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7"/>
  </p:notesMasterIdLst>
  <p:handoutMasterIdLst>
    <p:handoutMasterId r:id="rId28"/>
  </p:handoutMasterIdLst>
  <p:sldIdLst>
    <p:sldId id="436" r:id="rId5"/>
    <p:sldId id="437" r:id="rId6"/>
    <p:sldId id="448" r:id="rId7"/>
    <p:sldId id="454" r:id="rId8"/>
    <p:sldId id="451" r:id="rId9"/>
    <p:sldId id="452" r:id="rId10"/>
    <p:sldId id="453" r:id="rId11"/>
    <p:sldId id="455" r:id="rId12"/>
    <p:sldId id="449" r:id="rId13"/>
    <p:sldId id="457" r:id="rId14"/>
    <p:sldId id="438" r:id="rId15"/>
    <p:sldId id="456" r:id="rId16"/>
    <p:sldId id="458" r:id="rId17"/>
    <p:sldId id="459" r:id="rId18"/>
    <p:sldId id="464" r:id="rId19"/>
    <p:sldId id="461" r:id="rId20"/>
    <p:sldId id="462" r:id="rId21"/>
    <p:sldId id="465" r:id="rId22"/>
    <p:sldId id="467" r:id="rId23"/>
    <p:sldId id="460" r:id="rId24"/>
    <p:sldId id="450" r:id="rId25"/>
    <p:sldId id="43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8187"/>
    <a:srgbClr val="0C40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251EDC-EAD0-7520-490D-0E74D88CA0BA}" v="221" dt="2024-06-11T12:58:00.806"/>
    <p1510:client id="{87D7D2ED-F311-C290-AD66-2A4EBE213029}" v="429" dt="2024-06-11T10:06:23.341"/>
    <p1510:client id="{8E73D9BC-094B-5AD5-CCB9-E7890067D257}" v="5" dt="2024-06-10T20:07:49.818"/>
    <p1510:client id="{B8F5D54C-9968-4CF0-8A4C-EDF77BB10E6F}" v="787" dt="2024-06-11T09:33:50.502"/>
  </p1510:revLst>
</p1510:revInfo>
</file>

<file path=ppt/tableStyles.xml><?xml version="1.0" encoding="utf-8"?>
<a:tblStyleLst xmlns:a="http://schemas.openxmlformats.org/drawingml/2006/main" def="{0E3FDE45-AF77-4B5C-9715-49D594BDF05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4D2272-D660-A337-AEF3-BE066BD5453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FE5A70-71C2-F335-270C-B94537340C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5A369-CA0E-4FC6-90EE-5FA969A08EF8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1E1B03-0F86-16E7-11BE-81F9F4CD66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524B8-3914-99B2-2620-0F2A88D335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210F9-8331-407C-A034-F95DCB303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05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AB06A-EEDC-421C-B5A0-5E9E5241A8E5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F9438-3EEF-4192-9815-F6F44770A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47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30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57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69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1306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05F0-2B44-47BC-86B3-58E2C708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5B5DA-7628-4AC1-8EAE-5010C2A98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4E7C3-7830-49F3-9F45-4B2F2B4C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5E328-AD12-449C-BE6E-76DF005E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374F-390D-49D8-A7C8-5BEFA353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3088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0F530-2925-4F98-89EC-95C2EC47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79366-3281-483D-8731-0D01B2B24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D8B2-BE7F-4417-8A8A-A95C8BB7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D96-671F-4A85-89C6-946624CB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A434-2E32-4719-B45C-0490D685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2804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5040DA2-B75D-1B49-51F9-967501F7F6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4876" y="887638"/>
            <a:ext cx="10202248" cy="5094496"/>
          </a:xfrm>
        </p:spPr>
        <p:txBody>
          <a:bodyPr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93BDAB-CB06-403B-00FD-9D1C2812A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0939" y="2990938"/>
            <a:ext cx="6855801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FB1FDB-9C8A-890A-5051-8D49E105F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104"/>
            <a:ext cx="12192000" cy="8739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21">
            <a:extLst>
              <a:ext uri="{FF2B5EF4-FFF2-40B4-BE49-F238E27FC236}">
                <a16:creationId xmlns:a16="http://schemas.microsoft.com/office/drawing/2014/main" id="{46056E81-9CB5-42E9-6689-B711F575C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8981493" y="0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 22">
            <a:extLst>
              <a:ext uri="{FF2B5EF4-FFF2-40B4-BE49-F238E27FC236}">
                <a16:creationId xmlns:a16="http://schemas.microsoft.com/office/drawing/2014/main" id="{3D075254-6FC4-6738-BBBE-1BACB99E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8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107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b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5BA2562-20F9-9DC8-81EB-6ED26B24D7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099"/>
            <a:ext cx="12192000" cy="8739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5">
            <a:extLst>
              <a:ext uri="{FF2B5EF4-FFF2-40B4-BE49-F238E27FC236}">
                <a16:creationId xmlns:a16="http://schemas.microsoft.com/office/drawing/2014/main" id="{369E878B-C75C-98DC-B694-2C40507C4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4" y="3657675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27">
            <a:extLst>
              <a:ext uri="{FF2B5EF4-FFF2-40B4-BE49-F238E27FC236}">
                <a16:creationId xmlns:a16="http://schemas.microsoft.com/office/drawing/2014/main" id="{DC03A063-67E0-718E-206C-6C807C20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5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30">
            <a:extLst>
              <a:ext uri="{FF2B5EF4-FFF2-40B4-BE49-F238E27FC236}">
                <a16:creationId xmlns:a16="http://schemas.microsoft.com/office/drawing/2014/main" id="{6D86FEEF-2721-A616-B636-7C6F8B1B5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rot="16200000" flipH="1" flipV="1">
            <a:off x="-433923" y="554625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4AC20A76-77DC-62F7-C0E5-66C03853B3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1478396"/>
            <a:ext cx="3710355" cy="344529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CF99A149-DEF4-9E0F-D0DE-E859DB6CA53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360465" y="1477963"/>
            <a:ext cx="5536135" cy="3446462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86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9">
            <a:extLst>
              <a:ext uri="{FF2B5EF4-FFF2-40B4-BE49-F238E27FC236}">
                <a16:creationId xmlns:a16="http://schemas.microsoft.com/office/drawing/2014/main" id="{A18D9F31-445F-F144-A393-66C1BDE80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4570022" y="3390898"/>
            <a:ext cx="3354778" cy="3467100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14">
            <a:extLst>
              <a:ext uri="{FF2B5EF4-FFF2-40B4-BE49-F238E27FC236}">
                <a16:creationId xmlns:a16="http://schemas.microsoft.com/office/drawing/2014/main" id="{24F2F994-08EA-D901-82B7-02E175B2F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63EE949-1BE5-CFA7-69CC-5235FFE07F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8" y="1415562"/>
            <a:ext cx="5750171" cy="400929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4" name="Picture Placeholder 18">
            <a:extLst>
              <a:ext uri="{FF2B5EF4-FFF2-40B4-BE49-F238E27FC236}">
                <a16:creationId xmlns:a16="http://schemas.microsoft.com/office/drawing/2014/main" id="{A2B2C17F-12DD-A683-5602-F16A1C9647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77908" y="1"/>
            <a:ext cx="4314092" cy="685800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txBody>
          <a:bodyPr wrap="square" lIns="1463040" tIns="822960" rIns="1463040" anchor="t" anchorCtr="0">
            <a:noAutofit/>
          </a:bodyPr>
          <a:lstStyle>
            <a:lvl1pPr marL="0" indent="0" algn="ctr">
              <a:buNone/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44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10C35C-5361-BD30-EB79-01BD72158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2038" y="2992045"/>
            <a:ext cx="6858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26">
            <a:extLst>
              <a:ext uri="{FF2B5EF4-FFF2-40B4-BE49-F238E27FC236}">
                <a16:creationId xmlns:a16="http://schemas.microsoft.com/office/drawing/2014/main" id="{948A7171-32A3-1CAC-DDFD-7C44DDAF0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" y="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Freeform 47">
            <a:extLst>
              <a:ext uri="{FF2B5EF4-FFF2-40B4-BE49-F238E27FC236}">
                <a16:creationId xmlns:a16="http://schemas.microsoft.com/office/drawing/2014/main" id="{06FD5EAC-FAC4-CDB4-6AB8-809E940F0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4" y="3657688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DA13352-25BC-FD28-A34C-DD204D5BF1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81748" y="246183"/>
            <a:ext cx="9525000" cy="1919521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34108AC-4ED2-99E6-0212-0AC0802C553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71600" y="2274033"/>
            <a:ext cx="9525000" cy="3317875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960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losing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181407F-D7F6-56CB-135C-01868BC191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7" y="1088211"/>
            <a:ext cx="4602483" cy="4896019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517585-E867-BB06-B195-272DA0FD4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8"/>
            <a:ext cx="12192000" cy="8739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2D9EBD-88FB-A2C3-7EC2-46DD7B532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0939" y="2990938"/>
            <a:ext cx="6855801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22">
            <a:extLst>
              <a:ext uri="{FF2B5EF4-FFF2-40B4-BE49-F238E27FC236}">
                <a16:creationId xmlns:a16="http://schemas.microsoft.com/office/drawing/2014/main" id="{CB417425-9078-B6E8-97F7-BAA1536BA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8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id="{D7F56B38-71B8-A745-8D9C-BBEA278F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9905999" y="4572027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5E5C644-63C0-D8A4-7EF1-1681AFB1F4D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324599" y="1088210"/>
            <a:ext cx="4373564" cy="4894894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 b="1">
                <a:solidFill>
                  <a:schemeClr val="bg2"/>
                </a:solidFill>
              </a:defRPr>
            </a:lvl1pPr>
            <a:lvl2pPr marL="457200" indent="0">
              <a:spcBef>
                <a:spcPts val="0"/>
              </a:spcBef>
              <a:spcAft>
                <a:spcPts val="600"/>
              </a:spcAft>
              <a:buNone/>
              <a:defRPr sz="1600" b="1">
                <a:solidFill>
                  <a:schemeClr val="bg2"/>
                </a:solidFill>
              </a:defRPr>
            </a:lvl2pPr>
            <a:lvl3pPr marL="914400" indent="0">
              <a:spcBef>
                <a:spcPts val="0"/>
              </a:spcBef>
              <a:spcAft>
                <a:spcPts val="600"/>
              </a:spcAft>
              <a:buNone/>
              <a:defRPr sz="1400" b="1">
                <a:solidFill>
                  <a:schemeClr val="bg2"/>
                </a:solidFill>
              </a:defRPr>
            </a:lvl3pPr>
            <a:lvl4pPr marL="1371600" indent="0">
              <a:spcBef>
                <a:spcPts val="0"/>
              </a:spcBef>
              <a:spcAft>
                <a:spcPts val="600"/>
              </a:spcAft>
              <a:buNone/>
              <a:defRPr sz="1200" b="1">
                <a:solidFill>
                  <a:schemeClr val="bg2"/>
                </a:solidFill>
              </a:defRPr>
            </a:lvl4pPr>
            <a:lvl5pPr marL="1828800" indent="0">
              <a:spcBef>
                <a:spcPts val="0"/>
              </a:spcBef>
              <a:spcAft>
                <a:spcPts val="600"/>
              </a:spcAft>
              <a:buNone/>
              <a:defRPr sz="12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5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590668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736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7875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0660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402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7700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2912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954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7370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3428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613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sz="100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90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8" r:id="rId15"/>
    <p:sldLayoutId id="2147483736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736">
          <p15:clr>
            <a:srgbClr val="F26B43"/>
          </p15:clr>
        </p15:guide>
        <p15:guide id="4" orient="horz" pos="3312">
          <p15:clr>
            <a:srgbClr val="F26B43"/>
          </p15:clr>
        </p15:guide>
        <p15:guide id="5" orient="horz" pos="432">
          <p15:clr>
            <a:srgbClr val="F26B43"/>
          </p15:clr>
        </p15:guide>
        <p15:guide id="7" pos="4416">
          <p15:clr>
            <a:srgbClr val="F26B43"/>
          </p15:clr>
        </p15:guide>
        <p15:guide id="8" pos="5568">
          <p15:clr>
            <a:srgbClr val="F26B43"/>
          </p15:clr>
        </p15:guide>
        <p15:guide id="9" pos="7296">
          <p15:clr>
            <a:srgbClr val="F26B43"/>
          </p15:clr>
        </p15:guide>
        <p15:guide id="10" pos="2688">
          <p15:clr>
            <a:srgbClr val="F26B43"/>
          </p15:clr>
        </p15:guide>
        <p15:guide id="11" pos="1536">
          <p15:clr>
            <a:srgbClr val="F26B43"/>
          </p15:clr>
        </p15:guide>
        <p15:guide id="12" pos="384">
          <p15:clr>
            <a:srgbClr val="F26B43"/>
          </p15:clr>
        </p15:guide>
        <p15:guide id="13" pos="2112">
          <p15:clr>
            <a:srgbClr val="F26B43"/>
          </p15:clr>
        </p15:guide>
        <p15:guide id="14" pos="4992">
          <p15:clr>
            <a:srgbClr val="F26B43"/>
          </p15:clr>
        </p15:guide>
        <p15:guide id="15" pos="6720">
          <p15:clr>
            <a:srgbClr val="F26B43"/>
          </p15:clr>
        </p15:guide>
        <p15:guide id="16" pos="960">
          <p15:clr>
            <a:srgbClr val="F26B43"/>
          </p15:clr>
        </p15:guide>
        <p15:guide id="17" pos="3264">
          <p15:clr>
            <a:srgbClr val="F26B43"/>
          </p15:clr>
        </p15:guide>
        <p15:guide id="18" orient="horz" pos="1008">
          <p15:clr>
            <a:srgbClr val="F26B43"/>
          </p15:clr>
        </p15:guide>
        <p15:guide id="19" orient="horz" pos="3888">
          <p15:clr>
            <a:srgbClr val="F26B43"/>
          </p15:clr>
        </p15:guide>
        <p15:guide id="20" pos="6144">
          <p15:clr>
            <a:srgbClr val="F26B43"/>
          </p15:clr>
        </p15:guide>
        <p15:guide id="21" orient="horz" pos="1584">
          <p15:clr>
            <a:srgbClr val="F26B43"/>
          </p15:clr>
        </p15:guide>
        <p15:guide id="22" pos="576">
          <p15:clr>
            <a:srgbClr val="F26B43"/>
          </p15:clr>
        </p15:guide>
        <p15:guide id="23" pos="7104">
          <p15:clr>
            <a:srgbClr val="F26B43"/>
          </p15:clr>
        </p15:guide>
        <p15:guide id="24" pos="768">
          <p15:clr>
            <a:srgbClr val="F26B43"/>
          </p15:clr>
        </p15:guide>
        <p15:guide id="25" pos="6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0D9AD-F97D-8DCF-97C2-FEE69475C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ECT (Easy Consensus Tree)</a:t>
            </a:r>
            <a:br>
              <a:rPr lang="en-US"/>
            </a:b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9882FA-049D-25F3-3F24-590E9D0F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B5ADBD-0483-B902-560B-D93499A2E228}"/>
              </a:ext>
            </a:extLst>
          </p:cNvPr>
          <p:cNvSpPr txBox="1">
            <a:spLocks/>
          </p:cNvSpPr>
          <p:nvPr/>
        </p:nvSpPr>
        <p:spPr>
          <a:xfrm>
            <a:off x="1745739" y="3858233"/>
            <a:ext cx="8700522" cy="19534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noProof="1">
                <a:solidFill>
                  <a:schemeClr val="bg2"/>
                </a:solidFill>
              </a:rPr>
              <a:t>Mateusz Chojnacki, Krzysztof Łukasz, Younginn Park and Daniel Zalewski</a:t>
            </a:r>
            <a:endParaRPr lang="pl-PL" noProof="1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pl-PL" noProof="1">
                <a:solidFill>
                  <a:schemeClr val="bg2"/>
                </a:solidFill>
              </a:rPr>
              <a:t>Architecture of large projects in bioinformatics 24L</a:t>
            </a:r>
            <a:endParaRPr lang="en-US" noProof="1">
              <a:solidFill>
                <a:schemeClr val="bg2"/>
              </a:solidFill>
            </a:endParaRPr>
          </a:p>
          <a:p>
            <a:endParaRPr lang="en-US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048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C55E180-FA0D-8856-681D-1C1090124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/>
              <a:t>Parameters</a:t>
            </a:r>
            <a:endParaRPr lang="pl-PL"/>
          </a:p>
        </p:txBody>
      </p:sp>
      <p:graphicFrame>
        <p:nvGraphicFramePr>
          <p:cNvPr id="12" name="Symbol zastępczy zawartości 11">
            <a:extLst>
              <a:ext uri="{FF2B5EF4-FFF2-40B4-BE49-F238E27FC236}">
                <a16:creationId xmlns:a16="http://schemas.microsoft.com/office/drawing/2014/main" id="{6D252644-1B9C-628C-06AF-D4BF1A73DC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4534200"/>
              </p:ext>
            </p:extLst>
          </p:nvPr>
        </p:nvGraphicFramePr>
        <p:xfrm>
          <a:off x="905257" y="1797123"/>
          <a:ext cx="9914858" cy="4864218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1045464">
                  <a:extLst>
                    <a:ext uri="{9D8B030D-6E8A-4147-A177-3AD203B41FA5}">
                      <a16:colId xmlns:a16="http://schemas.microsoft.com/office/drawing/2014/main" val="3264949985"/>
                    </a:ext>
                  </a:extLst>
                </a:gridCol>
                <a:gridCol w="1630680">
                  <a:extLst>
                    <a:ext uri="{9D8B030D-6E8A-4147-A177-3AD203B41FA5}">
                      <a16:colId xmlns:a16="http://schemas.microsoft.com/office/drawing/2014/main" val="3307154262"/>
                    </a:ext>
                  </a:extLst>
                </a:gridCol>
                <a:gridCol w="7238714">
                  <a:extLst>
                    <a:ext uri="{9D8B030D-6E8A-4147-A177-3AD203B41FA5}">
                      <a16:colId xmlns:a16="http://schemas.microsoft.com/office/drawing/2014/main" val="2121472178"/>
                    </a:ext>
                  </a:extLst>
                </a:gridCol>
              </a:tblGrid>
              <a:tr h="25793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pl-PL" sz="1600" kern="0">
                          <a:effectLst/>
                        </a:rPr>
                        <a:t>short flag</a:t>
                      </a:r>
                      <a:endParaRPr lang="pl-PL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559" marR="100559" marT="46412" marB="46412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pl-PL" sz="1600" kern="0">
                          <a:effectLst/>
                        </a:rPr>
                        <a:t>long flag</a:t>
                      </a:r>
                      <a:endParaRPr lang="pl-PL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559" marR="100559" marT="46412" marB="46412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pl-PL" sz="1600" kern="0">
                          <a:effectLst/>
                        </a:rPr>
                        <a:t>description</a:t>
                      </a:r>
                      <a:endParaRPr lang="pl-PL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559" marR="100559" marT="46412" marB="46412" anchor="ctr"/>
                </a:tc>
                <a:extLst>
                  <a:ext uri="{0D108BD9-81ED-4DB2-BD59-A6C34878D82A}">
                    <a16:rowId xmlns:a16="http://schemas.microsoft.com/office/drawing/2014/main" val="2671207464"/>
                  </a:ext>
                </a:extLst>
              </a:tr>
              <a:tr h="4269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pl-PL" sz="1600" kern="0">
                          <a:effectLst/>
                        </a:rPr>
                        <a:t>-i</a:t>
                      </a:r>
                      <a:endParaRPr lang="pl-PL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559" marR="100559" marT="46412" marB="4641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pl-PL" sz="1600" kern="0">
                          <a:effectLst/>
                        </a:rPr>
                        <a:t>--</a:t>
                      </a:r>
                      <a:r>
                        <a:rPr lang="pl-PL" sz="1600" kern="0" err="1">
                          <a:effectLst/>
                        </a:rPr>
                        <a:t>input</a:t>
                      </a:r>
                      <a:endParaRPr lang="pl-PL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559" marR="100559" marT="46412" marB="4641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pl-PL" sz="1600" kern="0">
                          <a:effectLst/>
                        </a:rPr>
                        <a:t>Text file with species names or taxonomy id in lines (default: species.txt)</a:t>
                      </a:r>
                      <a:endParaRPr lang="pl-PL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559" marR="100559" marT="46412" marB="46412" anchor="ctr"/>
                </a:tc>
                <a:extLst>
                  <a:ext uri="{0D108BD9-81ED-4DB2-BD59-A6C34878D82A}">
                    <a16:rowId xmlns:a16="http://schemas.microsoft.com/office/drawing/2014/main" val="475663178"/>
                  </a:ext>
                </a:extLst>
              </a:tr>
              <a:tr h="4269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pl-PL" sz="1600" kern="0">
                          <a:effectLst/>
                        </a:rPr>
                        <a:t>-p</a:t>
                      </a:r>
                      <a:endParaRPr lang="pl-PL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559" marR="100559" marT="46412" marB="4641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pl-PL" sz="1600" kern="0">
                          <a:effectLst/>
                        </a:rPr>
                        <a:t>--</a:t>
                      </a:r>
                      <a:r>
                        <a:rPr lang="pl-PL" sz="1600" kern="0" err="1">
                          <a:effectLst/>
                        </a:rPr>
                        <a:t>minCons</a:t>
                      </a:r>
                      <a:endParaRPr lang="pl-PL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559" marR="100559" marT="46412" marB="4641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pl-PL" sz="1600" kern="0">
                          <a:effectLst/>
                        </a:rPr>
                        <a:t>Minimum support consensus for consensus tree construction; (default: 0.5)</a:t>
                      </a:r>
                      <a:endParaRPr lang="pl-PL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559" marR="100559" marT="46412" marB="46412" anchor="ctr"/>
                </a:tc>
                <a:extLst>
                  <a:ext uri="{0D108BD9-81ED-4DB2-BD59-A6C34878D82A}">
                    <a16:rowId xmlns:a16="http://schemas.microsoft.com/office/drawing/2014/main" val="445270359"/>
                  </a:ext>
                </a:extLst>
              </a:tr>
              <a:tr h="5792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pl-PL" sz="1600" kern="0">
                          <a:effectLst/>
                        </a:rPr>
                        <a:t>-s</a:t>
                      </a:r>
                      <a:endParaRPr lang="pl-PL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559" marR="100559" marT="46412" marB="4641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pl-PL" sz="1600" kern="0">
                          <a:effectLst/>
                        </a:rPr>
                        <a:t>--msi</a:t>
                      </a:r>
                      <a:endParaRPr lang="pl-PL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559" marR="100559" marT="46412" marB="4641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pl-PL" sz="1600" kern="0">
                          <a:effectLst/>
                        </a:rPr>
                        <a:t>MMseq2 option: list matches above this sequence identity (range 0.0-1.0); (default: 0.3)</a:t>
                      </a:r>
                      <a:endParaRPr lang="pl-PL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559" marR="100559" marT="46412" marB="46412" anchor="ctr"/>
                </a:tc>
                <a:extLst>
                  <a:ext uri="{0D108BD9-81ED-4DB2-BD59-A6C34878D82A}">
                    <a16:rowId xmlns:a16="http://schemas.microsoft.com/office/drawing/2014/main" val="938272679"/>
                  </a:ext>
                </a:extLst>
              </a:tr>
              <a:tr h="2579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pl-PL" sz="1600" kern="0">
                          <a:effectLst/>
                        </a:rPr>
                        <a:t>-l</a:t>
                      </a:r>
                      <a:endParaRPr lang="pl-PL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559" marR="100559" marT="46412" marB="4641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pl-PL" sz="1600" kern="0">
                          <a:effectLst/>
                        </a:rPr>
                        <a:t>--clusterMode</a:t>
                      </a:r>
                      <a:endParaRPr lang="pl-PL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559" marR="100559" marT="46412" marB="4641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pl-PL" sz="1600" kern="0">
                          <a:effectLst/>
                        </a:rPr>
                        <a:t>MMseq2 </a:t>
                      </a:r>
                      <a:r>
                        <a:rPr lang="pl-PL" sz="1600" kern="0" err="1">
                          <a:effectLst/>
                        </a:rPr>
                        <a:t>option</a:t>
                      </a:r>
                      <a:r>
                        <a:rPr lang="pl-PL" sz="1600" kern="0">
                          <a:effectLst/>
                        </a:rPr>
                        <a:t>: </a:t>
                      </a:r>
                      <a:r>
                        <a:rPr lang="pl-PL" sz="1600" kern="0" err="1">
                          <a:effectLst/>
                        </a:rPr>
                        <a:t>select</a:t>
                      </a:r>
                      <a:r>
                        <a:rPr lang="pl-PL" sz="1600" kern="0">
                          <a:effectLst/>
                        </a:rPr>
                        <a:t> </a:t>
                      </a:r>
                      <a:r>
                        <a:rPr lang="pl-PL" sz="1600" kern="0" err="1">
                          <a:effectLst/>
                        </a:rPr>
                        <a:t>clustering</a:t>
                      </a:r>
                      <a:r>
                        <a:rPr lang="pl-PL" sz="1600" kern="0">
                          <a:effectLst/>
                        </a:rPr>
                        <a:t> </a:t>
                      </a:r>
                      <a:r>
                        <a:rPr lang="pl-PL" sz="1600" kern="0" err="1">
                          <a:effectLst/>
                        </a:rPr>
                        <a:t>mode</a:t>
                      </a:r>
                      <a:endParaRPr lang="pl-PL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559" marR="100559" marT="46412" marB="46412" anchor="ctr"/>
                </a:tc>
                <a:extLst>
                  <a:ext uri="{0D108BD9-81ED-4DB2-BD59-A6C34878D82A}">
                    <a16:rowId xmlns:a16="http://schemas.microsoft.com/office/drawing/2014/main" val="1101220121"/>
                  </a:ext>
                </a:extLst>
              </a:tr>
              <a:tr h="2579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pl-PL" sz="1600" kern="0">
                          <a:effectLst/>
                        </a:rPr>
                        <a:t>-v</a:t>
                      </a:r>
                      <a:endParaRPr lang="pl-PL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559" marR="100559" marT="46412" marB="4641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pl-PL" sz="1600" kern="0">
                          <a:effectLst/>
                        </a:rPr>
                        <a:t>--covMode</a:t>
                      </a:r>
                      <a:endParaRPr lang="pl-PL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559" marR="100559" marT="46412" marB="4641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pl-PL" sz="1600" kern="0">
                          <a:effectLst/>
                        </a:rPr>
                        <a:t>MMseq2 option: sevuence coverage mode</a:t>
                      </a:r>
                      <a:endParaRPr lang="pl-PL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559" marR="100559" marT="46412" marB="46412" anchor="ctr"/>
                </a:tc>
                <a:extLst>
                  <a:ext uri="{0D108BD9-81ED-4DB2-BD59-A6C34878D82A}">
                    <a16:rowId xmlns:a16="http://schemas.microsoft.com/office/drawing/2014/main" val="1518865983"/>
                  </a:ext>
                </a:extLst>
              </a:tr>
              <a:tr h="5792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pl-PL" sz="1600" kern="0">
                          <a:effectLst/>
                        </a:rPr>
                        <a:t>-c</a:t>
                      </a:r>
                      <a:endParaRPr lang="pl-PL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559" marR="100559" marT="46412" marB="4641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pl-PL" sz="1600" kern="0">
                          <a:effectLst/>
                        </a:rPr>
                        <a:t>--cov</a:t>
                      </a:r>
                      <a:endParaRPr lang="pl-PL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559" marR="100559" marT="46412" marB="4641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pl-PL" sz="1600" kern="0">
                          <a:effectLst/>
                        </a:rPr>
                        <a:t>MMseq2 option: list matches above this fraction of aligned (covered) residues; (default: 0.800)</a:t>
                      </a:r>
                      <a:endParaRPr lang="pl-PL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559" marR="100559" marT="46412" marB="46412" anchor="ctr"/>
                </a:tc>
                <a:extLst>
                  <a:ext uri="{0D108BD9-81ED-4DB2-BD59-A6C34878D82A}">
                    <a16:rowId xmlns:a16="http://schemas.microsoft.com/office/drawing/2014/main" val="2668627874"/>
                  </a:ext>
                </a:extLst>
              </a:tr>
              <a:tr h="2579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pl-PL" sz="1600" kern="0">
                          <a:effectLst/>
                        </a:rPr>
                        <a:t>-m</a:t>
                      </a:r>
                      <a:endParaRPr lang="pl-PL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559" marR="100559" marT="46412" marB="4641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pl-PL" sz="1600" kern="0">
                          <a:effectLst/>
                        </a:rPr>
                        <a:t>--msa</a:t>
                      </a:r>
                      <a:endParaRPr lang="pl-PL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559" marR="100559" marT="46412" marB="4641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pl-PL" sz="1600" kern="0">
                          <a:effectLst/>
                        </a:rPr>
                        <a:t>Algorithm used to MSA (default: ClustalW)</a:t>
                      </a:r>
                      <a:endParaRPr lang="pl-PL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559" marR="100559" marT="46412" marB="46412" anchor="ctr"/>
                </a:tc>
                <a:extLst>
                  <a:ext uri="{0D108BD9-81ED-4DB2-BD59-A6C34878D82A}">
                    <a16:rowId xmlns:a16="http://schemas.microsoft.com/office/drawing/2014/main" val="429883896"/>
                  </a:ext>
                </a:extLst>
              </a:tr>
              <a:tr h="4149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pl-PL" sz="1600" kern="0">
                          <a:effectLst/>
                        </a:rPr>
                        <a:t>-d</a:t>
                      </a:r>
                      <a:endParaRPr lang="pl-PL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559" marR="100559" marT="46412" marB="4641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pl-PL" sz="1600" kern="0">
                          <a:effectLst/>
                        </a:rPr>
                        <a:t>--description</a:t>
                      </a:r>
                      <a:endParaRPr lang="pl-PL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559" marR="100559" marT="46412" marB="4641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pl-PL" sz="1600" kern="0">
                          <a:effectLst/>
                        </a:rPr>
                        <a:t>Show help information of not-skipped subscripts</a:t>
                      </a:r>
                      <a:endParaRPr lang="pl-PL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559" marR="100559" marT="46412" marB="46412" anchor="ctr"/>
                </a:tc>
                <a:extLst>
                  <a:ext uri="{0D108BD9-81ED-4DB2-BD59-A6C34878D82A}">
                    <a16:rowId xmlns:a16="http://schemas.microsoft.com/office/drawing/2014/main" val="4235993903"/>
                  </a:ext>
                </a:extLst>
              </a:tr>
              <a:tr h="5959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pl-PL" sz="1600" kern="0">
                          <a:effectLst/>
                        </a:rPr>
                        <a:t>-r</a:t>
                      </a:r>
                      <a:endParaRPr lang="pl-PL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559" marR="100559" marT="46412" marB="4641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pl-PL" sz="1600" kern="0">
                          <a:effectLst/>
                        </a:rPr>
                        <a:t>--remove</a:t>
                      </a:r>
                      <a:endParaRPr lang="pl-PL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559" marR="100559" marT="46412" marB="4641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pl-PL" sz="1600" kern="0">
                          <a:effectLst/>
                        </a:rPr>
                        <a:t>Text file with species names or taxonomy id in lines to remove from local database and describing it taxon_library.csv file</a:t>
                      </a:r>
                      <a:endParaRPr lang="pl-PL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559" marR="100559" marT="46412" marB="46412" anchor="ctr"/>
                </a:tc>
                <a:extLst>
                  <a:ext uri="{0D108BD9-81ED-4DB2-BD59-A6C34878D82A}">
                    <a16:rowId xmlns:a16="http://schemas.microsoft.com/office/drawing/2014/main" val="1797326200"/>
                  </a:ext>
                </a:extLst>
              </a:tr>
              <a:tr h="4149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pl-PL" sz="1600" kern="0">
                          <a:effectLst/>
                        </a:rPr>
                        <a:t>-e</a:t>
                      </a:r>
                      <a:endParaRPr lang="pl-PL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559" marR="100559" marT="46412" marB="4641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pl-PL" sz="1600" kern="0">
                          <a:effectLst/>
                        </a:rPr>
                        <a:t>--step</a:t>
                      </a:r>
                      <a:endParaRPr lang="pl-PL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559" marR="100559" marT="46412" marB="4641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pl-PL" sz="1600" kern="0">
                          <a:effectLst/>
                        </a:rPr>
                        <a:t>Select step, from </a:t>
                      </a:r>
                      <a:r>
                        <a:rPr lang="pl-PL" sz="1600" kern="0" err="1">
                          <a:effectLst/>
                        </a:rPr>
                        <a:t>which</a:t>
                      </a:r>
                      <a:r>
                        <a:rPr lang="pl-PL" sz="1600" kern="0">
                          <a:effectLst/>
                        </a:rPr>
                        <a:t> </a:t>
                      </a:r>
                      <a:r>
                        <a:rPr lang="pl-PL" sz="1600" kern="0" err="1">
                          <a:effectLst/>
                        </a:rPr>
                        <a:t>you</a:t>
                      </a:r>
                      <a:r>
                        <a:rPr lang="pl-PL" sz="1600" kern="0">
                          <a:effectLst/>
                        </a:rPr>
                        <a:t> want to start </a:t>
                      </a:r>
                      <a:r>
                        <a:rPr lang="pl-PL" sz="1600" kern="0" err="1">
                          <a:effectLst/>
                        </a:rPr>
                        <a:t>script</a:t>
                      </a:r>
                      <a:r>
                        <a:rPr lang="pl-PL" sz="1600" kern="0">
                          <a:effectLst/>
                        </a:rPr>
                        <a:t>:</a:t>
                      </a:r>
                      <a:endParaRPr lang="pl-PL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559" marR="100559" marT="46412" marB="46412" anchor="ctr"/>
                </a:tc>
                <a:extLst>
                  <a:ext uri="{0D108BD9-81ED-4DB2-BD59-A6C34878D82A}">
                    <a16:rowId xmlns:a16="http://schemas.microsoft.com/office/drawing/2014/main" val="1568273652"/>
                  </a:ext>
                </a:extLst>
              </a:tr>
            </a:tbl>
          </a:graphicData>
        </a:graphic>
      </p:graphicFrame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DB80921-A9BF-DB95-1265-CAA4AF2D5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149" name="Picture 5" descr="Cute Panda, Panda illustration, Animal, cute animal, animal illustration  20955957 PNG">
            <a:extLst>
              <a:ext uri="{FF2B5EF4-FFF2-40B4-BE49-F238E27FC236}">
                <a16:creationId xmlns:a16="http://schemas.microsoft.com/office/drawing/2014/main" id="{8E5A43C4-6553-B045-4A1B-A45E853C0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019" y="165544"/>
            <a:ext cx="1554480" cy="155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Dymek myśli: chmurka 14">
            <a:extLst>
              <a:ext uri="{FF2B5EF4-FFF2-40B4-BE49-F238E27FC236}">
                <a16:creationId xmlns:a16="http://schemas.microsoft.com/office/drawing/2014/main" id="{8FD9FEE3-3C23-3731-2E54-E0178FBFA8CB}"/>
              </a:ext>
            </a:extLst>
          </p:cNvPr>
          <p:cNvSpPr/>
          <p:nvPr/>
        </p:nvSpPr>
        <p:spPr>
          <a:xfrm rot="20523970" flipH="1">
            <a:off x="9175099" y="32829"/>
            <a:ext cx="2026920" cy="870141"/>
          </a:xfrm>
          <a:prstGeom prst="cloud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err="1"/>
              <a:t>So</a:t>
            </a:r>
            <a:r>
              <a:rPr lang="pl-PL"/>
              <a:t> </a:t>
            </a:r>
            <a:r>
              <a:rPr lang="pl-PL" err="1"/>
              <a:t>many</a:t>
            </a:r>
            <a:r>
              <a:rPr lang="pl-PL"/>
              <a:t> </a:t>
            </a:r>
            <a:r>
              <a:rPr lang="pl-PL" err="1"/>
              <a:t>options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5081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6">
            <a:extLst>
              <a:ext uri="{FF2B5EF4-FFF2-40B4-BE49-F238E27FC236}">
                <a16:creationId xmlns:a16="http://schemas.microsoft.com/office/drawing/2014/main" id="{7A08E557-10DB-421A-876E-1AE58F8E0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6" name="Rectangle 18">
            <a:extLst>
              <a:ext uri="{FF2B5EF4-FFF2-40B4-BE49-F238E27FC236}">
                <a16:creationId xmlns:a16="http://schemas.microsoft.com/office/drawing/2014/main" id="{E633C391-72A2-4CE2-8C28-D8EB798730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Symbol zastępczy obrazu 11" descr="Obraz zawierający rysowanie, Sztuka dziecięca, ilustracja, Organizm&#10;&#10;Opis wygenerowany automatycznie">
            <a:extLst>
              <a:ext uri="{FF2B5EF4-FFF2-40B4-BE49-F238E27FC236}">
                <a16:creationId xmlns:a16="http://schemas.microsoft.com/office/drawing/2014/main" id="{1DA440C3-4C5A-B4F8-04D8-98436B5F52D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6532" b="18468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8" name="Freeform: Shape 20">
            <a:extLst>
              <a:ext uri="{FF2B5EF4-FFF2-40B4-BE49-F238E27FC236}">
                <a16:creationId xmlns:a16="http://schemas.microsoft.com/office/drawing/2014/main" id="{04AC8FC1-1E05-4C9E-8024-7C7B4CCD0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660900"/>
            <a:ext cx="11531267" cy="2197100"/>
          </a:xfrm>
          <a:custGeom>
            <a:avLst/>
            <a:gdLst>
              <a:gd name="connsiteX0" fmla="*/ 0 w 11531267"/>
              <a:gd name="connsiteY0" fmla="*/ 0 h 2197100"/>
              <a:gd name="connsiteX1" fmla="*/ 2781558 w 11531267"/>
              <a:gd name="connsiteY1" fmla="*/ 0 h 2197100"/>
              <a:gd name="connsiteX2" fmla="*/ 3474436 w 11531267"/>
              <a:gd name="connsiteY2" fmla="*/ 0 h 2197100"/>
              <a:gd name="connsiteX3" fmla="*/ 8789867 w 11531267"/>
              <a:gd name="connsiteY3" fmla="*/ 0 h 2197100"/>
              <a:gd name="connsiteX4" fmla="*/ 8789867 w 11531267"/>
              <a:gd name="connsiteY4" fmla="*/ 1883 h 2197100"/>
              <a:gd name="connsiteX5" fmla="*/ 8864304 w 11531267"/>
              <a:gd name="connsiteY5" fmla="*/ 0 h 2197100"/>
              <a:gd name="connsiteX6" fmla="*/ 11527178 w 11531267"/>
              <a:gd name="connsiteY6" fmla="*/ 2170305 h 2197100"/>
              <a:gd name="connsiteX7" fmla="*/ 11531267 w 11531267"/>
              <a:gd name="connsiteY7" fmla="*/ 2197100 h 2197100"/>
              <a:gd name="connsiteX8" fmla="*/ 0 w 11531267"/>
              <a:gd name="connsiteY8" fmla="*/ 2197100 h 219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31267" h="2197100">
                <a:moveTo>
                  <a:pt x="0" y="0"/>
                </a:moveTo>
                <a:lnTo>
                  <a:pt x="2781558" y="0"/>
                </a:lnTo>
                <a:lnTo>
                  <a:pt x="3474436" y="0"/>
                </a:lnTo>
                <a:lnTo>
                  <a:pt x="8789867" y="0"/>
                </a:lnTo>
                <a:lnTo>
                  <a:pt x="8789867" y="1883"/>
                </a:lnTo>
                <a:lnTo>
                  <a:pt x="8864304" y="0"/>
                </a:lnTo>
                <a:cubicBezTo>
                  <a:pt x="10177822" y="0"/>
                  <a:pt x="11273726" y="931715"/>
                  <a:pt x="11527178" y="2170305"/>
                </a:cubicBezTo>
                <a:lnTo>
                  <a:pt x="11531267" y="2197100"/>
                </a:lnTo>
                <a:lnTo>
                  <a:pt x="0" y="2197100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0AB19B1-F2C1-43FD-8349-30D54393E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588613" cy="6858000"/>
          </a:xfrm>
          <a:custGeom>
            <a:avLst/>
            <a:gdLst>
              <a:gd name="connsiteX0" fmla="*/ 0 w 2588613"/>
              <a:gd name="connsiteY0" fmla="*/ 0 h 6858000"/>
              <a:gd name="connsiteX1" fmla="*/ 2588613 w 2588613"/>
              <a:gd name="connsiteY1" fmla="*/ 0 h 6858000"/>
              <a:gd name="connsiteX2" fmla="*/ 2588613 w 2588613"/>
              <a:gd name="connsiteY2" fmla="*/ 6858000 h 6858000"/>
              <a:gd name="connsiteX3" fmla="*/ 3834 w 2588613"/>
              <a:gd name="connsiteY3" fmla="*/ 6858000 h 6858000"/>
              <a:gd name="connsiteX4" fmla="*/ 11560 w 2588613"/>
              <a:gd name="connsiteY4" fmla="*/ 6852506 h 6858000"/>
              <a:gd name="connsiteX5" fmla="*/ 1727655 w 2588613"/>
              <a:gd name="connsiteY5" fmla="*/ 3429000 h 6858000"/>
              <a:gd name="connsiteX6" fmla="*/ 260951 w 2588613"/>
              <a:gd name="connsiteY6" fmla="*/ 20695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8613" h="6858000">
                <a:moveTo>
                  <a:pt x="0" y="0"/>
                </a:moveTo>
                <a:lnTo>
                  <a:pt x="2588613" y="0"/>
                </a:lnTo>
                <a:lnTo>
                  <a:pt x="2588613" y="6858000"/>
                </a:lnTo>
                <a:lnTo>
                  <a:pt x="3834" y="6858000"/>
                </a:lnTo>
                <a:lnTo>
                  <a:pt x="11560" y="6852506"/>
                </a:lnTo>
                <a:cubicBezTo>
                  <a:pt x="1053335" y="6073410"/>
                  <a:pt x="1727655" y="4829953"/>
                  <a:pt x="1727655" y="3429000"/>
                </a:cubicBezTo>
                <a:cubicBezTo>
                  <a:pt x="1727655" y="2143258"/>
                  <a:pt x="1159683" y="990172"/>
                  <a:pt x="260951" y="206956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B282789-4F8B-D647-09EB-50D8FF687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950" y="4927600"/>
            <a:ext cx="8547763" cy="114299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</a:rPr>
              <a:t>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2" y="6433203"/>
            <a:ext cx="702781" cy="3678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fld id="{08AB70BE-1769-45B8-85A6-0C837432C7E6}" type="slidenum">
              <a:rPr lang="en-US" sz="1900"/>
              <a:pPr algn="r"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3124175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A08E557-10DB-421A-876E-1AE58F8E0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6985267-69C3-484A-A3FC-35AF0D9C3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E64A2E-4DD7-4E0D-91E3-3603851AD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3942" cy="21289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AAF7A46-5F67-4F8D-A4D5-90A96F04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0" y="0"/>
            <a:ext cx="2347151" cy="4454343"/>
          </a:xfrm>
          <a:custGeom>
            <a:avLst/>
            <a:gdLst>
              <a:gd name="connsiteX0" fmla="*/ 2329738 w 2347151"/>
              <a:gd name="connsiteY0" fmla="*/ 0 h 4454343"/>
              <a:gd name="connsiteX1" fmla="*/ 2347151 w 2347151"/>
              <a:gd name="connsiteY1" fmla="*/ 0 h 4454343"/>
              <a:gd name="connsiteX2" fmla="*/ 2347151 w 2347151"/>
              <a:gd name="connsiteY2" fmla="*/ 4454343 h 4454343"/>
              <a:gd name="connsiteX3" fmla="*/ 2340504 w 2347151"/>
              <a:gd name="connsiteY3" fmla="*/ 4322705 h 4454343"/>
              <a:gd name="connsiteX4" fmla="*/ 134816 w 2347151"/>
              <a:gd name="connsiteY4" fmla="*/ 2130974 h 4454343"/>
              <a:gd name="connsiteX5" fmla="*/ 0 w 2347151"/>
              <a:gd name="connsiteY5" fmla="*/ 2124591 h 4454343"/>
              <a:gd name="connsiteX6" fmla="*/ 134816 w 2347151"/>
              <a:gd name="connsiteY6" fmla="*/ 2118208 h 4454343"/>
              <a:gd name="connsiteX7" fmla="*/ 2309087 w 2347151"/>
              <a:gd name="connsiteY7" fmla="*/ 141037 h 445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7151" h="4454343">
                <a:moveTo>
                  <a:pt x="2329738" y="0"/>
                </a:moveTo>
                <a:lnTo>
                  <a:pt x="2347151" y="0"/>
                </a:lnTo>
                <a:lnTo>
                  <a:pt x="2347151" y="4454343"/>
                </a:lnTo>
                <a:lnTo>
                  <a:pt x="2340504" y="4322705"/>
                </a:lnTo>
                <a:cubicBezTo>
                  <a:pt x="2222700" y="3162715"/>
                  <a:pt x="1296917" y="2241584"/>
                  <a:pt x="134816" y="2130974"/>
                </a:cubicBezTo>
                <a:lnTo>
                  <a:pt x="0" y="2124591"/>
                </a:lnTo>
                <a:lnTo>
                  <a:pt x="134816" y="2118208"/>
                </a:lnTo>
                <a:cubicBezTo>
                  <a:pt x="1224286" y="2014511"/>
                  <a:pt x="2106054" y="1198443"/>
                  <a:pt x="2309087" y="141037"/>
                </a:cubicBez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5787B54-A556-4FE5-B077-6EAF2C286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0" y="0"/>
            <a:ext cx="2347151" cy="4454343"/>
          </a:xfrm>
          <a:custGeom>
            <a:avLst/>
            <a:gdLst>
              <a:gd name="connsiteX0" fmla="*/ 2329738 w 2347151"/>
              <a:gd name="connsiteY0" fmla="*/ 0 h 4454343"/>
              <a:gd name="connsiteX1" fmla="*/ 2347151 w 2347151"/>
              <a:gd name="connsiteY1" fmla="*/ 0 h 4454343"/>
              <a:gd name="connsiteX2" fmla="*/ 2347151 w 2347151"/>
              <a:gd name="connsiteY2" fmla="*/ 4454343 h 4454343"/>
              <a:gd name="connsiteX3" fmla="*/ 2340504 w 2347151"/>
              <a:gd name="connsiteY3" fmla="*/ 4322705 h 4454343"/>
              <a:gd name="connsiteX4" fmla="*/ 134816 w 2347151"/>
              <a:gd name="connsiteY4" fmla="*/ 2130974 h 4454343"/>
              <a:gd name="connsiteX5" fmla="*/ 0 w 2347151"/>
              <a:gd name="connsiteY5" fmla="*/ 2124591 h 4454343"/>
              <a:gd name="connsiteX6" fmla="*/ 134816 w 2347151"/>
              <a:gd name="connsiteY6" fmla="*/ 2118208 h 4454343"/>
              <a:gd name="connsiteX7" fmla="*/ 2309087 w 2347151"/>
              <a:gd name="connsiteY7" fmla="*/ 141037 h 445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7151" h="4454343">
                <a:moveTo>
                  <a:pt x="2329738" y="0"/>
                </a:moveTo>
                <a:lnTo>
                  <a:pt x="2347151" y="0"/>
                </a:lnTo>
                <a:lnTo>
                  <a:pt x="2347151" y="4454343"/>
                </a:lnTo>
                <a:lnTo>
                  <a:pt x="2340504" y="4322705"/>
                </a:lnTo>
                <a:cubicBezTo>
                  <a:pt x="2222700" y="3162715"/>
                  <a:pt x="1296917" y="2241584"/>
                  <a:pt x="134816" y="2130974"/>
                </a:cubicBezTo>
                <a:lnTo>
                  <a:pt x="0" y="2124591"/>
                </a:lnTo>
                <a:lnTo>
                  <a:pt x="134816" y="2118208"/>
                </a:lnTo>
                <a:cubicBezTo>
                  <a:pt x="1224286" y="2014511"/>
                  <a:pt x="2106054" y="1198443"/>
                  <a:pt x="2309087" y="141037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E0B3E68-09BC-5850-7AF7-05A4736FE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423081"/>
            <a:ext cx="9914859" cy="14893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</a:rPr>
              <a:t>Vertebrates input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FF59714-4EEE-A711-7BEA-B084DC50439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810001"/>
            <a:ext cx="6080093" cy="336696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/>
              <a:t>Canis lupus</a:t>
            </a:r>
          </a:p>
          <a:p>
            <a:pPr>
              <a:lnSpc>
                <a:spcPct val="110000"/>
              </a:lnSpc>
            </a:pPr>
            <a:r>
              <a:rPr lang="en-US" sz="1700"/>
              <a:t>Felis catus</a:t>
            </a:r>
          </a:p>
          <a:p>
            <a:pPr>
              <a:lnSpc>
                <a:spcPct val="110000"/>
              </a:lnSpc>
            </a:pPr>
            <a:r>
              <a:rPr lang="en-US" sz="1700"/>
              <a:t>Xenopus laevis</a:t>
            </a:r>
          </a:p>
          <a:p>
            <a:pPr>
              <a:lnSpc>
                <a:spcPct val="110000"/>
              </a:lnSpc>
            </a:pPr>
            <a:r>
              <a:rPr lang="en-US" sz="1700"/>
              <a:t>Danio rerio</a:t>
            </a:r>
          </a:p>
          <a:p>
            <a:pPr>
              <a:lnSpc>
                <a:spcPct val="110000"/>
              </a:lnSpc>
            </a:pPr>
            <a:r>
              <a:rPr lang="en-US" sz="1700"/>
              <a:t>Bos taurus</a:t>
            </a:r>
          </a:p>
          <a:p>
            <a:pPr>
              <a:lnSpc>
                <a:spcPct val="110000"/>
              </a:lnSpc>
            </a:pPr>
            <a:r>
              <a:rPr lang="en-US" sz="1700"/>
              <a:t>Sus scrofa</a:t>
            </a:r>
          </a:p>
          <a:p>
            <a:pPr>
              <a:lnSpc>
                <a:spcPct val="110000"/>
              </a:lnSpc>
            </a:pPr>
            <a:r>
              <a:rPr lang="en-US" sz="1700"/>
              <a:t>Mus musculus</a:t>
            </a:r>
          </a:p>
          <a:p>
            <a:pPr>
              <a:lnSpc>
                <a:spcPct val="110000"/>
              </a:lnSpc>
            </a:pPr>
            <a:r>
              <a:rPr lang="en-US" sz="1700"/>
              <a:t>Rattus norvegicus</a:t>
            </a:r>
          </a:p>
        </p:txBody>
      </p:sp>
      <p:pic>
        <p:nvPicPr>
          <p:cNvPr id="8" name="Obraz 7" descr="Obraz zawierający gwiazda, noc, astronomia&#10;&#10;Opis wygenerowany automatycznie przy niskim poziomie pewności">
            <a:extLst>
              <a:ext uri="{FF2B5EF4-FFF2-40B4-BE49-F238E27FC236}">
                <a16:creationId xmlns:a16="http://schemas.microsoft.com/office/drawing/2014/main" id="{F91B7FAE-8682-07EE-9A93-89255302A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261551" y="3168899"/>
            <a:ext cx="1497738" cy="1497738"/>
          </a:xfrm>
          <a:prstGeom prst="rect">
            <a:avLst/>
          </a:prstGeom>
        </p:spPr>
      </p:pic>
      <p:pic>
        <p:nvPicPr>
          <p:cNvPr id="6" name="Obraz 5" descr="Obraz zawierający tekst, diagram, zrzut ekranu, Równolegle&#10;&#10;Opis wygenerowany automatycznie">
            <a:extLst>
              <a:ext uri="{FF2B5EF4-FFF2-40B4-BE49-F238E27FC236}">
                <a16:creationId xmlns:a16="http://schemas.microsoft.com/office/drawing/2014/main" id="{8E97B9A3-1709-DC4D-118D-2359CCE7C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862" y="3108775"/>
            <a:ext cx="5904551" cy="3011320"/>
          </a:xfrm>
          <a:prstGeom prst="rect">
            <a:avLst/>
          </a:prstGeom>
        </p:spPr>
      </p:pic>
      <p:pic>
        <p:nvPicPr>
          <p:cNvPr id="10" name="Grafika 9" descr="Strzałka w prawo z wypełnieniem pełnym">
            <a:extLst>
              <a:ext uri="{FF2B5EF4-FFF2-40B4-BE49-F238E27FC236}">
                <a16:creationId xmlns:a16="http://schemas.microsoft.com/office/drawing/2014/main" id="{499C3727-845D-FE23-133A-3A8D091814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54446" y="3446966"/>
            <a:ext cx="2067867" cy="2067867"/>
          </a:xfrm>
          <a:prstGeom prst="rect">
            <a:avLst/>
          </a:prstGeom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839A734D-4A1A-CBF6-F5B1-E6A089AA6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2" y="6434524"/>
            <a:ext cx="69326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fld id="{08AB70BE-1769-45B8-85A6-0C837432C7E6}" type="slidenum">
              <a:rPr lang="en-US" sz="1900">
                <a:solidFill>
                  <a:schemeClr val="accent2"/>
                </a:solidFill>
              </a:rPr>
              <a:pPr algn="r"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en-US" sz="1900">
              <a:solidFill>
                <a:schemeClr val="accent2"/>
              </a:solidFill>
            </a:endParaRPr>
          </a:p>
        </p:txBody>
      </p:sp>
      <p:sp>
        <p:nvSpPr>
          <p:cNvPr id="11" name="Symbol zastępczy tekstu 2">
            <a:extLst>
              <a:ext uri="{FF2B5EF4-FFF2-40B4-BE49-F238E27FC236}">
                <a16:creationId xmlns:a16="http://schemas.microsoft.com/office/drawing/2014/main" id="{C90038E4-9790-6D9A-33F2-3F1F76461C98}"/>
              </a:ext>
            </a:extLst>
          </p:cNvPr>
          <p:cNvSpPr txBox="1">
            <a:spLocks/>
          </p:cNvSpPr>
          <p:nvPr/>
        </p:nvSpPr>
        <p:spPr>
          <a:xfrm>
            <a:off x="1375552" y="2331501"/>
            <a:ext cx="5157787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800" b="1"/>
              <a:t>INPUT</a:t>
            </a:r>
          </a:p>
        </p:txBody>
      </p:sp>
      <p:sp>
        <p:nvSpPr>
          <p:cNvPr id="12" name="Symbol zastępczy tekstu 2">
            <a:extLst>
              <a:ext uri="{FF2B5EF4-FFF2-40B4-BE49-F238E27FC236}">
                <a16:creationId xmlns:a16="http://schemas.microsoft.com/office/drawing/2014/main" id="{E1BDC8C9-C0B8-D12B-D318-9CFBD9940CD1}"/>
              </a:ext>
            </a:extLst>
          </p:cNvPr>
          <p:cNvSpPr txBox="1">
            <a:spLocks/>
          </p:cNvSpPr>
          <p:nvPr/>
        </p:nvSpPr>
        <p:spPr>
          <a:xfrm>
            <a:off x="7959318" y="2331501"/>
            <a:ext cx="5157787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800" b="1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409142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25EE6CC4-7E3D-C24D-F7CF-BAA14BA49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Robinson-</a:t>
            </a:r>
            <a:r>
              <a:rPr lang="pl-PL" err="1"/>
              <a:t>Foulds</a:t>
            </a:r>
            <a:r>
              <a:rPr lang="pl-PL"/>
              <a:t> : 2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7D13D07-A308-C2E4-C050-43CDD7DEB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341605"/>
            <a:ext cx="5157787" cy="823912"/>
          </a:xfrm>
        </p:spPr>
        <p:txBody>
          <a:bodyPr>
            <a:normAutofit/>
          </a:bodyPr>
          <a:lstStyle/>
          <a:p>
            <a:r>
              <a:rPr lang="pl-PL" sz="2400"/>
              <a:t>Timetree.org</a:t>
            </a:r>
          </a:p>
        </p:txBody>
      </p:sp>
      <p:sp>
        <p:nvSpPr>
          <p:cNvPr id="7" name="Symbol zastępczy tekstu 6">
            <a:extLst>
              <a:ext uri="{FF2B5EF4-FFF2-40B4-BE49-F238E27FC236}">
                <a16:creationId xmlns:a16="http://schemas.microsoft.com/office/drawing/2014/main" id="{00445B91-9FEA-6EAE-E0A8-A3C36C2583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341605"/>
            <a:ext cx="5183188" cy="823912"/>
          </a:xfrm>
        </p:spPr>
        <p:txBody>
          <a:bodyPr>
            <a:normAutofit/>
          </a:bodyPr>
          <a:lstStyle/>
          <a:p>
            <a:r>
              <a:rPr lang="pl-PL" sz="2400"/>
              <a:t>ECT ©</a:t>
            </a:r>
          </a:p>
        </p:txBody>
      </p:sp>
      <p:sp>
        <p:nvSpPr>
          <p:cNvPr id="2" name="Symbol zastępczy numeru slajdu 1">
            <a:extLst>
              <a:ext uri="{FF2B5EF4-FFF2-40B4-BE49-F238E27FC236}">
                <a16:creationId xmlns:a16="http://schemas.microsoft.com/office/drawing/2014/main" id="{A48657BC-A0F1-95A1-5509-5DB1F162E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9" name="Symbol zastępczy zawartości 8" descr="Obraz zawierający tekst, diagram, zrzut ekranu, Równolegle&#10;&#10;Opis wygenerowany automatycznie">
            <a:extLst>
              <a:ext uri="{FF2B5EF4-FFF2-40B4-BE49-F238E27FC236}">
                <a16:creationId xmlns:a16="http://schemas.microsoft.com/office/drawing/2014/main" id="{1FD2681E-00A2-0270-C3F6-1691A580F6D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935038" y="2300288"/>
            <a:ext cx="5658475" cy="2883842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1E031783-A03A-D167-768D-5FBF63EAE5C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92" b="57943"/>
          <a:stretch/>
        </p:blipFill>
        <p:spPr bwMode="auto">
          <a:xfrm>
            <a:off x="836611" y="2667168"/>
            <a:ext cx="5157787" cy="187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211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25EE6CC4-7E3D-C24D-F7CF-BAA14BA49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Robinson-</a:t>
            </a:r>
            <a:r>
              <a:rPr lang="pl-PL" err="1"/>
              <a:t>Foulds</a:t>
            </a:r>
            <a:r>
              <a:rPr lang="pl-PL"/>
              <a:t> : 0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7D13D07-A308-C2E4-C050-43CDD7DEB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341605"/>
            <a:ext cx="5157787" cy="823912"/>
          </a:xfrm>
        </p:spPr>
        <p:txBody>
          <a:bodyPr>
            <a:normAutofit/>
          </a:bodyPr>
          <a:lstStyle/>
          <a:p>
            <a:r>
              <a:rPr lang="pl-PL" sz="2400"/>
              <a:t>Timetree.org</a:t>
            </a:r>
          </a:p>
        </p:txBody>
      </p:sp>
      <p:sp>
        <p:nvSpPr>
          <p:cNvPr id="7" name="Symbol zastępczy tekstu 6">
            <a:extLst>
              <a:ext uri="{FF2B5EF4-FFF2-40B4-BE49-F238E27FC236}">
                <a16:creationId xmlns:a16="http://schemas.microsoft.com/office/drawing/2014/main" id="{00445B91-9FEA-6EAE-E0A8-A3C36C2583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341605"/>
            <a:ext cx="5183188" cy="823912"/>
          </a:xfrm>
        </p:spPr>
        <p:txBody>
          <a:bodyPr>
            <a:normAutofit/>
          </a:bodyPr>
          <a:lstStyle/>
          <a:p>
            <a:r>
              <a:rPr lang="pl-PL" sz="2400"/>
              <a:t>ECT ©</a:t>
            </a:r>
          </a:p>
        </p:txBody>
      </p:sp>
      <p:sp>
        <p:nvSpPr>
          <p:cNvPr id="2" name="Symbol zastępczy numeru slajdu 1">
            <a:extLst>
              <a:ext uri="{FF2B5EF4-FFF2-40B4-BE49-F238E27FC236}">
                <a16:creationId xmlns:a16="http://schemas.microsoft.com/office/drawing/2014/main" id="{A48657BC-A0F1-95A1-5509-5DB1F162E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2" name="Symbol zastępczy zawartości 11" descr="Obraz zawierający tekst, zrzut ekranu, Czcionka, diagram&#10;&#10;Opis wygenerowany automatycznie">
            <a:extLst>
              <a:ext uri="{FF2B5EF4-FFF2-40B4-BE49-F238E27FC236}">
                <a16:creationId xmlns:a16="http://schemas.microsoft.com/office/drawing/2014/main" id="{3FD19285-3386-773C-03B8-A47FCAFD22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b="66059"/>
          <a:stretch/>
        </p:blipFill>
        <p:spPr>
          <a:xfrm>
            <a:off x="573559" y="2768934"/>
            <a:ext cx="5683892" cy="1325563"/>
          </a:xfrm>
        </p:spPr>
      </p:pic>
      <p:pic>
        <p:nvPicPr>
          <p:cNvPr id="14" name="Symbol zastępczy zawartości 13" descr="Obraz zawierający tekst, diagram, linia, zrzut ekranu&#10;&#10;Opis wygenerowany automatycznie">
            <a:extLst>
              <a:ext uri="{FF2B5EF4-FFF2-40B4-BE49-F238E27FC236}">
                <a16:creationId xmlns:a16="http://schemas.microsoft.com/office/drawing/2014/main" id="{B684B84D-A66D-9F76-E927-01B74DA2412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rcRect r="490" b="5122"/>
          <a:stretch/>
        </p:blipFill>
        <p:spPr>
          <a:xfrm>
            <a:off x="6096000" y="2294105"/>
            <a:ext cx="5157787" cy="3350878"/>
          </a:xfrm>
        </p:spPr>
      </p:pic>
    </p:spTree>
    <p:extLst>
      <p:ext uri="{BB962C8B-B14F-4D97-AF65-F5344CB8AC3E}">
        <p14:creationId xmlns:p14="http://schemas.microsoft.com/office/powerpoint/2010/main" val="1269610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 descr="Obraz zawierający tekst, diagram, zrzut ekranu, linia&#10;&#10;Opis wygenerowany automatycznie">
            <a:extLst>
              <a:ext uri="{FF2B5EF4-FFF2-40B4-BE49-F238E27FC236}">
                <a16:creationId xmlns:a16="http://schemas.microsoft.com/office/drawing/2014/main" id="{039F72A5-D4D7-C6B5-A363-C5A2E935AECC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448395" y="1718149"/>
            <a:ext cx="6096000" cy="2992365"/>
          </a:xfrm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90EE529-8950-9358-7443-F921207F8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Obraz 6" descr="Obraz zawierający tekst, zrzut ekranu, linia, diagram&#10;&#10;Opis wygenerowany automatycznie">
            <a:extLst>
              <a:ext uri="{FF2B5EF4-FFF2-40B4-BE49-F238E27FC236}">
                <a16:creationId xmlns:a16="http://schemas.microsoft.com/office/drawing/2014/main" id="{75FA7F99-8866-3127-F4F3-2FD3DE110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56" y="2444640"/>
            <a:ext cx="5534025" cy="1535168"/>
          </a:xfrm>
          <a:prstGeom prst="rect">
            <a:avLst/>
          </a:prstGeom>
        </p:spPr>
      </p:pic>
      <p:sp>
        <p:nvSpPr>
          <p:cNvPr id="10" name="Symbol zastępczy tekstu 4">
            <a:extLst>
              <a:ext uri="{FF2B5EF4-FFF2-40B4-BE49-F238E27FC236}">
                <a16:creationId xmlns:a16="http://schemas.microsoft.com/office/drawing/2014/main" id="{E8B251AB-E158-79B9-C4F1-D66AACBD95A0}"/>
              </a:ext>
            </a:extLst>
          </p:cNvPr>
          <p:cNvSpPr txBox="1">
            <a:spLocks/>
          </p:cNvSpPr>
          <p:nvPr/>
        </p:nvSpPr>
        <p:spPr>
          <a:xfrm>
            <a:off x="284819" y="1499261"/>
            <a:ext cx="5157787" cy="823912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400" dirty="0"/>
              <a:t>Timetree.org</a:t>
            </a:r>
            <a:endParaRPr lang="pl-PL" dirty="0"/>
          </a:p>
        </p:txBody>
      </p:sp>
      <p:sp>
        <p:nvSpPr>
          <p:cNvPr id="12" name="Symbol zastępczy tekstu 6">
            <a:extLst>
              <a:ext uri="{FF2B5EF4-FFF2-40B4-BE49-F238E27FC236}">
                <a16:creationId xmlns:a16="http://schemas.microsoft.com/office/drawing/2014/main" id="{FC901535-D4D6-42FA-D27E-E8F3283F0BF1}"/>
              </a:ext>
            </a:extLst>
          </p:cNvPr>
          <p:cNvSpPr txBox="1">
            <a:spLocks/>
          </p:cNvSpPr>
          <p:nvPr/>
        </p:nvSpPr>
        <p:spPr>
          <a:xfrm>
            <a:off x="6169024" y="1341605"/>
            <a:ext cx="5183188" cy="823912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400" dirty="0"/>
              <a:t>ECT ©</a:t>
            </a:r>
            <a:endParaRPr lang="pl-PL" dirty="0"/>
          </a:p>
        </p:txBody>
      </p:sp>
      <p:sp>
        <p:nvSpPr>
          <p:cNvPr id="15" name="Tytuł 3">
            <a:extLst>
              <a:ext uri="{FF2B5EF4-FFF2-40B4-BE49-F238E27FC236}">
                <a16:creationId xmlns:a16="http://schemas.microsoft.com/office/drawing/2014/main" id="{51F410F6-E8C3-D603-AD23-8A008D27F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52" y="177234"/>
            <a:ext cx="10515600" cy="1325563"/>
          </a:xfrm>
        </p:spPr>
        <p:txBody>
          <a:bodyPr/>
          <a:lstStyle/>
          <a:p>
            <a:r>
              <a:rPr lang="pl-PL" dirty="0"/>
              <a:t>5 </a:t>
            </a:r>
            <a:r>
              <a:rPr lang="pl-PL" dirty="0" err="1"/>
              <a:t>Bacteria</a:t>
            </a:r>
            <a:r>
              <a:rPr lang="pl-PL" dirty="0"/>
              <a:t> </a:t>
            </a:r>
            <a:r>
              <a:rPr lang="pl-PL" dirty="0" err="1"/>
              <a:t>names</a:t>
            </a:r>
            <a:r>
              <a:rPr lang="pl-PL" dirty="0"/>
              <a:t> </a:t>
            </a:r>
            <a:r>
              <a:rPr lang="pl-PL" dirty="0" err="1"/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3672488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C29C1D9-D5E2-A545-9B46-1A9551F67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8" name="Obraz 7" descr="Obraz zawierający zrzut ekranu, linia, tekst, Wielobarwność&#10;&#10;Opis wygenerowany automatycznie">
            <a:extLst>
              <a:ext uri="{FF2B5EF4-FFF2-40B4-BE49-F238E27FC236}">
                <a16:creationId xmlns:a16="http://schemas.microsoft.com/office/drawing/2014/main" id="{834DFD29-A965-82DC-9A93-28FD12F3A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51" y="2729898"/>
            <a:ext cx="5778720" cy="1411343"/>
          </a:xfrm>
          <a:prstGeom prst="rect">
            <a:avLst/>
          </a:prstGeom>
        </p:spPr>
      </p:pic>
      <p:pic>
        <p:nvPicPr>
          <p:cNvPr id="9" name="Obraz 8" descr="Obraz zawierający tekst, diagram, zrzut ekranu, linia&#10;&#10;Opis wygenerowany automatycznie">
            <a:extLst>
              <a:ext uri="{FF2B5EF4-FFF2-40B4-BE49-F238E27FC236}">
                <a16:creationId xmlns:a16="http://schemas.microsoft.com/office/drawing/2014/main" id="{A902C286-15F1-C0E4-02D3-2300271CE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654" y="2083904"/>
            <a:ext cx="5465380" cy="2716469"/>
          </a:xfrm>
          <a:prstGeom prst="rect">
            <a:avLst/>
          </a:prstGeom>
        </p:spPr>
      </p:pic>
      <p:sp>
        <p:nvSpPr>
          <p:cNvPr id="11" name="Symbol zastępczy tekstu 4">
            <a:extLst>
              <a:ext uri="{FF2B5EF4-FFF2-40B4-BE49-F238E27FC236}">
                <a16:creationId xmlns:a16="http://schemas.microsoft.com/office/drawing/2014/main" id="{4F46822F-CE2F-1D86-0D25-A7673A8AE16F}"/>
              </a:ext>
            </a:extLst>
          </p:cNvPr>
          <p:cNvSpPr txBox="1">
            <a:spLocks/>
          </p:cNvSpPr>
          <p:nvPr/>
        </p:nvSpPr>
        <p:spPr>
          <a:xfrm>
            <a:off x="468750" y="1670054"/>
            <a:ext cx="5157787" cy="823912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400" dirty="0"/>
              <a:t>Timetree.org</a:t>
            </a:r>
            <a:endParaRPr lang="pl-PL" dirty="0"/>
          </a:p>
        </p:txBody>
      </p:sp>
      <p:sp>
        <p:nvSpPr>
          <p:cNvPr id="13" name="Symbol zastępczy tekstu 6">
            <a:extLst>
              <a:ext uri="{FF2B5EF4-FFF2-40B4-BE49-F238E27FC236}">
                <a16:creationId xmlns:a16="http://schemas.microsoft.com/office/drawing/2014/main" id="{7095B765-D711-612C-83A9-B96B5321DB90}"/>
              </a:ext>
            </a:extLst>
          </p:cNvPr>
          <p:cNvSpPr txBox="1">
            <a:spLocks/>
          </p:cNvSpPr>
          <p:nvPr/>
        </p:nvSpPr>
        <p:spPr>
          <a:xfrm>
            <a:off x="6904748" y="1670053"/>
            <a:ext cx="5183188" cy="823912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400" dirty="0"/>
              <a:t>ECT ©</a:t>
            </a:r>
            <a:endParaRPr lang="pl-PL" dirty="0"/>
          </a:p>
        </p:txBody>
      </p:sp>
      <p:sp>
        <p:nvSpPr>
          <p:cNvPr id="15" name="Tytuł 3">
            <a:extLst>
              <a:ext uri="{FF2B5EF4-FFF2-40B4-BE49-F238E27FC236}">
                <a16:creationId xmlns:a16="http://schemas.microsoft.com/office/drawing/2014/main" id="{BB1B1A15-A0E4-132B-B15F-517C2D680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52" y="177234"/>
            <a:ext cx="10515600" cy="1325563"/>
          </a:xfrm>
        </p:spPr>
        <p:txBody>
          <a:bodyPr/>
          <a:lstStyle/>
          <a:p>
            <a:r>
              <a:rPr lang="pl-PL" dirty="0" err="1"/>
              <a:t>Names</a:t>
            </a:r>
            <a:r>
              <a:rPr lang="pl-PL" dirty="0"/>
              <a:t> and </a:t>
            </a:r>
            <a:r>
              <a:rPr lang="pl-PL" dirty="0" err="1"/>
              <a:t>IDs</a:t>
            </a:r>
            <a:r>
              <a:rPr lang="pl-PL" dirty="0"/>
              <a:t> </a:t>
            </a:r>
            <a:r>
              <a:rPr lang="pl-PL" dirty="0" err="1"/>
              <a:t>input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0816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A71123F-43D8-524B-9E95-D8875E72C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8" name="Obraz 7" descr="Obraz zawierający tekst, zrzut ekranu, linia, Czcionka&#10;&#10;Opis wygenerowany automatycznie">
            <a:extLst>
              <a:ext uri="{FF2B5EF4-FFF2-40B4-BE49-F238E27FC236}">
                <a16:creationId xmlns:a16="http://schemas.microsoft.com/office/drawing/2014/main" id="{686516F7-1CC1-843C-0705-D6AFBBB9F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96" y="2814181"/>
            <a:ext cx="6360352" cy="1229639"/>
          </a:xfrm>
          <a:prstGeom prst="rect">
            <a:avLst/>
          </a:prstGeom>
        </p:spPr>
      </p:pic>
      <p:pic>
        <p:nvPicPr>
          <p:cNvPr id="9" name="Obraz 8" descr="Obraz zawierający tekst, diagram, linia, Prostokąt&#10;&#10;Opis wygenerowany automatycznie">
            <a:extLst>
              <a:ext uri="{FF2B5EF4-FFF2-40B4-BE49-F238E27FC236}">
                <a16:creationId xmlns:a16="http://schemas.microsoft.com/office/drawing/2014/main" id="{51EF701E-2B36-9300-9930-368FF5F06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049" y="2167725"/>
            <a:ext cx="5125233" cy="2522639"/>
          </a:xfrm>
          <a:prstGeom prst="rect">
            <a:avLst/>
          </a:prstGeom>
        </p:spPr>
      </p:pic>
      <p:sp>
        <p:nvSpPr>
          <p:cNvPr id="11" name="Symbol zastępczy tekstu 4">
            <a:extLst>
              <a:ext uri="{FF2B5EF4-FFF2-40B4-BE49-F238E27FC236}">
                <a16:creationId xmlns:a16="http://schemas.microsoft.com/office/drawing/2014/main" id="{E19845F8-C430-2A9F-4E82-B06043029876}"/>
              </a:ext>
            </a:extLst>
          </p:cNvPr>
          <p:cNvSpPr txBox="1">
            <a:spLocks/>
          </p:cNvSpPr>
          <p:nvPr/>
        </p:nvSpPr>
        <p:spPr>
          <a:xfrm>
            <a:off x="468750" y="1670054"/>
            <a:ext cx="5157787" cy="823912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400" dirty="0"/>
              <a:t>Timetree.org</a:t>
            </a:r>
            <a:endParaRPr lang="pl-PL" dirty="0"/>
          </a:p>
        </p:txBody>
      </p:sp>
      <p:sp>
        <p:nvSpPr>
          <p:cNvPr id="13" name="Symbol zastępczy tekstu 6">
            <a:extLst>
              <a:ext uri="{FF2B5EF4-FFF2-40B4-BE49-F238E27FC236}">
                <a16:creationId xmlns:a16="http://schemas.microsoft.com/office/drawing/2014/main" id="{BB7E218C-E7B4-6B04-1DA1-2CB0F7965BC6}"/>
              </a:ext>
            </a:extLst>
          </p:cNvPr>
          <p:cNvSpPr txBox="1">
            <a:spLocks/>
          </p:cNvSpPr>
          <p:nvPr/>
        </p:nvSpPr>
        <p:spPr>
          <a:xfrm>
            <a:off x="7384912" y="1670053"/>
            <a:ext cx="5183188" cy="823912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400" dirty="0"/>
              <a:t>ECT ©</a:t>
            </a:r>
            <a:endParaRPr lang="pl-PL" dirty="0"/>
          </a:p>
        </p:txBody>
      </p:sp>
      <p:sp>
        <p:nvSpPr>
          <p:cNvPr id="15" name="Tytuł 3">
            <a:extLst>
              <a:ext uri="{FF2B5EF4-FFF2-40B4-BE49-F238E27FC236}">
                <a16:creationId xmlns:a16="http://schemas.microsoft.com/office/drawing/2014/main" id="{2B38FB69-A4BB-5DF7-EDD0-3135E098B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52" y="177234"/>
            <a:ext cx="10515600" cy="1325563"/>
          </a:xfrm>
        </p:spPr>
        <p:txBody>
          <a:bodyPr/>
          <a:lstStyle/>
          <a:p>
            <a:r>
              <a:rPr lang="pl-PL" dirty="0" err="1"/>
              <a:t>Streptococcus</a:t>
            </a:r>
            <a:r>
              <a:rPr lang="pl-PL" dirty="0"/>
              <a:t> Family </a:t>
            </a:r>
            <a:r>
              <a:rPr lang="pl-PL" dirty="0" err="1"/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893974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C29C1D9-D5E2-A545-9B46-1A9551F67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2" name="Obraz 1" descr="Obraz zawierający tekst, zrzut ekranu, diagram, Równolegle&#10;&#10;Opis wygenerowany automatycznie">
            <a:extLst>
              <a:ext uri="{FF2B5EF4-FFF2-40B4-BE49-F238E27FC236}">
                <a16:creationId xmlns:a16="http://schemas.microsoft.com/office/drawing/2014/main" id="{6B7E7D9C-7F23-2FD0-A67D-9909A185B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865" y="1931095"/>
            <a:ext cx="4290271" cy="3413343"/>
          </a:xfrm>
          <a:prstGeom prst="rect">
            <a:avLst/>
          </a:prstGeom>
        </p:spPr>
      </p:pic>
      <p:pic>
        <p:nvPicPr>
          <p:cNvPr id="3" name="Obraz 2" descr="Obraz zawierający tekst, numer, diagram, Czcionka&#10;&#10;Opis wygenerowany automatycznie">
            <a:extLst>
              <a:ext uri="{FF2B5EF4-FFF2-40B4-BE49-F238E27FC236}">
                <a16:creationId xmlns:a16="http://schemas.microsoft.com/office/drawing/2014/main" id="{CDACB9ED-EFC4-3BC8-7410-E6541A4DA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169" y="1935427"/>
            <a:ext cx="6096000" cy="2992365"/>
          </a:xfrm>
          <a:prstGeom prst="rect">
            <a:avLst/>
          </a:prstGeom>
        </p:spPr>
      </p:pic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6011F57D-F663-4A65-7513-1504E4F80719}"/>
              </a:ext>
            </a:extLst>
          </p:cNvPr>
          <p:cNvSpPr txBox="1">
            <a:spLocks/>
          </p:cNvSpPr>
          <p:nvPr/>
        </p:nvSpPr>
        <p:spPr>
          <a:xfrm>
            <a:off x="907161" y="1304712"/>
            <a:ext cx="5157787" cy="823912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400" dirty="0"/>
              <a:t>Timetree.org</a:t>
            </a:r>
            <a:endParaRPr lang="pl-PL" dirty="0"/>
          </a:p>
        </p:txBody>
      </p:sp>
      <p:sp>
        <p:nvSpPr>
          <p:cNvPr id="8" name="Symbol zastępczy tekstu 6">
            <a:extLst>
              <a:ext uri="{FF2B5EF4-FFF2-40B4-BE49-F238E27FC236}">
                <a16:creationId xmlns:a16="http://schemas.microsoft.com/office/drawing/2014/main" id="{5271EF9A-FC48-E6F4-3362-994F4741065D}"/>
              </a:ext>
            </a:extLst>
          </p:cNvPr>
          <p:cNvSpPr txBox="1">
            <a:spLocks/>
          </p:cNvSpPr>
          <p:nvPr/>
        </p:nvSpPr>
        <p:spPr>
          <a:xfrm>
            <a:off x="6205378" y="1304710"/>
            <a:ext cx="5183188" cy="823912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400" dirty="0"/>
              <a:t>ECT ©</a:t>
            </a:r>
            <a:endParaRPr lang="pl-PL" dirty="0"/>
          </a:p>
        </p:txBody>
      </p:sp>
      <p:sp>
        <p:nvSpPr>
          <p:cNvPr id="10" name="Tytuł 3">
            <a:extLst>
              <a:ext uri="{FF2B5EF4-FFF2-40B4-BE49-F238E27FC236}">
                <a16:creationId xmlns:a16="http://schemas.microsoft.com/office/drawing/2014/main" id="{3D18F324-3AE8-261E-9FDD-95E2DFB5D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77234"/>
            <a:ext cx="10515600" cy="1325563"/>
          </a:xfrm>
        </p:spPr>
        <p:txBody>
          <a:bodyPr/>
          <a:lstStyle/>
          <a:p>
            <a:r>
              <a:rPr lang="pl-PL" dirty="0"/>
              <a:t>20 </a:t>
            </a:r>
            <a:r>
              <a:rPr lang="pl-PL" dirty="0" err="1"/>
              <a:t>Bacteria</a:t>
            </a:r>
            <a:r>
              <a:rPr lang="pl-PL" dirty="0"/>
              <a:t> </a:t>
            </a:r>
            <a:r>
              <a:rPr lang="pl-PL" dirty="0" err="1"/>
              <a:t>input</a:t>
            </a:r>
            <a:r>
              <a:rPr lang="pl-PL" dirty="0"/>
              <a:t> (</a:t>
            </a:r>
            <a:r>
              <a:rPr lang="pl-PL" dirty="0" err="1"/>
              <a:t>deafult</a:t>
            </a:r>
            <a:r>
              <a:rPr lang="pl-PL" dirty="0"/>
              <a:t> </a:t>
            </a:r>
            <a:r>
              <a:rPr lang="pl-PL" dirty="0" err="1"/>
              <a:t>options</a:t>
            </a:r>
            <a:r>
              <a:rPr lang="pl-P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39300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C29C1D9-D5E2-A545-9B46-1A9551F67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2" name="Obraz 1" descr="Obraz zawierający tekst, zrzut ekranu, diagram, Równolegle&#10;&#10;Opis wygenerowany automatycznie">
            <a:extLst>
              <a:ext uri="{FF2B5EF4-FFF2-40B4-BE49-F238E27FC236}">
                <a16:creationId xmlns:a16="http://schemas.microsoft.com/office/drawing/2014/main" id="{6B7E7D9C-7F23-2FD0-A67D-9909A185B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865" y="1931095"/>
            <a:ext cx="4290271" cy="3413343"/>
          </a:xfrm>
          <a:prstGeom prst="rect">
            <a:avLst/>
          </a:prstGeom>
        </p:spPr>
      </p:pic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6011F57D-F663-4A65-7513-1504E4F80719}"/>
              </a:ext>
            </a:extLst>
          </p:cNvPr>
          <p:cNvSpPr txBox="1">
            <a:spLocks/>
          </p:cNvSpPr>
          <p:nvPr/>
        </p:nvSpPr>
        <p:spPr>
          <a:xfrm>
            <a:off x="907161" y="1304712"/>
            <a:ext cx="5157787" cy="823912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400" dirty="0"/>
              <a:t>Timetree.org</a:t>
            </a:r>
            <a:endParaRPr lang="pl-PL" dirty="0"/>
          </a:p>
        </p:txBody>
      </p:sp>
      <p:sp>
        <p:nvSpPr>
          <p:cNvPr id="8" name="Symbol zastępczy tekstu 6">
            <a:extLst>
              <a:ext uri="{FF2B5EF4-FFF2-40B4-BE49-F238E27FC236}">
                <a16:creationId xmlns:a16="http://schemas.microsoft.com/office/drawing/2014/main" id="{5271EF9A-FC48-E6F4-3362-994F4741065D}"/>
              </a:ext>
            </a:extLst>
          </p:cNvPr>
          <p:cNvSpPr txBox="1">
            <a:spLocks/>
          </p:cNvSpPr>
          <p:nvPr/>
        </p:nvSpPr>
        <p:spPr>
          <a:xfrm>
            <a:off x="6205378" y="1304710"/>
            <a:ext cx="5183188" cy="823912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400" dirty="0"/>
              <a:t>ECT ©</a:t>
            </a:r>
            <a:endParaRPr lang="pl-PL" dirty="0"/>
          </a:p>
        </p:txBody>
      </p:sp>
      <p:sp>
        <p:nvSpPr>
          <p:cNvPr id="6" name="Tytuł 3">
            <a:extLst>
              <a:ext uri="{FF2B5EF4-FFF2-40B4-BE49-F238E27FC236}">
                <a16:creationId xmlns:a16="http://schemas.microsoft.com/office/drawing/2014/main" id="{0B44E2D4-9C72-E437-4C72-7206904F9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77234"/>
            <a:ext cx="10515600" cy="1325563"/>
          </a:xfrm>
        </p:spPr>
        <p:txBody>
          <a:bodyPr/>
          <a:lstStyle/>
          <a:p>
            <a:r>
              <a:rPr lang="pl-PL" dirty="0"/>
              <a:t>20 </a:t>
            </a:r>
            <a:r>
              <a:rPr lang="pl-PL" dirty="0" err="1"/>
              <a:t>Bacteria</a:t>
            </a:r>
            <a:r>
              <a:rPr lang="pl-PL" dirty="0"/>
              <a:t> </a:t>
            </a:r>
            <a:r>
              <a:rPr lang="pl-PL" dirty="0" err="1"/>
              <a:t>input</a:t>
            </a:r>
            <a:r>
              <a:rPr lang="pl-PL" dirty="0"/>
              <a:t> (-p 0.1)</a:t>
            </a:r>
          </a:p>
        </p:txBody>
      </p:sp>
      <p:pic>
        <p:nvPicPr>
          <p:cNvPr id="9" name="Obraz 8" descr="Obraz zawierający tekst, zrzut ekranu, Czcionka, numer&#10;&#10;Opis wygenerowany automatycznie">
            <a:extLst>
              <a:ext uri="{FF2B5EF4-FFF2-40B4-BE49-F238E27FC236}">
                <a16:creationId xmlns:a16="http://schemas.microsoft.com/office/drawing/2014/main" id="{252243C4-DA37-B55B-2913-2A23C26B2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4077" y="1717322"/>
            <a:ext cx="4921956" cy="364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782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504103-6319-C1BA-994F-97D3A9F1A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7927D6-AFA7-348E-8C32-400C1E6F32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171951" y="1477962"/>
            <a:ext cx="6724650" cy="4065587"/>
          </a:xfrm>
        </p:spPr>
        <p:txBody>
          <a:bodyPr>
            <a:normAutofit/>
          </a:bodyPr>
          <a:lstStyle/>
          <a:p>
            <a:r>
              <a:rPr lang="en-US" sz="2000"/>
              <a:t>Easy Consensus Tree allows the user to easily construct a whole-proteome consensus tree based on a specified list of species names. </a:t>
            </a:r>
            <a:endParaRPr lang="pl-PL" sz="2000"/>
          </a:p>
          <a:p>
            <a:r>
              <a:rPr lang="en-US" sz="2000"/>
              <a:t>It automates the workflow from downloading proteomes and clustering sequences to building individual cluster trees and generating a final consensus tree, ensuring a streamlined and efficient process. </a:t>
            </a:r>
            <a:endParaRPr lang="pl-PL" sz="2000"/>
          </a:p>
          <a:p>
            <a:r>
              <a:rPr lang="en-US" sz="2000"/>
              <a:t>The user-friendly setup makes it accessible even for those with minimal bioinformatics experience.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1DBFA3-4929-EF34-6EC0-62D2B6817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174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3C3578-3DBF-2F16-6447-6F14BBC1E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/>
              <a:t>Speed</a:t>
            </a:r>
            <a:r>
              <a:rPr lang="pl-PL"/>
              <a:t> </a:t>
            </a:r>
            <a:r>
              <a:rPr lang="pl-PL" err="1"/>
              <a:t>tests</a:t>
            </a:r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5C05CC1-CA27-248A-16C9-A7B439048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E8E532E0-5E72-49F4-93EC-3A38074E9E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103353"/>
              </p:ext>
            </p:extLst>
          </p:nvPr>
        </p:nvGraphicFramePr>
        <p:xfrm>
          <a:off x="1604584" y="2319445"/>
          <a:ext cx="8168640" cy="22250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084320">
                  <a:extLst>
                    <a:ext uri="{9D8B030D-6E8A-4147-A177-3AD203B41FA5}">
                      <a16:colId xmlns:a16="http://schemas.microsoft.com/office/drawing/2014/main" val="1055345627"/>
                    </a:ext>
                  </a:extLst>
                </a:gridCol>
                <a:gridCol w="4084320">
                  <a:extLst>
                    <a:ext uri="{9D8B030D-6E8A-4147-A177-3AD203B41FA5}">
                      <a16:colId xmlns:a16="http://schemas.microsoft.com/office/drawing/2014/main" val="2342589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800" b="1" i="0" u="none" strike="noStrike" noProof="0">
                          <a:solidFill>
                            <a:srgbClr val="000000"/>
                          </a:solidFill>
                          <a:latin typeface="Arial Nova Light"/>
                        </a:rPr>
                        <a:t>Input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Time (min)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070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800" b="0" i="0" u="none" strike="noStrike" noProof="0" err="1">
                          <a:solidFill>
                            <a:srgbClr val="000000"/>
                          </a:solidFill>
                          <a:latin typeface="Arial Nova Light"/>
                        </a:rPr>
                        <a:t>Names</a:t>
                      </a:r>
                      <a:r>
                        <a:rPr lang="pl-PL" sz="1800" b="0" i="0" u="none" strike="noStrike" noProof="0">
                          <a:solidFill>
                            <a:srgbClr val="000000"/>
                          </a:solidFill>
                          <a:latin typeface="Arial Nova Light"/>
                        </a:rPr>
                        <a:t> of 5 </a:t>
                      </a:r>
                      <a:r>
                        <a:rPr lang="pl-PL" sz="1800" b="0" i="0" u="none" strike="noStrike" noProof="0" err="1">
                          <a:solidFill>
                            <a:srgbClr val="000000"/>
                          </a:solidFill>
                          <a:latin typeface="Arial Nova Light"/>
                        </a:rPr>
                        <a:t>Bacteria</a:t>
                      </a:r>
                      <a:endParaRPr lang="pl-PL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800" b="0" i="0" u="none" strike="noStrike" noProof="0">
                          <a:solidFill>
                            <a:srgbClr val="000000"/>
                          </a:solidFill>
                          <a:latin typeface="Arial Nova Light"/>
                        </a:rPr>
                        <a:t>~5</a:t>
                      </a:r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099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800" b="0" i="0" u="none" strike="noStrike" noProof="0">
                          <a:solidFill>
                            <a:srgbClr val="000000"/>
                          </a:solidFill>
                        </a:rPr>
                        <a:t>Mixed </a:t>
                      </a:r>
                      <a:r>
                        <a:rPr lang="pl-PL" sz="1800" b="0" i="0" u="none" strike="noStrike" noProof="0" err="1">
                          <a:solidFill>
                            <a:srgbClr val="000000"/>
                          </a:solidFill>
                        </a:rPr>
                        <a:t>IDs</a:t>
                      </a:r>
                      <a:r>
                        <a:rPr lang="pl-PL" sz="1800" b="0" i="0" u="none" strike="noStrike" noProof="0">
                          <a:solidFill>
                            <a:srgbClr val="000000"/>
                          </a:solidFill>
                        </a:rPr>
                        <a:t> and </a:t>
                      </a:r>
                      <a:r>
                        <a:rPr lang="pl-PL" sz="1800" b="0" i="0" u="none" strike="noStrike" noProof="0" err="1">
                          <a:solidFill>
                            <a:srgbClr val="000000"/>
                          </a:solidFill>
                        </a:rPr>
                        <a:t>names</a:t>
                      </a:r>
                      <a:r>
                        <a:rPr lang="pl-PL" sz="1800" b="0" i="0" u="none" strike="noStrike" noProof="0">
                          <a:solidFill>
                            <a:srgbClr val="000000"/>
                          </a:solidFill>
                        </a:rPr>
                        <a:t> of 6 </a:t>
                      </a:r>
                      <a:r>
                        <a:rPr lang="pl-PL" sz="1800" b="0" i="0" u="none" strike="noStrike" noProof="0" err="1">
                          <a:solidFill>
                            <a:srgbClr val="000000"/>
                          </a:solidFill>
                        </a:rPr>
                        <a:t>Bacteria</a:t>
                      </a:r>
                      <a:endParaRPr lang="pl-PL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800" b="0" i="0" u="none" strike="noStrike" noProof="0">
                          <a:solidFill>
                            <a:srgbClr val="000000"/>
                          </a:solidFill>
                          <a:latin typeface="Arial Nova Light"/>
                        </a:rPr>
                        <a:t>~5</a:t>
                      </a:r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918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err="1"/>
                        <a:t>Names</a:t>
                      </a:r>
                      <a:r>
                        <a:rPr lang="pl-PL"/>
                        <a:t> of 4 </a:t>
                      </a:r>
                      <a:r>
                        <a:rPr lang="pl-PL" err="1"/>
                        <a:t>Streptococcus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~5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350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800" b="0" i="0" u="none" strike="noStrike" noProof="0" err="1">
                          <a:solidFill>
                            <a:srgbClr val="000000"/>
                          </a:solidFill>
                          <a:latin typeface="Arial Nova Light"/>
                        </a:rPr>
                        <a:t>Names</a:t>
                      </a:r>
                      <a:r>
                        <a:rPr lang="pl-PL" sz="1800" b="0" i="0" u="none" strike="noStrike" noProof="0">
                          <a:solidFill>
                            <a:srgbClr val="000000"/>
                          </a:solidFill>
                          <a:latin typeface="Arial Nova Light"/>
                        </a:rPr>
                        <a:t> of 20 </a:t>
                      </a:r>
                      <a:r>
                        <a:rPr lang="pl-PL" sz="1800" b="0" i="0" u="none" strike="noStrike" noProof="0" err="1">
                          <a:solidFill>
                            <a:srgbClr val="000000"/>
                          </a:solidFill>
                          <a:latin typeface="Arial Nova Light"/>
                        </a:rPr>
                        <a:t>Bacteria</a:t>
                      </a:r>
                      <a:endParaRPr lang="pl-PL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800" b="0" i="0" u="none" strike="noStrike" noProof="0">
                          <a:solidFill>
                            <a:srgbClr val="000000"/>
                          </a:solidFill>
                          <a:latin typeface="Arial Nova Light"/>
                        </a:rPr>
                        <a:t>~27</a:t>
                      </a:r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38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800" b="0" i="0" u="none" strike="noStrike" noProof="0" err="1">
                          <a:solidFill>
                            <a:srgbClr val="000000"/>
                          </a:solidFill>
                          <a:latin typeface="Arial Nova Light"/>
                        </a:rPr>
                        <a:t>Ńames</a:t>
                      </a:r>
                      <a:r>
                        <a:rPr lang="pl-PL" sz="1800" b="0" i="0" u="none" strike="noStrike" noProof="0">
                          <a:solidFill>
                            <a:srgbClr val="000000"/>
                          </a:solidFill>
                          <a:latin typeface="Arial Nova Light"/>
                        </a:rPr>
                        <a:t> of 10 </a:t>
                      </a:r>
                      <a:r>
                        <a:rPr lang="pl-PL" sz="1800" b="0" i="0" u="none" strike="noStrike" noProof="0" err="1">
                          <a:solidFill>
                            <a:srgbClr val="000000"/>
                          </a:solidFill>
                          <a:latin typeface="Arial Nova Light"/>
                        </a:rPr>
                        <a:t>Vertebrates</a:t>
                      </a:r>
                      <a:endParaRPr lang="pl-PL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800" b="0" i="0" u="none" strike="noStrike" noProof="0">
                          <a:solidFill>
                            <a:srgbClr val="000000"/>
                          </a:solidFill>
                          <a:latin typeface="Arial Nova Light"/>
                        </a:rPr>
                        <a:t>~205</a:t>
                      </a:r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287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5731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EB47DBC-243C-96E1-5150-762351FC1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/>
              <a:t>References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72E13C5-AB4B-D229-FC78-4404C155F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l-PL"/>
              <a:t>The </a:t>
            </a:r>
            <a:r>
              <a:rPr lang="pl-PL" err="1"/>
              <a:t>UniProt</a:t>
            </a:r>
            <a:r>
              <a:rPr lang="pl-PL"/>
              <a:t> </a:t>
            </a:r>
            <a:r>
              <a:rPr lang="pl-PL" err="1"/>
              <a:t>Consortium</a:t>
            </a:r>
            <a:r>
              <a:rPr lang="pl-PL"/>
              <a:t>, </a:t>
            </a:r>
            <a:r>
              <a:rPr lang="pl-PL" err="1"/>
              <a:t>UniProt</a:t>
            </a:r>
            <a:r>
              <a:rPr lang="pl-PL"/>
              <a:t>: the Universal Protein </a:t>
            </a:r>
            <a:r>
              <a:rPr lang="pl-PL" err="1"/>
              <a:t>Knowledgebase</a:t>
            </a:r>
            <a:r>
              <a:rPr lang="pl-PL"/>
              <a:t> in 2023, </a:t>
            </a:r>
            <a:r>
              <a:rPr lang="pl-PL" err="1"/>
              <a:t>Nucleic</a:t>
            </a:r>
            <a:r>
              <a:rPr lang="pl-PL"/>
              <a:t> </a:t>
            </a:r>
            <a:r>
              <a:rPr lang="pl-PL" err="1"/>
              <a:t>Acids</a:t>
            </a:r>
            <a:r>
              <a:rPr lang="pl-PL"/>
              <a:t> </a:t>
            </a:r>
            <a:r>
              <a:rPr lang="pl-PL" err="1"/>
              <a:t>Research</a:t>
            </a:r>
            <a:r>
              <a:rPr lang="pl-PL"/>
              <a:t>, Volume 51, </a:t>
            </a:r>
            <a:r>
              <a:rPr lang="pl-PL" err="1"/>
              <a:t>Issue</a:t>
            </a:r>
            <a:r>
              <a:rPr lang="pl-PL"/>
              <a:t> D1, 6 January 2023, </a:t>
            </a:r>
            <a:r>
              <a:rPr lang="pl-PL" err="1"/>
              <a:t>Pages</a:t>
            </a:r>
            <a:r>
              <a:rPr lang="pl-PL"/>
              <a:t> D523–D531, https://doi.org/10.1093/nar/gkac1052</a:t>
            </a:r>
          </a:p>
          <a:p>
            <a:r>
              <a:rPr lang="pl-PL"/>
              <a:t>NCBI </a:t>
            </a:r>
            <a:r>
              <a:rPr lang="pl-PL" err="1"/>
              <a:t>Datasets</a:t>
            </a:r>
            <a:r>
              <a:rPr lang="pl-PL"/>
              <a:t>, https://github.com/ncbi/datasets</a:t>
            </a:r>
          </a:p>
          <a:p>
            <a:r>
              <a:rPr lang="pl-PL" err="1"/>
              <a:t>Steinegger</a:t>
            </a:r>
            <a:r>
              <a:rPr lang="pl-PL"/>
              <a:t>, M., </a:t>
            </a:r>
            <a:r>
              <a:rPr lang="pl-PL" err="1"/>
              <a:t>Söding</a:t>
            </a:r>
            <a:r>
              <a:rPr lang="pl-PL"/>
              <a:t>, J. Clustering </a:t>
            </a:r>
            <a:r>
              <a:rPr lang="pl-PL" err="1"/>
              <a:t>huge</a:t>
            </a:r>
            <a:r>
              <a:rPr lang="pl-PL"/>
              <a:t> protein </a:t>
            </a:r>
            <a:r>
              <a:rPr lang="pl-PL" err="1"/>
              <a:t>sequence</a:t>
            </a:r>
            <a:r>
              <a:rPr lang="pl-PL"/>
              <a:t> </a:t>
            </a:r>
            <a:r>
              <a:rPr lang="pl-PL" err="1"/>
              <a:t>sets</a:t>
            </a:r>
            <a:r>
              <a:rPr lang="pl-PL"/>
              <a:t> in </a:t>
            </a:r>
            <a:r>
              <a:rPr lang="pl-PL" err="1"/>
              <a:t>linear</a:t>
            </a:r>
            <a:r>
              <a:rPr lang="pl-PL"/>
              <a:t> </a:t>
            </a:r>
            <a:r>
              <a:rPr lang="pl-PL" err="1"/>
              <a:t>time</a:t>
            </a:r>
            <a:r>
              <a:rPr lang="pl-PL"/>
              <a:t>. Nat </a:t>
            </a:r>
            <a:r>
              <a:rPr lang="pl-PL" err="1"/>
              <a:t>Commun</a:t>
            </a:r>
            <a:r>
              <a:rPr lang="pl-PL"/>
              <a:t> 9, 2542 (2018). https://doi.org/10.1038/s41467-018-04964-5</a:t>
            </a:r>
          </a:p>
          <a:p>
            <a:r>
              <a:rPr lang="pl-PL" err="1"/>
              <a:t>Cock</a:t>
            </a:r>
            <a:r>
              <a:rPr lang="pl-PL"/>
              <a:t> PJ, </a:t>
            </a:r>
            <a:r>
              <a:rPr lang="pl-PL" err="1"/>
              <a:t>Antao</a:t>
            </a:r>
            <a:r>
              <a:rPr lang="pl-PL"/>
              <a:t> T, </a:t>
            </a:r>
            <a:r>
              <a:rPr lang="pl-PL" err="1"/>
              <a:t>Chang</a:t>
            </a:r>
            <a:r>
              <a:rPr lang="pl-PL"/>
              <a:t> JT, Chapman BA, Cox CJ, Dalke A, et al. </a:t>
            </a:r>
            <a:r>
              <a:rPr lang="pl-PL" err="1"/>
              <a:t>Biopython</a:t>
            </a:r>
            <a:r>
              <a:rPr lang="pl-PL"/>
              <a:t>: </a:t>
            </a:r>
            <a:r>
              <a:rPr lang="pl-PL" err="1"/>
              <a:t>freely</a:t>
            </a:r>
            <a:r>
              <a:rPr lang="pl-PL"/>
              <a:t> </a:t>
            </a:r>
            <a:r>
              <a:rPr lang="pl-PL" err="1"/>
              <a:t>available</a:t>
            </a:r>
            <a:r>
              <a:rPr lang="pl-PL"/>
              <a:t> </a:t>
            </a:r>
            <a:r>
              <a:rPr lang="pl-PL" err="1"/>
              <a:t>Python</a:t>
            </a:r>
            <a:r>
              <a:rPr lang="pl-PL"/>
              <a:t> </a:t>
            </a:r>
            <a:r>
              <a:rPr lang="pl-PL" err="1"/>
              <a:t>tools</a:t>
            </a:r>
            <a:r>
              <a:rPr lang="pl-PL"/>
              <a:t> for </a:t>
            </a:r>
            <a:r>
              <a:rPr lang="pl-PL" err="1"/>
              <a:t>computational</a:t>
            </a:r>
            <a:r>
              <a:rPr lang="pl-PL"/>
              <a:t> </a:t>
            </a:r>
            <a:r>
              <a:rPr lang="pl-PL" err="1"/>
              <a:t>molecular</a:t>
            </a:r>
            <a:r>
              <a:rPr lang="pl-PL"/>
              <a:t> </a:t>
            </a:r>
            <a:r>
              <a:rPr lang="pl-PL" err="1"/>
              <a:t>biology</a:t>
            </a:r>
            <a:r>
              <a:rPr lang="pl-PL"/>
              <a:t> and </a:t>
            </a:r>
            <a:r>
              <a:rPr lang="pl-PL" err="1"/>
              <a:t>bioinformatics</a:t>
            </a:r>
            <a:r>
              <a:rPr lang="pl-PL"/>
              <a:t>. </a:t>
            </a:r>
            <a:r>
              <a:rPr lang="pl-PL" err="1"/>
              <a:t>Bioinformatics</a:t>
            </a:r>
            <a:r>
              <a:rPr lang="pl-PL"/>
              <a:t>. 2009;25(11):1422–3.</a:t>
            </a:r>
          </a:p>
          <a:p>
            <a:r>
              <a:rPr lang="pl-PL"/>
              <a:t>Moreno, M. A., </a:t>
            </a:r>
            <a:r>
              <a:rPr lang="pl-PL" err="1"/>
              <a:t>Sukumaran</a:t>
            </a:r>
            <a:r>
              <a:rPr lang="pl-PL"/>
              <a:t>, J., and M. T. </a:t>
            </a:r>
            <a:r>
              <a:rPr lang="pl-PL" err="1"/>
              <a:t>Holder</a:t>
            </a:r>
            <a:r>
              <a:rPr lang="pl-PL"/>
              <a:t>. 2024. </a:t>
            </a:r>
            <a:r>
              <a:rPr lang="pl-PL" err="1"/>
              <a:t>DendroPy</a:t>
            </a:r>
            <a:r>
              <a:rPr lang="pl-PL"/>
              <a:t> 5: a </a:t>
            </a:r>
            <a:r>
              <a:rPr lang="pl-PL" err="1"/>
              <a:t>mature</a:t>
            </a:r>
            <a:r>
              <a:rPr lang="pl-PL"/>
              <a:t> </a:t>
            </a:r>
            <a:r>
              <a:rPr lang="pl-PL" err="1"/>
              <a:t>Python</a:t>
            </a:r>
            <a:r>
              <a:rPr lang="pl-PL"/>
              <a:t> </a:t>
            </a:r>
            <a:r>
              <a:rPr lang="pl-PL" err="1"/>
              <a:t>library</a:t>
            </a:r>
            <a:r>
              <a:rPr lang="pl-PL"/>
              <a:t> for </a:t>
            </a:r>
            <a:r>
              <a:rPr lang="pl-PL" err="1"/>
              <a:t>phylogenetic</a:t>
            </a:r>
            <a:r>
              <a:rPr lang="pl-PL"/>
              <a:t> </a:t>
            </a:r>
            <a:r>
              <a:rPr lang="pl-PL" err="1"/>
              <a:t>computing</a:t>
            </a:r>
            <a:r>
              <a:rPr lang="pl-PL"/>
              <a:t>. </a:t>
            </a:r>
            <a:r>
              <a:rPr lang="pl-PL" err="1"/>
              <a:t>arXiv</a:t>
            </a:r>
            <a:r>
              <a:rPr lang="pl-PL"/>
              <a:t> </a:t>
            </a:r>
            <a:r>
              <a:rPr lang="pl-PL" err="1"/>
              <a:t>preprint</a:t>
            </a:r>
            <a:r>
              <a:rPr lang="pl-PL"/>
              <a:t> arXiv:2405.14120. https://doi.org/10.48550/arXiv.2405.14120</a:t>
            </a:r>
          </a:p>
          <a:p>
            <a:r>
              <a:rPr lang="pl-PL"/>
              <a:t>M.A. </a:t>
            </a:r>
            <a:r>
              <a:rPr lang="pl-PL" err="1"/>
              <a:t>Larkin</a:t>
            </a:r>
            <a:r>
              <a:rPr lang="pl-PL"/>
              <a:t>, G. </a:t>
            </a:r>
            <a:r>
              <a:rPr lang="pl-PL" err="1"/>
              <a:t>Blackshields</a:t>
            </a:r>
            <a:r>
              <a:rPr lang="pl-PL"/>
              <a:t>, N.P. Brown, R. </a:t>
            </a:r>
            <a:r>
              <a:rPr lang="pl-PL" err="1"/>
              <a:t>Chenna</a:t>
            </a:r>
            <a:r>
              <a:rPr lang="pl-PL"/>
              <a:t>, P.A. </a:t>
            </a:r>
            <a:r>
              <a:rPr lang="pl-PL" err="1"/>
              <a:t>McGettigan</a:t>
            </a:r>
            <a:r>
              <a:rPr lang="pl-PL"/>
              <a:t>, H. </a:t>
            </a:r>
            <a:r>
              <a:rPr lang="pl-PL" err="1"/>
              <a:t>McWilliam</a:t>
            </a:r>
            <a:r>
              <a:rPr lang="pl-PL"/>
              <a:t>, F. Valentin, I.M. </a:t>
            </a:r>
            <a:r>
              <a:rPr lang="pl-PL" err="1"/>
              <a:t>Wallace</a:t>
            </a:r>
            <a:r>
              <a:rPr lang="pl-PL"/>
              <a:t>, A. Wilm, R. Lopez, J.D. Thompson, T.J. Gibson, D.G. Higgins, </a:t>
            </a:r>
            <a:r>
              <a:rPr lang="pl-PL" err="1"/>
              <a:t>Clustal</a:t>
            </a:r>
            <a:r>
              <a:rPr lang="pl-PL"/>
              <a:t> W and </a:t>
            </a:r>
            <a:r>
              <a:rPr lang="pl-PL" err="1"/>
              <a:t>Clustal</a:t>
            </a:r>
            <a:r>
              <a:rPr lang="pl-PL"/>
              <a:t> X version 2.0, </a:t>
            </a:r>
            <a:r>
              <a:rPr lang="pl-PL" err="1"/>
              <a:t>Bioinformatics</a:t>
            </a:r>
            <a:r>
              <a:rPr lang="pl-PL"/>
              <a:t>, Volume 23, </a:t>
            </a:r>
            <a:r>
              <a:rPr lang="pl-PL" err="1"/>
              <a:t>Issue</a:t>
            </a:r>
            <a:r>
              <a:rPr lang="pl-PL"/>
              <a:t> 21, </a:t>
            </a:r>
            <a:r>
              <a:rPr lang="pl-PL" err="1"/>
              <a:t>November</a:t>
            </a:r>
            <a:r>
              <a:rPr lang="pl-PL"/>
              <a:t> 2007, </a:t>
            </a:r>
            <a:r>
              <a:rPr lang="pl-PL" err="1"/>
              <a:t>Pages</a:t>
            </a:r>
            <a:r>
              <a:rPr lang="pl-PL"/>
              <a:t> 2947–2948, https://doi.org/10.1093/bioinformatics/btm404</a:t>
            </a:r>
          </a:p>
          <a:p>
            <a:r>
              <a:rPr lang="pl-PL" err="1"/>
              <a:t>Kazutaka</a:t>
            </a:r>
            <a:r>
              <a:rPr lang="pl-PL"/>
              <a:t> </a:t>
            </a:r>
            <a:r>
              <a:rPr lang="pl-PL" err="1"/>
              <a:t>Katoh</a:t>
            </a:r>
            <a:r>
              <a:rPr lang="pl-PL"/>
              <a:t>, </a:t>
            </a:r>
            <a:r>
              <a:rPr lang="pl-PL" err="1"/>
              <a:t>Daron</a:t>
            </a:r>
            <a:r>
              <a:rPr lang="pl-PL"/>
              <a:t> M. </a:t>
            </a:r>
            <a:r>
              <a:rPr lang="pl-PL" err="1"/>
              <a:t>Standley</a:t>
            </a:r>
            <a:r>
              <a:rPr lang="pl-PL"/>
              <a:t>, MAFFT </a:t>
            </a:r>
            <a:r>
              <a:rPr lang="pl-PL" err="1"/>
              <a:t>Multiple</a:t>
            </a:r>
            <a:r>
              <a:rPr lang="pl-PL"/>
              <a:t> </a:t>
            </a:r>
            <a:r>
              <a:rPr lang="pl-PL" err="1"/>
              <a:t>Sequence</a:t>
            </a:r>
            <a:r>
              <a:rPr lang="pl-PL"/>
              <a:t> </a:t>
            </a:r>
            <a:r>
              <a:rPr lang="pl-PL" err="1"/>
              <a:t>Alignment</a:t>
            </a:r>
            <a:r>
              <a:rPr lang="pl-PL"/>
              <a:t> Software Version 7: </a:t>
            </a:r>
            <a:r>
              <a:rPr lang="pl-PL" err="1"/>
              <a:t>Improvements</a:t>
            </a:r>
            <a:r>
              <a:rPr lang="pl-PL"/>
              <a:t> in Performance and </a:t>
            </a:r>
            <a:r>
              <a:rPr lang="pl-PL" err="1"/>
              <a:t>Usability</a:t>
            </a:r>
            <a:r>
              <a:rPr lang="pl-PL"/>
              <a:t>, </a:t>
            </a:r>
            <a:r>
              <a:rPr lang="pl-PL" err="1"/>
              <a:t>Molecular</a:t>
            </a:r>
            <a:r>
              <a:rPr lang="pl-PL"/>
              <a:t> </a:t>
            </a:r>
            <a:r>
              <a:rPr lang="pl-PL" err="1"/>
              <a:t>Biology</a:t>
            </a:r>
            <a:r>
              <a:rPr lang="pl-PL"/>
              <a:t> and </a:t>
            </a:r>
            <a:r>
              <a:rPr lang="pl-PL" err="1"/>
              <a:t>Evolution</a:t>
            </a:r>
            <a:r>
              <a:rPr lang="pl-PL"/>
              <a:t>, Volume 30, </a:t>
            </a:r>
            <a:r>
              <a:rPr lang="pl-PL" err="1"/>
              <a:t>Issue</a:t>
            </a:r>
            <a:r>
              <a:rPr lang="pl-PL"/>
              <a:t> 4, </a:t>
            </a:r>
            <a:r>
              <a:rPr lang="pl-PL" err="1"/>
              <a:t>April</a:t>
            </a:r>
            <a:r>
              <a:rPr lang="pl-PL"/>
              <a:t> 2013, </a:t>
            </a:r>
            <a:r>
              <a:rPr lang="pl-PL" err="1"/>
              <a:t>Pages</a:t>
            </a:r>
            <a:r>
              <a:rPr lang="pl-PL"/>
              <a:t> 772–780, https://doi.org/10.1093/molbev/mst010</a:t>
            </a:r>
          </a:p>
          <a:p>
            <a:r>
              <a:rPr lang="pl-PL"/>
              <a:t>Edgar, Robert C. (2004), MUSCLE: </a:t>
            </a:r>
            <a:r>
              <a:rPr lang="pl-PL" err="1"/>
              <a:t>multiple</a:t>
            </a:r>
            <a:r>
              <a:rPr lang="pl-PL"/>
              <a:t> </a:t>
            </a:r>
            <a:r>
              <a:rPr lang="pl-PL" err="1"/>
              <a:t>sequence</a:t>
            </a:r>
            <a:r>
              <a:rPr lang="pl-PL"/>
              <a:t> </a:t>
            </a:r>
            <a:r>
              <a:rPr lang="pl-PL" err="1"/>
              <a:t>alignment</a:t>
            </a:r>
            <a:r>
              <a:rPr lang="pl-PL"/>
              <a:t> with high </a:t>
            </a:r>
            <a:r>
              <a:rPr lang="pl-PL" err="1"/>
              <a:t>accuracy</a:t>
            </a:r>
            <a:r>
              <a:rPr lang="pl-PL"/>
              <a:t> and high </a:t>
            </a:r>
            <a:r>
              <a:rPr lang="pl-PL" err="1"/>
              <a:t>throughput</a:t>
            </a:r>
            <a:r>
              <a:rPr lang="pl-PL"/>
              <a:t>, </a:t>
            </a:r>
            <a:r>
              <a:rPr lang="pl-PL" err="1"/>
              <a:t>Nucleic</a:t>
            </a:r>
            <a:r>
              <a:rPr lang="pl-PL"/>
              <a:t> </a:t>
            </a:r>
            <a:r>
              <a:rPr lang="pl-PL" err="1"/>
              <a:t>Acids</a:t>
            </a:r>
            <a:r>
              <a:rPr lang="pl-PL"/>
              <a:t> </a:t>
            </a:r>
            <a:r>
              <a:rPr lang="pl-PL" err="1"/>
              <a:t>Research</a:t>
            </a:r>
            <a:r>
              <a:rPr lang="pl-PL"/>
              <a:t> 32(5), 1792-97.</a:t>
            </a:r>
          </a:p>
          <a:p>
            <a:r>
              <a:rPr lang="pl-PL"/>
              <a:t>Kumar S, </a:t>
            </a:r>
            <a:r>
              <a:rPr lang="pl-PL" err="1"/>
              <a:t>Suleski</a:t>
            </a:r>
            <a:r>
              <a:rPr lang="pl-PL"/>
              <a:t> M, Craig JM, Kasprowicz AE, </a:t>
            </a:r>
            <a:r>
              <a:rPr lang="pl-PL" err="1"/>
              <a:t>Sanderford</a:t>
            </a:r>
            <a:r>
              <a:rPr lang="pl-PL"/>
              <a:t> M, Li M, Stecher G, </a:t>
            </a:r>
            <a:r>
              <a:rPr lang="pl-PL" err="1"/>
              <a:t>Hedges</a:t>
            </a:r>
            <a:r>
              <a:rPr lang="pl-PL"/>
              <a:t> SB (2022) </a:t>
            </a:r>
            <a:r>
              <a:rPr lang="pl-PL" err="1"/>
              <a:t>TimeTree</a:t>
            </a:r>
            <a:r>
              <a:rPr lang="pl-PL"/>
              <a:t> 5: </a:t>
            </a:r>
            <a:r>
              <a:rPr lang="pl-PL" err="1"/>
              <a:t>An</a:t>
            </a:r>
            <a:r>
              <a:rPr lang="pl-PL"/>
              <a:t> </a:t>
            </a:r>
            <a:r>
              <a:rPr lang="pl-PL" err="1"/>
              <a:t>Expanded</a:t>
            </a:r>
            <a:r>
              <a:rPr lang="pl-PL"/>
              <a:t> Resource for </a:t>
            </a:r>
            <a:r>
              <a:rPr lang="pl-PL" err="1"/>
              <a:t>Species</a:t>
            </a:r>
            <a:r>
              <a:rPr lang="pl-PL"/>
              <a:t> </a:t>
            </a:r>
            <a:r>
              <a:rPr lang="pl-PL" err="1"/>
              <a:t>Divergence</a:t>
            </a:r>
            <a:r>
              <a:rPr lang="pl-PL"/>
              <a:t> Times. Mol </a:t>
            </a:r>
            <a:r>
              <a:rPr lang="pl-PL" err="1"/>
              <a:t>Biol</a:t>
            </a:r>
            <a:r>
              <a:rPr lang="pl-PL"/>
              <a:t> </a:t>
            </a:r>
            <a:r>
              <a:rPr lang="pl-PL" err="1"/>
              <a:t>Evol</a:t>
            </a:r>
            <a:r>
              <a:rPr lang="pl-PL"/>
              <a:t> doi.org/10.1093/</a:t>
            </a:r>
            <a:r>
              <a:rPr lang="pl-PL" err="1"/>
              <a:t>molbev</a:t>
            </a:r>
            <a:r>
              <a:rPr lang="pl-PL"/>
              <a:t>/msac174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C2E0A5C-128F-D992-C6EB-7264AB0AC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08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C71D8FC-E122-CABE-6FCE-615B2C341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81F7719-973C-41CB-9EA9-DC7CEC76A07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1597" y="4229101"/>
            <a:ext cx="9712325" cy="1300162"/>
          </a:xfrm>
        </p:spPr>
        <p:txBody>
          <a:bodyPr/>
          <a:lstStyle/>
          <a:p>
            <a:r>
              <a:rPr lang="en-US"/>
              <a:t>DISCLAIMER: We cannot guarantee that the resulting trees will accurately reflect the true relationships between species, especially if the provided species are distantly related.</a:t>
            </a:r>
            <a:r>
              <a:rPr lang="pl-PL"/>
              <a:t> </a:t>
            </a:r>
            <a:r>
              <a:rPr lang="pl-PL">
                <a:sym typeface="Wingdings" panose="05000000000000000000" pitchFamily="2" charset="2"/>
              </a:rPr>
              <a:t>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806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: Shape 1030">
            <a:extLst>
              <a:ext uri="{FF2B5EF4-FFF2-40B4-BE49-F238E27FC236}">
                <a16:creationId xmlns:a16="http://schemas.microsoft.com/office/drawing/2014/main" id="{7A08E557-10DB-421A-876E-1AE58F8E0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C8226B21-7EEE-457E-BC57-B9EB1CC7A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867FF7C7-E2F6-481F-A3EA-1C41F7061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50224"/>
            <a:ext cx="12191999" cy="25295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F310A769-6528-494B-A3D4-47492DFC0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350224"/>
            <a:ext cx="12192000" cy="2529561"/>
          </a:xfrm>
          <a:prstGeom prst="rect">
            <a:avLst/>
          </a:pr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1230A3A2-13D1-43FD-BC65-86D09CD510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50224"/>
            <a:ext cx="9108074" cy="2536385"/>
          </a:xfrm>
          <a:custGeom>
            <a:avLst/>
            <a:gdLst>
              <a:gd name="connsiteX0" fmla="*/ 0 w 9108074"/>
              <a:gd name="connsiteY0" fmla="*/ 0 h 2536385"/>
              <a:gd name="connsiteX1" fmla="*/ 1774120 w 9108074"/>
              <a:gd name="connsiteY1" fmla="*/ 0 h 2536385"/>
              <a:gd name="connsiteX2" fmla="*/ 3862043 w 9108074"/>
              <a:gd name="connsiteY2" fmla="*/ 0 h 2536385"/>
              <a:gd name="connsiteX3" fmla="*/ 6665734 w 9108074"/>
              <a:gd name="connsiteY3" fmla="*/ 0 h 2536385"/>
              <a:gd name="connsiteX4" fmla="*/ 6912337 w 9108074"/>
              <a:gd name="connsiteY4" fmla="*/ 23016 h 2536385"/>
              <a:gd name="connsiteX5" fmla="*/ 9108074 w 9108074"/>
              <a:gd name="connsiteY5" fmla="*/ 2515032 h 2536385"/>
              <a:gd name="connsiteX6" fmla="*/ 9107087 w 9108074"/>
              <a:gd name="connsiteY6" fmla="*/ 2536385 h 2536385"/>
              <a:gd name="connsiteX7" fmla="*/ 0 w 9108074"/>
              <a:gd name="connsiteY7" fmla="*/ 2536385 h 253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08074" h="2536385">
                <a:moveTo>
                  <a:pt x="0" y="0"/>
                </a:moveTo>
                <a:lnTo>
                  <a:pt x="1774120" y="0"/>
                </a:lnTo>
                <a:lnTo>
                  <a:pt x="3862043" y="0"/>
                </a:lnTo>
                <a:lnTo>
                  <a:pt x="6665734" y="0"/>
                </a:lnTo>
                <a:lnTo>
                  <a:pt x="6912337" y="23016"/>
                </a:lnTo>
                <a:cubicBezTo>
                  <a:pt x="8145650" y="151293"/>
                  <a:pt x="9108074" y="1218052"/>
                  <a:pt x="9108074" y="2515032"/>
                </a:cubicBezTo>
                <a:lnTo>
                  <a:pt x="9107087" y="2536385"/>
                </a:lnTo>
                <a:lnTo>
                  <a:pt x="0" y="25363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7F32EF3-4B16-DC89-11EE-6D00EB0D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805081"/>
            <a:ext cx="7397087" cy="15274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pl-PL" sz="4400" err="1">
                <a:solidFill>
                  <a:srgbClr val="FFFFFF"/>
                </a:solidFill>
              </a:rPr>
              <a:t>Workflow</a:t>
            </a:r>
            <a:endParaRPr lang="en-US" sz="4400">
              <a:solidFill>
                <a:srgbClr val="FFFFFF"/>
              </a:solidFill>
            </a:endParaRPr>
          </a:p>
        </p:txBody>
      </p:sp>
      <p:pic>
        <p:nvPicPr>
          <p:cNvPr id="1026" name="Picture 2" descr="pipeline">
            <a:extLst>
              <a:ext uri="{FF2B5EF4-FFF2-40B4-BE49-F238E27FC236}">
                <a16:creationId xmlns:a16="http://schemas.microsoft.com/office/drawing/2014/main" id="{F184269E-EDC4-92AA-0657-A0C900521F14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2901" y="264024"/>
            <a:ext cx="11724432" cy="4015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72BF795A-B826-37EA-AC3D-038B3266D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2" y="6433203"/>
            <a:ext cx="702781" cy="3678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fld id="{08AB70BE-1769-45B8-85A6-0C837432C7E6}" type="slidenum">
              <a:rPr lang="en-US" sz="1900"/>
              <a:pPr algn="r"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837433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eform: Shape 32">
            <a:extLst>
              <a:ext uri="{FF2B5EF4-FFF2-40B4-BE49-F238E27FC236}">
                <a16:creationId xmlns:a16="http://schemas.microsoft.com/office/drawing/2014/main" id="{7A08E557-10DB-421A-876E-1AE58F8E0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46" name="Rectangle 34">
            <a:extLst>
              <a:ext uri="{FF2B5EF4-FFF2-40B4-BE49-F238E27FC236}">
                <a16:creationId xmlns:a16="http://schemas.microsoft.com/office/drawing/2014/main" id="{CC6655D2-5BA9-4A11-9D74-4BB505581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Symbol zastępczy obrazu 27" descr="Obraz zawierający ubrania, sztuka, obraz, rysowanie">
            <a:extLst>
              <a:ext uri="{FF2B5EF4-FFF2-40B4-BE49-F238E27FC236}">
                <a16:creationId xmlns:a16="http://schemas.microsoft.com/office/drawing/2014/main" id="{1D2C75F4-930B-8F7B-E86C-1EFA355F9DA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36489" b="726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7" name="Freeform: Shape 36">
            <a:extLst>
              <a:ext uri="{FF2B5EF4-FFF2-40B4-BE49-F238E27FC236}">
                <a16:creationId xmlns:a16="http://schemas.microsoft.com/office/drawing/2014/main" id="{76874C57-217D-4F9E-B1AC-0CF345747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866639" cy="6858000"/>
          </a:xfrm>
          <a:custGeom>
            <a:avLst/>
            <a:gdLst>
              <a:gd name="connsiteX0" fmla="*/ 0 w 8866639"/>
              <a:gd name="connsiteY0" fmla="*/ 0 h 6858000"/>
              <a:gd name="connsiteX1" fmla="*/ 6574186 w 8866639"/>
              <a:gd name="connsiteY1" fmla="*/ 0 h 6858000"/>
              <a:gd name="connsiteX2" fmla="*/ 6716697 w 8866639"/>
              <a:gd name="connsiteY2" fmla="*/ 58392 h 6858000"/>
              <a:gd name="connsiteX3" fmla="*/ 8866639 w 8866639"/>
              <a:gd name="connsiteY3" fmla="*/ 3428999 h 6858000"/>
              <a:gd name="connsiteX4" fmla="*/ 6716697 w 8866639"/>
              <a:gd name="connsiteY4" fmla="*/ 6799606 h 6858000"/>
              <a:gd name="connsiteX5" fmla="*/ 6574179 w 8866639"/>
              <a:gd name="connsiteY5" fmla="*/ 6858000 h 6858000"/>
              <a:gd name="connsiteX6" fmla="*/ 0 w 886663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66639" h="6858000">
                <a:moveTo>
                  <a:pt x="0" y="0"/>
                </a:moveTo>
                <a:lnTo>
                  <a:pt x="6574186" y="0"/>
                </a:lnTo>
                <a:lnTo>
                  <a:pt x="6716697" y="58392"/>
                </a:lnTo>
                <a:cubicBezTo>
                  <a:pt x="7980128" y="613718"/>
                  <a:pt x="8866639" y="1913774"/>
                  <a:pt x="8866639" y="3428999"/>
                </a:cubicBezTo>
                <a:cubicBezTo>
                  <a:pt x="8866639" y="4944224"/>
                  <a:pt x="7980128" y="6244279"/>
                  <a:pt x="6716697" y="6799606"/>
                </a:cubicBezTo>
                <a:lnTo>
                  <a:pt x="657417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C7DA5EE-5A07-29DB-F5AE-D7A5F022F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035533"/>
            <a:ext cx="7023208" cy="25501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Phylogenetic trees</a:t>
            </a:r>
            <a:br>
              <a:rPr lang="en-US" sz="5400"/>
            </a:br>
            <a:r>
              <a:rPr lang="en-US" sz="5400">
                <a:solidFill>
                  <a:srgbClr val="FFFFFF"/>
                </a:solidFill>
              </a:rPr>
              <a:t> </a:t>
            </a:r>
          </a:p>
        </p:txBody>
      </p:sp>
      <p:sp>
        <p:nvSpPr>
          <p:cNvPr id="48" name="Freeform: Shape 38">
            <a:extLst>
              <a:ext uri="{FF2B5EF4-FFF2-40B4-BE49-F238E27FC236}">
                <a16:creationId xmlns:a16="http://schemas.microsoft.com/office/drawing/2014/main" id="{344D9A9A-6DCE-44A3-9A92-573DA29D9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2582" y="4920277"/>
            <a:ext cx="10149418" cy="1943102"/>
          </a:xfrm>
          <a:custGeom>
            <a:avLst/>
            <a:gdLst>
              <a:gd name="connsiteX0" fmla="*/ 3712194 w 10149418"/>
              <a:gd name="connsiteY0" fmla="*/ 0 h 1943102"/>
              <a:gd name="connsiteX1" fmla="*/ 10149418 w 10149418"/>
              <a:gd name="connsiteY1" fmla="*/ 0 h 1943102"/>
              <a:gd name="connsiteX2" fmla="*/ 10149418 w 10149418"/>
              <a:gd name="connsiteY2" fmla="*/ 1943102 h 1943102"/>
              <a:gd name="connsiteX3" fmla="*/ 0 w 10149418"/>
              <a:gd name="connsiteY3" fmla="*/ 1943102 h 1943102"/>
              <a:gd name="connsiteX4" fmla="*/ 46999 w 10149418"/>
              <a:gd name="connsiteY4" fmla="*/ 1752976 h 1943102"/>
              <a:gd name="connsiteX5" fmla="*/ 2399231 w 10149418"/>
              <a:gd name="connsiteY5" fmla="*/ 1 h 1943102"/>
              <a:gd name="connsiteX6" fmla="*/ 2509820 w 10149418"/>
              <a:gd name="connsiteY6" fmla="*/ 2797 h 1943102"/>
              <a:gd name="connsiteX7" fmla="*/ 3712194 w 10149418"/>
              <a:gd name="connsiteY7" fmla="*/ 2797 h 1943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49418" h="1943102">
                <a:moveTo>
                  <a:pt x="3712194" y="0"/>
                </a:moveTo>
                <a:lnTo>
                  <a:pt x="10149418" y="0"/>
                </a:lnTo>
                <a:lnTo>
                  <a:pt x="10149418" y="1943102"/>
                </a:lnTo>
                <a:lnTo>
                  <a:pt x="0" y="1943102"/>
                </a:lnTo>
                <a:lnTo>
                  <a:pt x="46999" y="1752976"/>
                </a:lnTo>
                <a:cubicBezTo>
                  <a:pt x="348562" y="739254"/>
                  <a:pt x="1287566" y="1"/>
                  <a:pt x="2399231" y="1"/>
                </a:cubicBezTo>
                <a:lnTo>
                  <a:pt x="2509820" y="2797"/>
                </a:lnTo>
                <a:lnTo>
                  <a:pt x="3712194" y="2797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70398A6-CD9D-9AD4-BBE6-238951437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2" y="6433203"/>
            <a:ext cx="702781" cy="3678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fld id="{08AB70BE-1769-45B8-85A6-0C837432C7E6}" type="slidenum">
              <a:rPr lang="en-US" sz="1900"/>
              <a:pPr algn="r"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3229354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hat is Molecular Phylogenetics?">
            <a:extLst>
              <a:ext uri="{FF2B5EF4-FFF2-40B4-BE49-F238E27FC236}">
                <a16:creationId xmlns:a16="http://schemas.microsoft.com/office/drawing/2014/main" id="{CA2BB0DE-B4D4-8DFC-7385-9FE826B2B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32" y="1410543"/>
            <a:ext cx="4748981" cy="4036914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0D18C5C5-861C-38E2-AA44-227C0F9E7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/>
              <a:t>Constructing</a:t>
            </a:r>
            <a:r>
              <a:rPr lang="pl-PL"/>
              <a:t> </a:t>
            </a:r>
            <a:r>
              <a:rPr lang="pl-PL" err="1"/>
              <a:t>phylo</a:t>
            </a:r>
            <a:r>
              <a:rPr lang="pl-PL"/>
              <a:t> </a:t>
            </a:r>
            <a:r>
              <a:rPr lang="pl-PL" err="1"/>
              <a:t>trees</a:t>
            </a:r>
            <a:r>
              <a:rPr lang="pl-PL"/>
              <a:t>:</a:t>
            </a:r>
            <a:br>
              <a:rPr lang="pl-PL"/>
            </a:br>
            <a:r>
              <a:rPr lang="pl-PL" err="1"/>
              <a:t>choosing</a:t>
            </a:r>
            <a:r>
              <a:rPr lang="pl-PL"/>
              <a:t> a marker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57EAE50-D16F-298E-4EE7-69EF2272C6B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1600" y="2274033"/>
            <a:ext cx="5900737" cy="4036914"/>
          </a:xfrm>
        </p:spPr>
        <p:txBody>
          <a:bodyPr>
            <a:normAutofit fontScale="92500" lnSpcReduction="10000"/>
          </a:bodyPr>
          <a:lstStyle/>
          <a:p>
            <a:r>
              <a:rPr lang="pl-PL"/>
              <a:t> </a:t>
            </a:r>
            <a:r>
              <a:rPr lang="pl-PL" sz="2200"/>
              <a:t>16S</a:t>
            </a:r>
            <a:r>
              <a:rPr lang="pl-PL" sz="2000"/>
              <a:t> </a:t>
            </a:r>
            <a:r>
              <a:rPr lang="pl-PL" sz="2400" err="1"/>
              <a:t>rRNA</a:t>
            </a:r>
            <a:endParaRPr lang="pl-PL" sz="2400"/>
          </a:p>
          <a:p>
            <a:pPr lvl="1"/>
            <a:r>
              <a:rPr lang="en-US" sz="2000"/>
              <a:t>component of the small subunit of the ribosome in prokaryotes </a:t>
            </a:r>
            <a:endParaRPr lang="pl-PL" sz="2000"/>
          </a:p>
          <a:p>
            <a:pPr lvl="1"/>
            <a:r>
              <a:rPr lang="en-US" sz="2000"/>
              <a:t>both highly conserved regions and variable regions</a:t>
            </a:r>
            <a:endParaRPr lang="pl-PL" sz="2000"/>
          </a:p>
          <a:p>
            <a:r>
              <a:rPr lang="en-US" sz="2400"/>
              <a:t>Specific Genes (Single-Copy or Multi-Copy)</a:t>
            </a:r>
            <a:endParaRPr lang="pl-PL" sz="2400"/>
          </a:p>
          <a:p>
            <a:pPr lvl="1"/>
            <a:r>
              <a:rPr lang="pl-PL" sz="2000" i="1" err="1"/>
              <a:t>recA</a:t>
            </a:r>
            <a:r>
              <a:rPr lang="pl-PL" sz="2000"/>
              <a:t> (DNA </a:t>
            </a:r>
            <a:r>
              <a:rPr lang="pl-PL" sz="2000" err="1"/>
              <a:t>repair</a:t>
            </a:r>
            <a:r>
              <a:rPr lang="pl-PL" sz="2000"/>
              <a:t>), </a:t>
            </a:r>
            <a:r>
              <a:rPr lang="pl-PL" sz="2000" i="1" err="1"/>
              <a:t>gyrB</a:t>
            </a:r>
            <a:r>
              <a:rPr lang="pl-PL" sz="2000"/>
              <a:t> (DNA </a:t>
            </a:r>
            <a:r>
              <a:rPr lang="pl-PL" sz="2000" err="1"/>
              <a:t>gyrase</a:t>
            </a:r>
            <a:r>
              <a:rPr lang="pl-PL" sz="2000"/>
              <a:t>), </a:t>
            </a:r>
            <a:r>
              <a:rPr lang="pl-PL" sz="2000" i="1" err="1"/>
              <a:t>rpoB</a:t>
            </a:r>
            <a:r>
              <a:rPr lang="pl-PL" sz="2000"/>
              <a:t> (RNA </a:t>
            </a:r>
            <a:r>
              <a:rPr lang="pl-PL" sz="2000" err="1"/>
              <a:t>polymerase</a:t>
            </a:r>
            <a:r>
              <a:rPr lang="pl-PL" sz="2000"/>
              <a:t>), </a:t>
            </a:r>
            <a:r>
              <a:rPr lang="pl-PL" sz="2000" err="1"/>
              <a:t>or</a:t>
            </a:r>
            <a:r>
              <a:rPr lang="pl-PL" sz="2000"/>
              <a:t> </a:t>
            </a:r>
            <a:r>
              <a:rPr lang="pl-PL" sz="2000" err="1"/>
              <a:t>others</a:t>
            </a:r>
            <a:endParaRPr lang="pl-PL" sz="2000"/>
          </a:p>
          <a:p>
            <a:r>
              <a:rPr lang="pl-PL" sz="2400" err="1"/>
              <a:t>Multilocus</a:t>
            </a:r>
            <a:r>
              <a:rPr lang="pl-PL" sz="2400"/>
              <a:t> </a:t>
            </a:r>
            <a:r>
              <a:rPr lang="pl-PL" sz="2400" err="1"/>
              <a:t>Sequence</a:t>
            </a:r>
            <a:r>
              <a:rPr lang="pl-PL" sz="2400"/>
              <a:t> Typing (MLST)</a:t>
            </a:r>
          </a:p>
          <a:p>
            <a:r>
              <a:rPr lang="pl-PL" sz="2400" i="1"/>
              <a:t>WHOLE PROTEOMES </a:t>
            </a:r>
            <a:r>
              <a:rPr lang="pl-PL" sz="2400"/>
              <a:t>– </a:t>
            </a:r>
            <a:r>
              <a:rPr lang="pl-PL" sz="2400" err="1"/>
              <a:t>our</a:t>
            </a:r>
            <a:r>
              <a:rPr lang="pl-PL" sz="2400"/>
              <a:t> </a:t>
            </a:r>
            <a:r>
              <a:rPr lang="pl-PL" sz="2400" err="1"/>
              <a:t>method</a:t>
            </a:r>
            <a:endParaRPr lang="pl-PL" sz="200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DD1DD878-7D31-F201-AE26-367C630160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96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D18C5C5-861C-38E2-AA44-227C0F9E7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Constructing phylo trees:</a:t>
            </a:r>
            <a:br>
              <a:rPr lang="pl-PL"/>
            </a:br>
            <a:r>
              <a:rPr lang="pl-PL"/>
              <a:t>methods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57EAE50-D16F-298E-4EE7-69EF2272C6B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1600" y="2274033"/>
            <a:ext cx="6071419" cy="4141055"/>
          </a:xfrm>
        </p:spPr>
        <p:txBody>
          <a:bodyPr>
            <a:normAutofit/>
          </a:bodyPr>
          <a:lstStyle/>
          <a:p>
            <a:r>
              <a:rPr lang="pl-PL" sz="2400"/>
              <a:t> </a:t>
            </a:r>
            <a:r>
              <a:rPr lang="pl-PL" sz="2400" err="1"/>
              <a:t>Distance-based</a:t>
            </a:r>
            <a:r>
              <a:rPr lang="pl-PL" sz="2400"/>
              <a:t> – </a:t>
            </a:r>
            <a:r>
              <a:rPr lang="pl-PL" sz="2400" err="1"/>
              <a:t>lightweight</a:t>
            </a:r>
            <a:r>
              <a:rPr lang="pl-PL" sz="2400"/>
              <a:t> and fast</a:t>
            </a:r>
          </a:p>
          <a:p>
            <a:pPr lvl="1"/>
            <a:r>
              <a:rPr lang="en-US" sz="2000"/>
              <a:t>Unweighted Pair Group Method with Arithmetic Mean (UPGMA)</a:t>
            </a:r>
            <a:endParaRPr lang="pl-PL" sz="2000"/>
          </a:p>
          <a:p>
            <a:pPr lvl="1"/>
            <a:r>
              <a:rPr lang="en-US" sz="2000"/>
              <a:t> Neighbor-Joining (NJ)</a:t>
            </a:r>
          </a:p>
          <a:p>
            <a:r>
              <a:rPr lang="en-US" sz="2400"/>
              <a:t>Character-Based</a:t>
            </a:r>
            <a:r>
              <a:rPr lang="pl-PL" sz="2400"/>
              <a:t> – </a:t>
            </a:r>
            <a:r>
              <a:rPr lang="pl-PL" sz="2400" err="1"/>
              <a:t>more</a:t>
            </a:r>
            <a:r>
              <a:rPr lang="pl-PL" sz="2400"/>
              <a:t> </a:t>
            </a:r>
            <a:r>
              <a:rPr lang="pl-PL" sz="2400" err="1"/>
              <a:t>reliable</a:t>
            </a:r>
            <a:endParaRPr lang="pl-PL" sz="2400"/>
          </a:p>
          <a:p>
            <a:pPr lvl="1"/>
            <a:r>
              <a:rPr lang="pl-PL" sz="2000"/>
              <a:t>Maximum </a:t>
            </a:r>
            <a:r>
              <a:rPr lang="pl-PL" sz="2000" err="1"/>
              <a:t>parsimony</a:t>
            </a:r>
            <a:r>
              <a:rPr lang="pl-PL" sz="2000"/>
              <a:t> (MP)</a:t>
            </a:r>
          </a:p>
          <a:p>
            <a:pPr lvl="1"/>
            <a:r>
              <a:rPr lang="pl-PL" sz="2000"/>
              <a:t>Maximum </a:t>
            </a:r>
            <a:r>
              <a:rPr lang="pl-PL" sz="2000" err="1"/>
              <a:t>likelihood</a:t>
            </a:r>
            <a:r>
              <a:rPr lang="pl-PL" sz="2000"/>
              <a:t> (ML)</a:t>
            </a:r>
          </a:p>
          <a:p>
            <a:r>
              <a:rPr lang="pl-PL" sz="2400" err="1"/>
              <a:t>Bayesian</a:t>
            </a:r>
            <a:r>
              <a:rPr lang="pl-PL" sz="2400"/>
              <a:t> </a:t>
            </a:r>
            <a:r>
              <a:rPr lang="pl-PL" sz="2400" err="1"/>
              <a:t>Inference</a:t>
            </a:r>
            <a:endParaRPr lang="pl-PL" sz="240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DD1DD878-7D31-F201-AE26-367C630160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074" name="Picture 2" descr="iTOL: Interactive Tree Of Life">
            <a:extLst>
              <a:ext uri="{FF2B5EF4-FFF2-40B4-BE49-F238E27FC236}">
                <a16:creationId xmlns:a16="http://schemas.microsoft.com/office/drawing/2014/main" id="{6F8E01AA-5923-62D8-D041-755293115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322311" y="1846355"/>
            <a:ext cx="6975881" cy="3047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24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D18C5C5-861C-38E2-AA44-227C0F9E7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/>
              <a:t>Consensus</a:t>
            </a:r>
            <a:r>
              <a:rPr lang="pl-PL"/>
              <a:t> </a:t>
            </a:r>
            <a:r>
              <a:rPr lang="pl-PL" err="1"/>
              <a:t>tree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57EAE50-D16F-298E-4EE7-69EF2272C6B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1600" y="2274033"/>
            <a:ext cx="6071419" cy="3812442"/>
          </a:xfrm>
        </p:spPr>
        <p:txBody>
          <a:bodyPr>
            <a:normAutofit lnSpcReduction="10000"/>
          </a:bodyPr>
          <a:lstStyle/>
          <a:p>
            <a:r>
              <a:rPr lang="pl-PL" sz="2400"/>
              <a:t>Method of </a:t>
            </a:r>
            <a:r>
              <a:rPr lang="pl-PL" sz="2400" err="1"/>
              <a:t>gathering</a:t>
            </a:r>
            <a:r>
              <a:rPr lang="pl-PL" sz="2400"/>
              <a:t> </a:t>
            </a:r>
            <a:r>
              <a:rPr lang="pl-PL" sz="2400" err="1"/>
              <a:t>information</a:t>
            </a:r>
            <a:r>
              <a:rPr lang="pl-PL" sz="2400"/>
              <a:t> from </a:t>
            </a:r>
            <a:r>
              <a:rPr lang="pl-PL" sz="2400" err="1"/>
              <a:t>multiple</a:t>
            </a:r>
            <a:r>
              <a:rPr lang="pl-PL" sz="2400"/>
              <a:t> </a:t>
            </a:r>
            <a:r>
              <a:rPr lang="pl-PL" sz="2400" err="1"/>
              <a:t>trees</a:t>
            </a:r>
            <a:endParaRPr lang="pl-PL" sz="2400"/>
          </a:p>
          <a:p>
            <a:r>
              <a:rPr lang="pl-PL" sz="2400"/>
              <a:t>The same set of </a:t>
            </a:r>
            <a:r>
              <a:rPr lang="pl-PL" sz="2400" err="1"/>
              <a:t>taxa</a:t>
            </a:r>
            <a:r>
              <a:rPr lang="pl-PL" sz="2400"/>
              <a:t> in </a:t>
            </a:r>
            <a:r>
              <a:rPr lang="pl-PL" sz="2400" err="1"/>
              <a:t>every</a:t>
            </a:r>
            <a:r>
              <a:rPr lang="pl-PL" sz="2400"/>
              <a:t> </a:t>
            </a:r>
            <a:r>
              <a:rPr lang="pl-PL" sz="2400" err="1"/>
              <a:t>tree</a:t>
            </a:r>
            <a:endParaRPr lang="pl-PL" sz="2400"/>
          </a:p>
          <a:p>
            <a:r>
              <a:rPr lang="pl-PL" sz="2400" err="1"/>
              <a:t>Essentially</a:t>
            </a:r>
            <a:r>
              <a:rPr lang="pl-PL" sz="2400"/>
              <a:t>, </a:t>
            </a:r>
            <a:r>
              <a:rPr lang="pl-PL" sz="2400" err="1"/>
              <a:t>information</a:t>
            </a:r>
            <a:r>
              <a:rPr lang="pl-PL" sz="2400"/>
              <a:t> from a set of </a:t>
            </a:r>
            <a:r>
              <a:rPr lang="pl-PL" sz="2400" err="1"/>
              <a:t>multiple</a:t>
            </a:r>
            <a:r>
              <a:rPr lang="pl-PL" sz="2400"/>
              <a:t> </a:t>
            </a:r>
            <a:r>
              <a:rPr lang="pl-PL" sz="2400" err="1"/>
              <a:t>tree</a:t>
            </a:r>
            <a:r>
              <a:rPr lang="pl-PL" sz="2400"/>
              <a:t> on one </a:t>
            </a:r>
            <a:r>
              <a:rPr lang="pl-PL" sz="2400" err="1"/>
              <a:t>tree</a:t>
            </a:r>
            <a:endParaRPr lang="pl-PL" sz="2400"/>
          </a:p>
          <a:p>
            <a:endParaRPr lang="pl-PL" sz="2400"/>
          </a:p>
          <a:p>
            <a:r>
              <a:rPr lang="pl-PL" sz="2400" err="1"/>
              <a:t>Example</a:t>
            </a:r>
            <a:r>
              <a:rPr lang="pl-PL" sz="2400"/>
              <a:t>: </a:t>
            </a:r>
          </a:p>
          <a:p>
            <a:pPr marL="0" indent="0">
              <a:buNone/>
            </a:pPr>
            <a:r>
              <a:rPr lang="pl-PL" sz="2400" err="1"/>
              <a:t>proteomes</a:t>
            </a:r>
            <a:r>
              <a:rPr lang="pl-PL" sz="2400"/>
              <a:t> -&gt; set of </a:t>
            </a:r>
            <a:r>
              <a:rPr lang="pl-PL" sz="2400" err="1"/>
              <a:t>many</a:t>
            </a:r>
            <a:r>
              <a:rPr lang="pl-PL" sz="2400"/>
              <a:t> </a:t>
            </a:r>
            <a:r>
              <a:rPr lang="pl-PL" sz="2400" err="1"/>
              <a:t>trees</a:t>
            </a:r>
            <a:r>
              <a:rPr lang="pl-PL" sz="2400"/>
              <a:t> -&gt; </a:t>
            </a:r>
            <a:r>
              <a:rPr lang="pl-PL" sz="2400" err="1"/>
              <a:t>consensus</a:t>
            </a:r>
            <a:endParaRPr lang="pl-PL" sz="200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DD1DD878-7D31-F201-AE26-367C630160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9" name="Grupa 8">
            <a:extLst>
              <a:ext uri="{FF2B5EF4-FFF2-40B4-BE49-F238E27FC236}">
                <a16:creationId xmlns:a16="http://schemas.microsoft.com/office/drawing/2014/main" id="{1B66308D-F7DE-3A46-5802-16A718504F1D}"/>
              </a:ext>
            </a:extLst>
          </p:cNvPr>
          <p:cNvGrpSpPr/>
          <p:nvPr/>
        </p:nvGrpSpPr>
        <p:grpSpPr>
          <a:xfrm>
            <a:off x="8071036" y="428434"/>
            <a:ext cx="3395835" cy="5163474"/>
            <a:chOff x="8798623" y="228035"/>
            <a:chExt cx="3395835" cy="5163474"/>
          </a:xfrm>
        </p:grpSpPr>
        <p:pic>
          <p:nvPicPr>
            <p:cNvPr id="5" name="Obraz 4">
              <a:extLst>
                <a:ext uri="{FF2B5EF4-FFF2-40B4-BE49-F238E27FC236}">
                  <a16:creationId xmlns:a16="http://schemas.microsoft.com/office/drawing/2014/main" id="{F5BA3C3E-7B20-8520-F2A0-EDB7263172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824" t="4401"/>
            <a:stretch/>
          </p:blipFill>
          <p:spPr>
            <a:xfrm>
              <a:off x="8801081" y="228035"/>
              <a:ext cx="3393377" cy="2202829"/>
            </a:xfrm>
            <a:prstGeom prst="snip2SameRect">
              <a:avLst>
                <a:gd name="adj1" fmla="val 38316"/>
                <a:gd name="adj2" fmla="val 0"/>
              </a:avLst>
            </a:prstGeom>
          </p:spPr>
        </p:pic>
        <p:pic>
          <p:nvPicPr>
            <p:cNvPr id="6" name="Obraz 5">
              <a:extLst>
                <a:ext uri="{FF2B5EF4-FFF2-40B4-BE49-F238E27FC236}">
                  <a16:creationId xmlns:a16="http://schemas.microsoft.com/office/drawing/2014/main" id="{2F6D37A7-1D2D-6436-8447-A9E9B939D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00587" y="4155714"/>
              <a:ext cx="2428605" cy="1235795"/>
            </a:xfrm>
            <a:prstGeom prst="rect">
              <a:avLst/>
            </a:prstGeom>
          </p:spPr>
        </p:pic>
        <p:cxnSp>
          <p:nvCxnSpPr>
            <p:cNvPr id="7" name="Łącznik prosty ze strzałką 6">
              <a:extLst>
                <a:ext uri="{FF2B5EF4-FFF2-40B4-BE49-F238E27FC236}">
                  <a16:creationId xmlns:a16="http://schemas.microsoft.com/office/drawing/2014/main" id="{58978C77-EB55-FFBB-1214-68A961754154}"/>
                </a:ext>
              </a:extLst>
            </p:cNvPr>
            <p:cNvCxnSpPr/>
            <p:nvPr/>
          </p:nvCxnSpPr>
          <p:spPr>
            <a:xfrm>
              <a:off x="10495311" y="2687393"/>
              <a:ext cx="0" cy="10081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8" name="Obraz 7">
              <a:extLst>
                <a:ext uri="{FF2B5EF4-FFF2-40B4-BE49-F238E27FC236}">
                  <a16:creationId xmlns:a16="http://schemas.microsoft.com/office/drawing/2014/main" id="{2AF338EC-B526-318C-9983-09A4C566E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98623" y="2430864"/>
              <a:ext cx="1518180" cy="15503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0838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A24F59-FA54-6605-971A-550922FF7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/>
              <a:t>What</a:t>
            </a:r>
            <a:r>
              <a:rPr lang="pl-PL"/>
              <a:t> we </a:t>
            </a:r>
            <a:r>
              <a:rPr lang="pl-PL" err="1"/>
              <a:t>did</a:t>
            </a:r>
            <a:endParaRPr lang="pl-PL"/>
          </a:p>
        </p:txBody>
      </p:sp>
      <p:pic>
        <p:nvPicPr>
          <p:cNvPr id="6" name="Symbol zastępczy obrazu 5" descr="Obraz zawierający ssak, panda wielka, drzewo, panda&#10;&#10;Opis wygenerowany automatycznie">
            <a:extLst>
              <a:ext uri="{FF2B5EF4-FFF2-40B4-BE49-F238E27FC236}">
                <a16:creationId xmlns:a16="http://schemas.microsoft.com/office/drawing/2014/main" id="{EF5205F1-3493-79D6-4E54-B4DD2123C4B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8542" r="18542"/>
          <a:stretch>
            <a:fillRect/>
          </a:stretch>
        </p:blipFill>
        <p:spPr/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C99301E-35AE-020F-C4CF-E8F827D77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5A97DFFC-852B-8994-811D-52647B35A124}"/>
              </a:ext>
            </a:extLst>
          </p:cNvPr>
          <p:cNvSpPr txBox="1"/>
          <p:nvPr/>
        </p:nvSpPr>
        <p:spPr>
          <a:xfrm>
            <a:off x="5855085" y="6420551"/>
            <a:ext cx="57501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>
                <a:solidFill>
                  <a:schemeClr val="bg2"/>
                </a:solidFill>
              </a:rPr>
              <a:t>* panda </a:t>
            </a:r>
            <a:r>
              <a:rPr lang="pl-PL" err="1">
                <a:solidFill>
                  <a:schemeClr val="bg2"/>
                </a:solidFill>
              </a:rPr>
              <a:t>unrelated</a:t>
            </a:r>
            <a:endParaRPr lang="pl-PL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563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D38584-A79F-E8DD-4857-4922ADD0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ECT </a:t>
            </a:r>
            <a:r>
              <a:rPr lang="pl-PL" err="1"/>
              <a:t>integrates</a:t>
            </a:r>
            <a:r>
              <a:rPr lang="pl-PL"/>
              <a:t> the </a:t>
            </a:r>
            <a:r>
              <a:rPr lang="en-US"/>
              <a:t>following steps: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552694F-6CAB-BAFD-6C57-91966B2A1F7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1600" y="2274033"/>
            <a:ext cx="9525000" cy="4337784"/>
          </a:xfrm>
        </p:spPr>
        <p:txBody>
          <a:bodyPr>
            <a:normAutofit/>
          </a:bodyPr>
          <a:lstStyle/>
          <a:p>
            <a:r>
              <a:rPr lang="pl-PL" sz="2400" b="1" i="1"/>
              <a:t>DOWNLOADING</a:t>
            </a:r>
            <a:r>
              <a:rPr lang="pl-PL" sz="2400"/>
              <a:t> </a:t>
            </a:r>
            <a:r>
              <a:rPr lang="pl-PL" sz="2400" err="1"/>
              <a:t>proteomes</a:t>
            </a:r>
            <a:r>
              <a:rPr lang="pl-PL" sz="2400"/>
              <a:t> from </a:t>
            </a:r>
            <a:r>
              <a:rPr lang="pl-PL" sz="2400" err="1"/>
              <a:t>Uniprot</a:t>
            </a:r>
            <a:r>
              <a:rPr lang="pl-PL" sz="2400"/>
              <a:t> </a:t>
            </a:r>
            <a:r>
              <a:rPr lang="pl-PL" sz="2400" err="1"/>
              <a:t>or</a:t>
            </a:r>
            <a:r>
              <a:rPr lang="pl-PL" sz="2400"/>
              <a:t> NCBI</a:t>
            </a:r>
          </a:p>
          <a:p>
            <a:r>
              <a:rPr lang="en-US" sz="2400" b="1" i="1"/>
              <a:t>MERGING</a:t>
            </a:r>
            <a:r>
              <a:rPr lang="en-US" sz="2400"/>
              <a:t> proteomes</a:t>
            </a:r>
            <a:endParaRPr lang="pl-PL" sz="2400"/>
          </a:p>
          <a:p>
            <a:r>
              <a:rPr lang="en-US" sz="2400" b="1" i="1"/>
              <a:t>CLUSTERING</a:t>
            </a:r>
            <a:r>
              <a:rPr lang="en-US" sz="2400"/>
              <a:t> </a:t>
            </a:r>
            <a:r>
              <a:rPr lang="pl-PL" sz="2400" err="1"/>
              <a:t>proteins</a:t>
            </a:r>
            <a:r>
              <a:rPr lang="pl-PL" sz="2400"/>
              <a:t> </a:t>
            </a:r>
            <a:r>
              <a:rPr lang="en-US" sz="2400"/>
              <a:t>using MMseq2 - easy-</a:t>
            </a:r>
            <a:r>
              <a:rPr lang="en-US" sz="2400" err="1"/>
              <a:t>cluser</a:t>
            </a:r>
            <a:endParaRPr lang="en-US" sz="2400"/>
          </a:p>
          <a:p>
            <a:r>
              <a:rPr lang="en-US" sz="2400" b="1" i="1"/>
              <a:t>MULTIPLE SEQUENCE ALIGNMENT</a:t>
            </a:r>
            <a:r>
              <a:rPr lang="pl-PL" sz="2400"/>
              <a:t>,</a:t>
            </a:r>
            <a:r>
              <a:rPr lang="en-US" sz="2400"/>
              <a:t> using </a:t>
            </a:r>
            <a:r>
              <a:rPr lang="en-US" sz="2400" err="1"/>
              <a:t>ClustalW</a:t>
            </a:r>
            <a:r>
              <a:rPr lang="en-US" sz="2400"/>
              <a:t>, Muscle or </a:t>
            </a:r>
            <a:r>
              <a:rPr lang="en-US" sz="2400" err="1"/>
              <a:t>Mafft</a:t>
            </a:r>
            <a:endParaRPr lang="pl-PL" sz="2400"/>
          </a:p>
          <a:p>
            <a:r>
              <a:rPr lang="en-US" sz="2400"/>
              <a:t>constructing </a:t>
            </a:r>
            <a:r>
              <a:rPr lang="en-US" sz="2400" b="1" i="1"/>
              <a:t>NJ TREES </a:t>
            </a:r>
            <a:r>
              <a:rPr lang="en-US" sz="2400"/>
              <a:t>using </a:t>
            </a:r>
            <a:r>
              <a:rPr lang="en-US" sz="2400" err="1"/>
              <a:t>Biopytho</a:t>
            </a:r>
            <a:r>
              <a:rPr lang="pl-PL" sz="2400"/>
              <a:t>n</a:t>
            </a:r>
            <a:endParaRPr lang="en-US" sz="2400"/>
          </a:p>
          <a:p>
            <a:r>
              <a:rPr lang="en-US" sz="2400"/>
              <a:t>constructing</a:t>
            </a:r>
            <a:r>
              <a:rPr lang="pl-PL" sz="2400"/>
              <a:t> </a:t>
            </a:r>
            <a:r>
              <a:rPr lang="pl-PL" sz="2400" b="1" i="1"/>
              <a:t>CONSENSUS TREE </a:t>
            </a:r>
            <a:r>
              <a:rPr lang="pl-PL" sz="2400" err="1"/>
              <a:t>using</a:t>
            </a:r>
            <a:r>
              <a:rPr lang="pl-PL" sz="2400"/>
              <a:t> </a:t>
            </a:r>
            <a:r>
              <a:rPr lang="pl-PL" sz="2400" err="1"/>
              <a:t>DendroPy</a:t>
            </a:r>
            <a:endParaRPr lang="pl-PL" sz="2400"/>
          </a:p>
          <a:p>
            <a:r>
              <a:rPr lang="en-US" sz="2400"/>
              <a:t>simple </a:t>
            </a:r>
            <a:r>
              <a:rPr lang="en-US" sz="2400" b="1" i="1"/>
              <a:t>VISUALIATION</a:t>
            </a:r>
            <a:r>
              <a:rPr lang="en-US" sz="2400"/>
              <a:t> of </a:t>
            </a:r>
            <a:r>
              <a:rPr lang="pl-PL" sz="2400"/>
              <a:t>the</a:t>
            </a:r>
            <a:r>
              <a:rPr lang="en-US" sz="2400"/>
              <a:t> tree</a:t>
            </a:r>
            <a:endParaRPr lang="pl-PL" sz="240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8F91DFFC-0B6A-EE58-399E-4363C18A01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441616"/>
      </p:ext>
    </p:extLst>
  </p:cSld>
  <p:clrMapOvr>
    <a:masterClrMapping/>
  </p:clrMapOvr>
</p:sld>
</file>

<file path=ppt/theme/theme1.xml><?xml version="1.0" encoding="utf-8"?>
<a:theme xmlns:a="http://schemas.openxmlformats.org/drawingml/2006/main" name="ModOverlayVTI">
  <a:themeElements>
    <a:clrScheme name="Custom 50">
      <a:dk1>
        <a:sysClr val="windowText" lastClr="000000"/>
      </a:dk1>
      <a:lt1>
        <a:srgbClr val="F4F2EC"/>
      </a:lt1>
      <a:dk2>
        <a:srgbClr val="09283F"/>
      </a:dk2>
      <a:lt2>
        <a:srgbClr val="FFFFFF"/>
      </a:lt2>
      <a:accent1>
        <a:srgbClr val="3C9A8F"/>
      </a:accent1>
      <a:accent2>
        <a:srgbClr val="18818C"/>
      </a:accent2>
      <a:accent3>
        <a:srgbClr val="800A2F"/>
      </a:accent3>
      <a:accent4>
        <a:srgbClr val="F6635C"/>
      </a:accent4>
      <a:accent5>
        <a:srgbClr val="F48E7C"/>
      </a:accent5>
      <a:accent6>
        <a:srgbClr val="DA9D16"/>
      </a:accent6>
      <a:hlink>
        <a:srgbClr val="ED621D"/>
      </a:hlink>
      <a:folHlink>
        <a:srgbClr val="A18A6D"/>
      </a:folHlink>
    </a:clrScheme>
    <a:fontScheme name="Elephant Arial Nova Light">
      <a:majorFont>
        <a:latin typeface="Elephant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OverlayVTI" id="{85202D65-63D3-4793-A090-FA8DF18DC0BE}" vid="{91924FCD-E846-48AE-B233-F25A78D18B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227BAF2-BB0B-4E7B-AE5A-2E47729F98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52AE0DF-6B5F-4274-A760-FE77CC84C909}">
  <ds:schemaRefs>
    <ds:schemaRef ds:uri="16c05727-aa75-4e4a-9b5f-8a80a1165891"/>
    <ds:schemaRef ds:uri="230e9df3-be65-4c73-a93b-d1236ebd677e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38B8CBF-35BC-4CBA-95E2-584C08F61855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ModOverlayVTI</Template>
  <Application>Microsoft Office PowerPoint</Application>
  <PresentationFormat>Panoramiczny</PresentationFormat>
  <Slides>22</Slides>
  <Notes>4</Notes>
  <HiddenSlides>0</HiddenSlide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22</vt:i4>
      </vt:variant>
    </vt:vector>
  </HeadingPairs>
  <TitlesOfParts>
    <vt:vector size="23" baseType="lpstr">
      <vt:lpstr>ModOverlayVTI</vt:lpstr>
      <vt:lpstr>ECT (Easy Consensus Tree) </vt:lpstr>
      <vt:lpstr>Overview</vt:lpstr>
      <vt:lpstr>Workflow</vt:lpstr>
      <vt:lpstr>Phylogenetic trees  </vt:lpstr>
      <vt:lpstr>Constructing phylo trees: choosing a marker</vt:lpstr>
      <vt:lpstr>Constructing phylo trees: methods</vt:lpstr>
      <vt:lpstr>Consensus tree</vt:lpstr>
      <vt:lpstr>What we did</vt:lpstr>
      <vt:lpstr>ECT integrates the following steps:</vt:lpstr>
      <vt:lpstr>Parameters</vt:lpstr>
      <vt:lpstr>Examples</vt:lpstr>
      <vt:lpstr>Vertebrates input</vt:lpstr>
      <vt:lpstr>Robinson-Foulds : 2</vt:lpstr>
      <vt:lpstr>Robinson-Foulds : 0</vt:lpstr>
      <vt:lpstr>5 Bacteria names input</vt:lpstr>
      <vt:lpstr>Names and IDs input</vt:lpstr>
      <vt:lpstr>Streptococcus Family input</vt:lpstr>
      <vt:lpstr>20 Bacteria input (deafult options)</vt:lpstr>
      <vt:lpstr>20 Bacteria input (-p 0.1)</vt:lpstr>
      <vt:lpstr>Speed tests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/>
  <cp:revision>93</cp:revision>
  <dcterms:created xsi:type="dcterms:W3CDTF">2024-06-10T19:02:49Z</dcterms:created>
  <dcterms:modified xsi:type="dcterms:W3CDTF">2024-06-11T12:58:29Z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