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9" r:id="rId3"/>
    <p:sldId id="284" r:id="rId4"/>
    <p:sldId id="258" r:id="rId5"/>
    <p:sldId id="259" r:id="rId6"/>
    <p:sldId id="261" r:id="rId7"/>
    <p:sldId id="262" r:id="rId8"/>
    <p:sldId id="263" r:id="rId9"/>
    <p:sldId id="264" r:id="rId10"/>
    <p:sldId id="270" r:id="rId11"/>
    <p:sldId id="271" r:id="rId12"/>
    <p:sldId id="272" r:id="rId13"/>
    <p:sldId id="273" r:id="rId14"/>
    <p:sldId id="285" r:id="rId15"/>
    <p:sldId id="299" r:id="rId16"/>
    <p:sldId id="282" r:id="rId17"/>
    <p:sldId id="283" r:id="rId18"/>
    <p:sldId id="313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1524000" y="25114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chemeClr val="bg1"/>
                </a:solidFill>
              </a:rPr>
              <a:t>Hungry  li'l  Lith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>
                <a:solidFill>
                  <a:schemeClr val="bg1"/>
                </a:solidFill>
              </a:rPr>
              <a:t>An HTML-5 Canvas Game!</a:t>
            </a:r>
            <a:endParaRPr lang="en-US" sz="3800">
              <a:solidFill>
                <a:schemeClr val="bg1"/>
              </a:solidFill>
            </a:endParaRPr>
          </a:p>
          <a:p>
            <a:endParaRPr lang="en-US" sz="3800">
              <a:solidFill>
                <a:schemeClr val="bg1"/>
              </a:solidFill>
            </a:endParaRPr>
          </a:p>
          <a:p>
            <a:r>
              <a:rPr lang="en-US" sz="3800">
                <a:solidFill>
                  <a:schemeClr val="bg1"/>
                </a:solidFill>
              </a:rPr>
              <a:t>By Marcus Elliott</a:t>
            </a:r>
            <a:endParaRPr lang="en-US" sz="3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4605" y="33655"/>
            <a:ext cx="1215771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35" y="207645"/>
            <a:ext cx="8934450" cy="48672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065" y="635"/>
            <a:ext cx="12111990" cy="683260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8270" y="1024890"/>
            <a:ext cx="11355705" cy="52882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423545" y="474980"/>
            <a:ext cx="9004300" cy="231013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innerShdw blurRad="63500" dist="50800" dir="7020000">
              <a:prstClr val="black">
                <a:alpha val="50000"/>
              </a:prstClr>
            </a:innerShdw>
            <a:reflection blurRad="6350" stA="50000" endA="300" endPos="55500" dist="101600" dir="5400000" sy="-100000" algn="bl" rotWithShape="0"/>
            <a:softEdge rad="127000"/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800">
                <a:solidFill>
                  <a:schemeClr val="bg1"/>
                </a:solidFill>
              </a:rPr>
              <a:t>How H.l.L. was made:</a:t>
            </a:r>
            <a:endParaRPr lang="en-US" sz="3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000">
                <a:solidFill>
                  <a:schemeClr val="bg1"/>
                </a:solidFill>
              </a:rPr>
              <a:t>        </a:t>
            </a:r>
            <a:endParaRPr lang="en-US" sz="3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423545" y="1606550"/>
            <a:ext cx="9004300" cy="231013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innerShdw blurRad="63500" dist="50800" dir="7020000">
              <a:prstClr val="black">
                <a:alpha val="50000"/>
              </a:prstClr>
            </a:innerShdw>
            <a:softEdge rad="127000"/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>
                <a:solidFill>
                  <a:schemeClr val="bg1"/>
                </a:solidFill>
              </a:rPr>
              <a:t>Game:</a:t>
            </a: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HTML 5 Canvas + Vanilla JavaScript + CSS</a:t>
            </a: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600">
                <a:solidFill>
                  <a:schemeClr val="bg1"/>
                </a:solidFill>
              </a:rPr>
              <a:t>Backend: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Java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Spring with Spring Security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Thymeleaf with Thymeleaf Extras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JPA and MySql plugins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Bootstrap is used for site presentation only.</a:t>
            </a:r>
            <a:endParaRPr lang="en-US" sz="300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3000">
                <a:solidFill>
                  <a:schemeClr val="bg1"/>
                </a:solidFill>
              </a:rPr>
              <a:t>        </a:t>
            </a:r>
            <a:endParaRPr lang="en-US" sz="3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320040" y="365125"/>
            <a:ext cx="10716260" cy="1716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600" dirty="0">
                <a:latin typeface="Microsoft YaHei" panose="020B0503020204020204" charset="-122"/>
                <a:ea typeface="Microsoft YaHei" panose="020B0503020204020204" charset="-122"/>
                <a:sym typeface="+mn-ea"/>
              </a:rPr>
            </a:br>
            <a:r>
              <a:rPr lang="en-US" sz="46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My Process</a:t>
            </a:r>
            <a:br>
              <a:rPr lang="en-US" sz="3200" dirty="0">
                <a:latin typeface="Microsoft YaHei" panose="020B0503020204020204" charset="-122"/>
                <a:ea typeface="Microsoft YaHei" panose="020B0503020204020204" charset="-122"/>
              </a:rPr>
            </a:br>
            <a:endParaRPr lang="en-US" sz="3200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20650" y="1809750"/>
            <a:ext cx="11950065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00">
                <a:solidFill>
                  <a:schemeClr val="bg1"/>
                </a:solidFill>
              </a:rPr>
              <a:t>Build numerous components</a:t>
            </a:r>
            <a:endParaRPr lang="en-US" sz="380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00">
                <a:solidFill>
                  <a:schemeClr val="bg1"/>
                </a:solidFill>
              </a:rPr>
              <a:t>See where components work / don't work</a:t>
            </a:r>
            <a:endParaRPr lang="en-US" sz="380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80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00">
                <a:solidFill>
                  <a:schemeClr val="bg1"/>
                </a:solidFill>
              </a:rPr>
              <a:t>Build subcomponents</a:t>
            </a:r>
            <a:endParaRPr lang="en-US" sz="380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00">
                <a:solidFill>
                  <a:schemeClr val="bg1"/>
                </a:solidFill>
              </a:rPr>
              <a:t>Connect components / subcomponents</a:t>
            </a:r>
            <a:endParaRPr lang="en-US" sz="380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80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00">
                <a:solidFill>
                  <a:schemeClr val="bg1"/>
                </a:solidFill>
              </a:rPr>
              <a:t>Refactor / Normalize </a:t>
            </a:r>
            <a:endParaRPr lang="en-US" sz="380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80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320040" y="651510"/>
            <a:ext cx="10716260" cy="1716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6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Notable Evolvement:</a:t>
            </a:r>
            <a:endParaRPr lang="en-US" sz="46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  <a:sym typeface="+mn-ea"/>
            </a:endParaRPr>
          </a:p>
          <a:p>
            <a:br>
              <a:rPr lang="en-US" sz="4600" dirty="0">
                <a:latin typeface="Microsoft YaHei" panose="020B0503020204020204" charset="-122"/>
                <a:ea typeface="Microsoft YaHei" panose="020B0503020204020204" charset="-122"/>
                <a:sym typeface="+mn-ea"/>
              </a:rPr>
            </a:br>
            <a:r>
              <a:rPr lang="en-US" sz="46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View-Loop system</a:t>
            </a:r>
            <a:br>
              <a:rPr lang="en-US" sz="3200" dirty="0">
                <a:latin typeface="Microsoft YaHei" panose="020B0503020204020204" charset="-122"/>
                <a:ea typeface="Microsoft YaHei" panose="020B0503020204020204" charset="-122"/>
              </a:rPr>
            </a:br>
            <a:endParaRPr lang="en-US" sz="3200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48335" y="3082925"/>
            <a:ext cx="630745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chemeClr val="bg1"/>
                </a:solidFill>
              </a:rPr>
              <a:t>function systemLoop() {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      currentView.updateAndRender();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      inputListener.update();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      window.requestAnimationFrame(systemLoop);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  }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676390" y="3082925"/>
            <a:ext cx="883539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chemeClr val="bg1"/>
                </a:solidFill>
              </a:rPr>
              <a:t>function setGameView(data, gameView) {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  switch (gameView) {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      default: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      case GameView.MAIN_MENU: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          return function () { mainMenu(data); };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      case GameView.PLAY: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         return function () { play(data); };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      case GameView.PAUSED: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          return function () { pause(data); };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  }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Content Placeholder 2"/>
          <p:cNvSpPr>
            <a:spLocks noGrp="1"/>
          </p:cNvSpPr>
          <p:nvPr/>
        </p:nvSpPr>
        <p:spPr>
          <a:xfrm>
            <a:off x="551180" y="365125"/>
            <a:ext cx="5956300" cy="231013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innerShdw blurRad="63500" dist="50800" dir="7020000">
              <a:prstClr val="black">
                <a:alpha val="50000"/>
              </a:prstClr>
            </a:innerShdw>
            <a:reflection blurRad="6350" stA="50000" endA="300" endPos="55500" dist="101600" dir="5400000" sy="-100000" algn="bl" rotWithShape="0"/>
            <a:softEdge rad="127000"/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800">
                <a:solidFill>
                  <a:schemeClr val="bg1"/>
                </a:solidFill>
              </a:rPr>
              <a:t>Known bugs</a:t>
            </a:r>
            <a:endParaRPr lang="en-US" sz="3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000">
                <a:solidFill>
                  <a:schemeClr val="bg1"/>
                </a:solidFill>
              </a:rPr>
              <a:t>       </a:t>
            </a:r>
            <a:endParaRPr lang="en-US" sz="3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551180" y="1583055"/>
            <a:ext cx="10516235" cy="231013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innerShdw blurRad="63500" dist="50800" dir="7020000">
              <a:prstClr val="black">
                <a:alpha val="50000"/>
              </a:prstClr>
            </a:innerShdw>
            <a:softEdge rad="127000"/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>
                <a:solidFill>
                  <a:schemeClr val="bg1"/>
                </a:solidFill>
              </a:rPr>
              <a:t>Scores can be resubmitted indefinitely</a:t>
            </a:r>
            <a:endParaRPr lang="en-US" sz="3000">
              <a:solidFill>
                <a:schemeClr val="bg1"/>
              </a:solidFill>
            </a:endParaRPr>
          </a:p>
          <a:p>
            <a:endParaRPr lang="en-US" sz="3000">
              <a:solidFill>
                <a:schemeClr val="bg1"/>
              </a:solidFill>
            </a:endParaRPr>
          </a:p>
          <a:p>
            <a:r>
              <a:rPr lang="en-US" sz="3000">
                <a:solidFill>
                  <a:schemeClr val="bg1"/>
                </a:solidFill>
              </a:rPr>
              <a:t>Lith touch/mouse pathfinding shake</a:t>
            </a:r>
            <a:endParaRPr lang="en-US" sz="3000">
              <a:solidFill>
                <a:schemeClr val="bg1"/>
              </a:solidFill>
            </a:endParaRPr>
          </a:p>
          <a:p>
            <a:endParaRPr lang="en-US" sz="3000">
              <a:solidFill>
                <a:schemeClr val="bg1"/>
              </a:solidFill>
            </a:endParaRPr>
          </a:p>
          <a:p>
            <a:r>
              <a:rPr lang="en-US" sz="3000">
                <a:solidFill>
                  <a:schemeClr val="bg1"/>
                </a:solidFill>
              </a:rPr>
              <a:t>Not logged in prohibited sign *fixed?</a:t>
            </a:r>
            <a:endParaRPr lang="en-US" sz="3000">
              <a:solidFill>
                <a:schemeClr val="bg1"/>
              </a:solidFill>
            </a:endParaRPr>
          </a:p>
          <a:p>
            <a:endParaRPr lang="en-US" sz="3000">
              <a:solidFill>
                <a:schemeClr val="bg1"/>
              </a:solidFill>
            </a:endParaRPr>
          </a:p>
          <a:p>
            <a:r>
              <a:rPr lang="en-US" sz="3000">
                <a:solidFill>
                  <a:schemeClr val="bg1"/>
                </a:solidFill>
              </a:rPr>
              <a:t>Maximum score is always the same</a:t>
            </a:r>
            <a:endParaRPr lang="en-US" sz="3000">
              <a:solidFill>
                <a:schemeClr val="bg1"/>
              </a:solidFill>
            </a:endParaRPr>
          </a:p>
          <a:p>
            <a:endParaRPr lang="en-US" sz="3000">
              <a:solidFill>
                <a:schemeClr val="bg1"/>
              </a:solidFill>
            </a:endParaRPr>
          </a:p>
          <a:p>
            <a:r>
              <a:rPr lang="en-US" sz="3000">
                <a:solidFill>
                  <a:schemeClr val="bg1"/>
                </a:solidFill>
              </a:rPr>
              <a:t>Too easy</a:t>
            </a:r>
            <a:endParaRPr lang="en-US" sz="3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000">
                <a:solidFill>
                  <a:schemeClr val="bg1"/>
                </a:solidFill>
              </a:rPr>
              <a:t>        </a:t>
            </a:r>
            <a:endParaRPr lang="en-US" sz="3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Content Placeholder 2"/>
          <p:cNvSpPr>
            <a:spLocks noGrp="1"/>
          </p:cNvSpPr>
          <p:nvPr/>
        </p:nvSpPr>
        <p:spPr>
          <a:xfrm>
            <a:off x="551180" y="365125"/>
            <a:ext cx="5956300" cy="231013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innerShdw blurRad="63500" dist="50800" dir="7020000">
              <a:prstClr val="black">
                <a:alpha val="50000"/>
              </a:prstClr>
            </a:innerShdw>
            <a:reflection blurRad="6350" stA="50000" endA="300" endPos="55500" dist="101600" dir="5400000" sy="-100000" algn="bl" rotWithShape="0"/>
            <a:softEdge rad="127000"/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800">
                <a:solidFill>
                  <a:schemeClr val="bg1"/>
                </a:solidFill>
              </a:rPr>
              <a:t>Where to go?</a:t>
            </a:r>
            <a:endParaRPr lang="en-US" sz="3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000">
                <a:solidFill>
                  <a:schemeClr val="bg1"/>
                </a:solidFill>
              </a:rPr>
              <a:t>       </a:t>
            </a:r>
            <a:endParaRPr lang="en-US" sz="3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551180" y="1583055"/>
            <a:ext cx="10516235" cy="231013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innerShdw blurRad="63500" dist="50800" dir="7020000">
              <a:prstClr val="black">
                <a:alpha val="50000"/>
              </a:prstClr>
            </a:innerShdw>
            <a:softEdge rad="127000"/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>
                <a:solidFill>
                  <a:schemeClr val="bg1"/>
                </a:solidFill>
              </a:rPr>
              <a:t>Formations (sine wave, square wave, triangle wave, etc.)</a:t>
            </a:r>
            <a:endParaRPr lang="en-US" sz="3000">
              <a:solidFill>
                <a:schemeClr val="bg1"/>
              </a:solidFill>
            </a:endParaRPr>
          </a:p>
          <a:p>
            <a:endParaRPr lang="en-US" sz="3000">
              <a:solidFill>
                <a:schemeClr val="bg1"/>
              </a:solidFill>
            </a:endParaRPr>
          </a:p>
          <a:p>
            <a:r>
              <a:rPr lang="en-US" sz="3000">
                <a:solidFill>
                  <a:schemeClr val="bg1"/>
                </a:solidFill>
              </a:rPr>
              <a:t>Optimize spawn rate / level transition text / 'Celestial' scaling</a:t>
            </a:r>
            <a:endParaRPr lang="en-US" sz="3000">
              <a:solidFill>
                <a:schemeClr val="bg1"/>
              </a:solidFill>
            </a:endParaRPr>
          </a:p>
          <a:p>
            <a:r>
              <a:rPr lang="en-US" sz="3000">
                <a:solidFill>
                  <a:schemeClr val="bg1"/>
                </a:solidFill>
              </a:rPr>
              <a:t>Add level transition animations using current system's functions</a:t>
            </a:r>
            <a:endParaRPr lang="en-US" sz="3000">
              <a:solidFill>
                <a:schemeClr val="bg1"/>
              </a:solidFill>
            </a:endParaRPr>
          </a:p>
          <a:p>
            <a:endParaRPr lang="en-US" sz="3000">
              <a:solidFill>
                <a:schemeClr val="bg1"/>
              </a:solidFill>
            </a:endParaRPr>
          </a:p>
          <a:p>
            <a:r>
              <a:rPr lang="en-US" sz="3000">
                <a:solidFill>
                  <a:schemeClr val="bg1"/>
                </a:solidFill>
              </a:rPr>
              <a:t>Upgrades after each level</a:t>
            </a:r>
            <a:endParaRPr lang="en-US" sz="3000">
              <a:solidFill>
                <a:schemeClr val="bg1"/>
              </a:solidFill>
            </a:endParaRPr>
          </a:p>
          <a:p>
            <a:r>
              <a:rPr lang="en-US" sz="3000">
                <a:solidFill>
                  <a:schemeClr val="bg1"/>
                </a:solidFill>
              </a:rPr>
              <a:t>Infinite progression</a:t>
            </a:r>
            <a:endParaRPr lang="en-US" sz="3000">
              <a:solidFill>
                <a:schemeClr val="bg1"/>
              </a:solidFill>
            </a:endParaRPr>
          </a:p>
          <a:p>
            <a:endParaRPr lang="en-US" sz="3000">
              <a:solidFill>
                <a:schemeClr val="bg1"/>
              </a:solidFill>
            </a:endParaRPr>
          </a:p>
          <a:p>
            <a:r>
              <a:rPr lang="en-US" sz="3000">
                <a:solidFill>
                  <a:schemeClr val="bg1"/>
                </a:solidFill>
              </a:rPr>
              <a:t>'Dive' mode.</a:t>
            </a:r>
            <a:endParaRPr lang="en-US" sz="3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000">
                <a:solidFill>
                  <a:schemeClr val="bg1"/>
                </a:solidFill>
              </a:rPr>
              <a:t>        </a:t>
            </a:r>
            <a:endParaRPr lang="en-US" sz="3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Content Placeholder 2"/>
          <p:cNvSpPr>
            <a:spLocks noGrp="1"/>
          </p:cNvSpPr>
          <p:nvPr/>
        </p:nvSpPr>
        <p:spPr>
          <a:xfrm>
            <a:off x="551180" y="365125"/>
            <a:ext cx="8221345" cy="2290445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innerShdw blurRad="63500" dist="50800" dir="7020000">
              <a:prstClr val="black">
                <a:alpha val="50000"/>
              </a:prstClr>
            </a:innerShdw>
            <a:reflection blurRad="6350" stA="50000" endA="300" endPos="55500" dist="101600" dir="5400000" sy="-100000" algn="bl" rotWithShape="0"/>
            <a:softEdge rad="127000"/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800">
                <a:solidFill>
                  <a:schemeClr val="bg1"/>
                </a:solidFill>
              </a:rPr>
              <a:t>Optimizations needed</a:t>
            </a:r>
            <a:endParaRPr lang="en-US" sz="3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000">
                <a:solidFill>
                  <a:schemeClr val="bg1"/>
                </a:solidFill>
              </a:rPr>
              <a:t>       </a:t>
            </a:r>
            <a:endParaRPr lang="en-US" sz="3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551180" y="1583055"/>
            <a:ext cx="10516235" cy="231013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innerShdw blurRad="63500" dist="50800" dir="7020000">
              <a:prstClr val="black">
                <a:alpha val="50000"/>
              </a:prstClr>
            </a:innerShdw>
            <a:softEdge rad="127000"/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>
                <a:solidFill>
                  <a:schemeClr val="bg1"/>
                </a:solidFill>
              </a:rPr>
              <a:t>Grunt file wouldn't work!</a:t>
            </a:r>
            <a:endParaRPr lang="en-US" sz="3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>
              <a:solidFill>
                <a:schemeClr val="bg1"/>
              </a:solidFill>
            </a:endParaRPr>
          </a:p>
          <a:p>
            <a:r>
              <a:rPr lang="en-US" sz="3000">
                <a:solidFill>
                  <a:schemeClr val="bg1"/>
                </a:solidFill>
              </a:rPr>
              <a:t>Spritesheets in canvas?</a:t>
            </a:r>
            <a:endParaRPr lang="en-US" sz="3000">
              <a:solidFill>
                <a:schemeClr val="bg1"/>
              </a:solidFill>
            </a:endParaRPr>
          </a:p>
          <a:p>
            <a:endParaRPr lang="en-US" sz="3000">
              <a:solidFill>
                <a:schemeClr val="bg1"/>
              </a:solidFill>
            </a:endParaRPr>
          </a:p>
          <a:p>
            <a:r>
              <a:rPr lang="en-US" sz="3000">
                <a:solidFill>
                  <a:schemeClr val="bg1"/>
                </a:solidFill>
              </a:rPr>
              <a:t>Cross-browser support</a:t>
            </a:r>
            <a:endParaRPr lang="en-US" sz="3000">
              <a:solidFill>
                <a:schemeClr val="bg1"/>
              </a:solidFill>
            </a:endParaRPr>
          </a:p>
          <a:p>
            <a:endParaRPr lang="en-US" sz="3000">
              <a:solidFill>
                <a:schemeClr val="bg1"/>
              </a:solidFill>
            </a:endParaRPr>
          </a:p>
          <a:p>
            <a:r>
              <a:rPr lang="en-US" sz="3000">
                <a:solidFill>
                  <a:schemeClr val="bg1"/>
                </a:solidFill>
              </a:rPr>
              <a:t>Messed up my flipping process</a:t>
            </a:r>
            <a:endParaRPr lang="en-US" sz="3000">
              <a:solidFill>
                <a:schemeClr val="bg1"/>
              </a:solidFill>
            </a:endParaRPr>
          </a:p>
          <a:p>
            <a:endParaRPr lang="en-US" sz="3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000">
                <a:solidFill>
                  <a:schemeClr val="bg1"/>
                </a:solidFill>
              </a:rPr>
              <a:t>        </a:t>
            </a:r>
            <a:endParaRPr lang="en-US" sz="3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>
              <a:solidFill>
                <a:schemeClr val="bg1"/>
              </a:solidFill>
            </a:endParaRPr>
          </a:p>
        </p:txBody>
      </p:sp>
      <p:pic>
        <p:nvPicPr>
          <p:cNvPr id="2" name="Picture 1" descr="lit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2545" y="1255395"/>
            <a:ext cx="3952875" cy="2964815"/>
          </a:xfrm>
          <a:prstGeom prst="rect">
            <a:avLst/>
          </a:prstGeom>
        </p:spPr>
      </p:pic>
      <p:pic>
        <p:nvPicPr>
          <p:cNvPr id="4" name="Picture 3" descr="starLith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205" y="3281680"/>
            <a:ext cx="3703955" cy="37039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551180" y="365125"/>
            <a:ext cx="5956300" cy="231013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innerShdw blurRad="63500" dist="50800" dir="7020000">
              <a:prstClr val="black">
                <a:alpha val="50000"/>
              </a:prstClr>
            </a:innerShdw>
            <a:reflection blurRad="6350" stA="50000" endA="300" endPos="55500" dist="101600" dir="5400000" sy="-100000" algn="bl" rotWithShape="0"/>
            <a:softEdge rad="127000"/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800">
                <a:solidFill>
                  <a:schemeClr val="bg1"/>
                </a:solidFill>
              </a:rPr>
              <a:t>Credits</a:t>
            </a:r>
            <a:endParaRPr lang="en-US" sz="3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000">
                <a:solidFill>
                  <a:schemeClr val="bg1"/>
                </a:solidFill>
              </a:rPr>
              <a:t>        </a:t>
            </a:r>
            <a:endParaRPr lang="en-US" sz="3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551180" y="1583055"/>
            <a:ext cx="10516235" cy="231013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innerShdw blurRad="63500" dist="50800" dir="7020000">
              <a:prstClr val="black">
                <a:alpha val="50000"/>
              </a:prstClr>
            </a:innerShdw>
            <a:softEdge rad="127000"/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>
                <a:solidFill>
                  <a:schemeClr val="bg1"/>
                </a:solidFill>
              </a:rPr>
              <a:t>Big thank you to Genesis 10 for this amazing opportunity!</a:t>
            </a:r>
            <a:endParaRPr lang="en-US" sz="3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000">
                <a:solidFill>
                  <a:schemeClr val="bg1"/>
                </a:solidFill>
              </a:rPr>
              <a:t>Thank you to the Software Guild!</a:t>
            </a:r>
            <a:endParaRPr lang="en-US" sz="3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000">
                <a:solidFill>
                  <a:schemeClr val="bg1"/>
                </a:solidFill>
              </a:rPr>
              <a:t>Thank you to my cohort peers for making this program feasible!</a:t>
            </a:r>
            <a:endParaRPr lang="en-US" sz="3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000">
                <a:solidFill>
                  <a:schemeClr val="bg1"/>
                </a:solidFill>
              </a:rPr>
              <a:t>Thank you to Jerome Pullen for 'Flutter'</a:t>
            </a:r>
            <a:endParaRPr lang="en-US" sz="3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000">
                <a:solidFill>
                  <a:schemeClr val="bg1"/>
                </a:solidFill>
              </a:rPr>
              <a:t>A huge thank you to my instructor Corbin March!</a:t>
            </a:r>
            <a:endParaRPr lang="en-US" sz="3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000">
                <a:solidFill>
                  <a:schemeClr val="bg1"/>
                </a:solidFill>
              </a:rPr>
              <a:t>        </a:t>
            </a:r>
            <a:endParaRPr lang="en-US" sz="3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320040" y="365125"/>
            <a:ext cx="10716260" cy="1716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600" dirty="0">
                <a:latin typeface="Microsoft YaHei" panose="020B0503020204020204" charset="-122"/>
                <a:ea typeface="Microsoft YaHei" panose="020B0503020204020204" charset="-122"/>
                <a:sym typeface="+mn-ea"/>
              </a:rPr>
            </a:br>
            <a:r>
              <a:rPr lang="en-US" sz="46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Why Hungry li'l Lith?</a:t>
            </a:r>
            <a:br>
              <a:rPr lang="en-US" sz="3200" dirty="0">
                <a:latin typeface="Microsoft YaHei" panose="020B0503020204020204" charset="-122"/>
                <a:ea typeface="Microsoft YaHei" panose="020B0503020204020204" charset="-122"/>
              </a:rPr>
            </a:br>
            <a:endParaRPr lang="en-US" sz="3200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20650" y="1839595"/>
            <a:ext cx="11950065" cy="47694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00">
                <a:solidFill>
                  <a:schemeClr val="bg1"/>
                </a:solidFill>
              </a:rPr>
              <a:t>Philosophized about time travel</a:t>
            </a:r>
            <a:endParaRPr lang="en-US" sz="380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80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00">
                <a:solidFill>
                  <a:schemeClr val="bg1"/>
                </a:solidFill>
              </a:rPr>
              <a:t>Made 'Castle of the Python' in Pygame</a:t>
            </a:r>
            <a:endParaRPr lang="en-US" sz="3800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380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00">
                <a:solidFill>
                  <a:schemeClr val="bg1"/>
                </a:solidFill>
              </a:rPr>
              <a:t>Avid lifetime VG player</a:t>
            </a:r>
            <a:endParaRPr lang="en-US" sz="380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80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00">
                <a:solidFill>
                  <a:schemeClr val="bg1"/>
                </a:solidFill>
              </a:rPr>
              <a:t>Have great VG ideas, now gaining skill to implement</a:t>
            </a:r>
            <a:endParaRPr lang="en-US" sz="380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431165" y="186055"/>
            <a:ext cx="11139170" cy="37522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600" dirty="0">
                <a:latin typeface="Microsoft YaHei" panose="020B0503020204020204" charset="-122"/>
                <a:ea typeface="Microsoft YaHei" panose="020B0503020204020204" charset="-122"/>
                <a:sym typeface="+mn-ea"/>
              </a:rPr>
            </a:br>
            <a:r>
              <a:rPr lang="en-US" sz="6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What is a </a:t>
            </a:r>
            <a:endParaRPr lang="en-US" sz="6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  <a:sym typeface="+mn-ea"/>
            </a:endParaRPr>
          </a:p>
          <a:p>
            <a:r>
              <a:rPr lang="en-US" sz="6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'Monolith Logic' </a:t>
            </a:r>
            <a:endParaRPr lang="en-US" sz="6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  <a:sym typeface="+mn-ea"/>
            </a:endParaRPr>
          </a:p>
          <a:p>
            <a:r>
              <a:rPr lang="en-US" sz="6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Mechanism?</a:t>
            </a:r>
            <a:br>
              <a:rPr lang="en-US" sz="3200" dirty="0">
                <a:latin typeface="Microsoft YaHei" panose="020B0503020204020204" charset="-122"/>
                <a:ea typeface="Microsoft YaHei" panose="020B0503020204020204" charset="-122"/>
              </a:rPr>
            </a:br>
            <a:endParaRPr lang="en-US" sz="3200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98245" y="4619625"/>
            <a:ext cx="7896225" cy="1260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sz="3800">
                <a:solidFill>
                  <a:schemeClr val="bg1"/>
                </a:solidFill>
                <a:sym typeface="+mn-ea"/>
              </a:rPr>
              <a:t> a hypothetical method </a:t>
            </a:r>
            <a:endParaRPr lang="en-US" sz="3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800">
                <a:solidFill>
                  <a:schemeClr val="bg1"/>
                </a:solidFill>
                <a:sym typeface="+mn-ea"/>
              </a:rPr>
              <a:t>          to create a galactic star map!</a:t>
            </a:r>
            <a:endParaRPr lang="en-US" sz="3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245110" y="224155"/>
            <a:ext cx="11416665" cy="6409055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innerShdw blurRad="63500" dist="50800" dir="7020000">
              <a:prstClr val="black">
                <a:alpha val="50000"/>
              </a:prstClr>
            </a:innerShdw>
            <a:reflection blurRad="6350" stA="50000" endA="300" endPos="55500" dist="101600" dir="5400000" sy="-100000" algn="bl" rotWithShape="0"/>
            <a:softEdge rad="127000"/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>
                <a:solidFill>
                  <a:schemeClr val="bg1"/>
                </a:solidFill>
              </a:rPr>
              <a:t>'Monolith Logic' steps:</a:t>
            </a:r>
            <a:endParaRPr lang="en-US" sz="300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endParaRPr lang="en-US" sz="3000">
              <a:solidFill>
                <a:schemeClr val="bg1"/>
              </a:solidFill>
              <a:sym typeface="+mn-ea"/>
            </a:endParaRPr>
          </a:p>
          <a:p>
            <a:pPr marL="514350" indent="-514350">
              <a:buAutoNum type="arabicPeriod"/>
            </a:pPr>
            <a:r>
              <a:rPr lang="en-US" sz="3000">
                <a:solidFill>
                  <a:schemeClr val="bg1"/>
                </a:solidFill>
              </a:rPr>
              <a:t>Build interstellar Biomechanical device</a:t>
            </a:r>
            <a:endParaRPr lang="en-US" sz="300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sz="300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US" sz="3000">
                <a:solidFill>
                  <a:schemeClr val="bg1"/>
                </a:solidFill>
                <a:sym typeface="+mn-ea"/>
              </a:rPr>
              <a:t>Device travels to nearest moon or planet</a:t>
            </a:r>
            <a:endParaRPr lang="en-US" sz="3000">
              <a:solidFill>
                <a:schemeClr val="bg1"/>
              </a:solidFill>
              <a:sym typeface="+mn-ea"/>
            </a:endParaRPr>
          </a:p>
          <a:p>
            <a:pPr marL="514350" indent="-514350">
              <a:buAutoNum type="arabicPeriod"/>
            </a:pPr>
            <a:endParaRPr lang="en-US" sz="3000">
              <a:solidFill>
                <a:schemeClr val="bg1"/>
              </a:solidFill>
              <a:sym typeface="+mn-ea"/>
            </a:endParaRPr>
          </a:p>
          <a:p>
            <a:pPr marL="514350" indent="-514350">
              <a:buAutoNum type="arabicPeriod"/>
            </a:pPr>
            <a:r>
              <a:rPr lang="en-US" sz="3000">
                <a:solidFill>
                  <a:schemeClr val="bg1"/>
                </a:solidFill>
                <a:sym typeface="+mn-ea"/>
              </a:rPr>
              <a:t>Device sends celestial data back to central node.</a:t>
            </a:r>
            <a:endParaRPr lang="en-US" sz="3000">
              <a:solidFill>
                <a:schemeClr val="bg1"/>
              </a:solidFill>
              <a:sym typeface="+mn-ea"/>
            </a:endParaRPr>
          </a:p>
          <a:p>
            <a:pPr marL="514350" indent="-514350">
              <a:buAutoNum type="arabicPeriod"/>
            </a:pPr>
            <a:endParaRPr lang="en-US" sz="3000">
              <a:solidFill>
                <a:schemeClr val="bg1"/>
              </a:solidFill>
              <a:sym typeface="+mn-ea"/>
            </a:endParaRPr>
          </a:p>
          <a:p>
            <a:pPr marL="514350" indent="-514350">
              <a:buAutoNum type="arabicPeriod"/>
            </a:pPr>
            <a:r>
              <a:rPr lang="en-US" sz="3000">
                <a:solidFill>
                  <a:schemeClr val="bg1"/>
                </a:solidFill>
                <a:sym typeface="+mn-ea"/>
              </a:rPr>
              <a:t>Device makes thousands of copies of itself</a:t>
            </a:r>
            <a:endParaRPr lang="en-US" sz="3000">
              <a:solidFill>
                <a:schemeClr val="bg1"/>
              </a:solidFill>
              <a:sym typeface="+mn-ea"/>
            </a:endParaRPr>
          </a:p>
          <a:p>
            <a:pPr marL="514350" indent="-514350">
              <a:buAutoNum type="arabicPeriod"/>
            </a:pPr>
            <a:endParaRPr lang="en-US" sz="3000">
              <a:solidFill>
                <a:schemeClr val="bg1"/>
              </a:solidFill>
              <a:sym typeface="+mn-ea"/>
            </a:endParaRPr>
          </a:p>
          <a:p>
            <a:pPr marL="514350" indent="-514350">
              <a:buAutoNum type="arabicPeriod"/>
            </a:pPr>
            <a:r>
              <a:rPr lang="en-US" sz="3000">
                <a:solidFill>
                  <a:schemeClr val="bg1"/>
                </a:solidFill>
              </a:rPr>
              <a:t>Copies repeat from step 2</a:t>
            </a:r>
            <a:endParaRPr lang="en-US" sz="3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000">
                <a:solidFill>
                  <a:schemeClr val="bg1"/>
                </a:solidFill>
              </a:rPr>
              <a:t>        </a:t>
            </a:r>
            <a:endParaRPr lang="en-US" sz="3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19710" y="140335"/>
            <a:ext cx="11752580" cy="553847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677545" y="5678170"/>
            <a:ext cx="10250805" cy="883285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innerShdw blurRad="63500" dist="50800" dir="7020000">
              <a:prstClr val="black">
                <a:alpha val="50000"/>
              </a:prstClr>
            </a:innerShdw>
            <a:reflection blurRad="6350" stA="50000" endA="300" endPos="55500" dist="101600" dir="5400000" sy="-100000" algn="bl" rotWithShape="0"/>
            <a:softEdge rad="127000"/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>
                <a:solidFill>
                  <a:schemeClr val="bg1"/>
                </a:solidFill>
              </a:rPr>
              <a:t>                            Benevolent ? </a:t>
            </a:r>
            <a:endParaRPr lang="en-US" sz="3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000">
                <a:solidFill>
                  <a:schemeClr val="bg1"/>
                </a:solidFill>
              </a:rPr>
              <a:t>                               Benign?   Only Stanley Kubrick knows!</a:t>
            </a:r>
            <a:endParaRPr lang="en-US" sz="3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000">
                <a:solidFill>
                  <a:schemeClr val="bg1"/>
                </a:solidFill>
              </a:rPr>
              <a:t>        </a:t>
            </a:r>
            <a:endParaRPr lang="en-US" sz="3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439545" y="1052830"/>
            <a:ext cx="9465945" cy="2817495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innerShdw blurRad="63500" dist="50800" dir="7020000">
              <a:prstClr val="black">
                <a:alpha val="50000"/>
              </a:prstClr>
            </a:innerShdw>
            <a:reflection blurRad="6350" stA="50000" endA="300" endPos="55500" dist="101600" dir="5400000" sy="-100000" algn="bl" rotWithShape="0"/>
            <a:softEdge rad="127000"/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600">
                <a:solidFill>
                  <a:schemeClr val="bg1"/>
                </a:solidFill>
                <a:effectLst/>
              </a:rPr>
              <a:t>What does a malignant 'Monolith Logic' Mechanism</a:t>
            </a:r>
            <a:endParaRPr lang="en-US" sz="560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r>
              <a:rPr lang="en-US" sz="5600">
                <a:solidFill>
                  <a:schemeClr val="bg1"/>
                </a:solidFill>
                <a:effectLst/>
              </a:rPr>
              <a:t>look </a:t>
            </a:r>
            <a:r>
              <a:rPr lang="en-US" sz="5600">
                <a:solidFill>
                  <a:schemeClr val="bg1"/>
                </a:solidFill>
                <a:effectLst/>
              </a:rPr>
              <a:t>like?</a:t>
            </a:r>
            <a:r>
              <a:rPr lang="en-US" sz="5600">
                <a:solidFill>
                  <a:schemeClr val="bg1"/>
                </a:solidFill>
                <a:effectLst/>
              </a:rPr>
              <a:t>   </a:t>
            </a:r>
            <a:r>
              <a:rPr lang="en-US" sz="5600">
                <a:solidFill>
                  <a:schemeClr val="bg1"/>
                </a:solidFill>
              </a:rPr>
              <a:t>     </a:t>
            </a:r>
            <a:endParaRPr lang="en-US" sz="56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5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4605" y="33655"/>
            <a:ext cx="1215771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445" y="1299845"/>
            <a:ext cx="9896475" cy="42576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4605" y="33655"/>
            <a:ext cx="1215771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90" y="1285875"/>
            <a:ext cx="10220325" cy="42862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4605" y="33655"/>
            <a:ext cx="1215771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1171575"/>
            <a:ext cx="9086850" cy="45815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2434</Words>
  <Application>WPS Presentation</Application>
  <PresentationFormat>Widescreen</PresentationFormat>
  <Paragraphs>167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SimSun</vt:lpstr>
      <vt:lpstr>Wingdings</vt:lpstr>
      <vt:lpstr>Microsoft YaHei</vt:lpstr>
      <vt:lpstr>Calibri Light</vt:lpstr>
      <vt:lpstr>Calibri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Hungry li'l Lith</dc:title>
  <dc:creator/>
  <cp:lastModifiedBy>Marcus</cp:lastModifiedBy>
  <cp:revision>68</cp:revision>
  <dcterms:created xsi:type="dcterms:W3CDTF">2020-01-30T15:12:00Z</dcterms:created>
  <dcterms:modified xsi:type="dcterms:W3CDTF">2020-02-10T15:01:25Z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1033-11.2.0.9144</vt:lpwstr>
  </property>
</Properties>
</file>