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Montserrat Classic Bold" charset="1" panose="00000800000000000000"/>
      <p:regular r:id="rId16"/>
    </p:embeddedFont>
    <p:embeddedFont>
      <p:font typeface="Montserrat Ultra-Bold" charset="1" panose="00000900000000000000"/>
      <p:regular r:id="rId17"/>
    </p:embeddedFont>
    <p:embeddedFont>
      <p:font typeface="Montserrat Classic" charset="1" panose="00000500000000000000"/>
      <p:regular r:id="rId18"/>
    </p:embeddedFont>
    <p:embeddedFont>
      <p:font typeface="Montserrat Heavy" charset="1" panose="00000A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40790" y="0"/>
            <a:ext cx="212090" cy="5143500"/>
            <a:chOff x="0" y="0"/>
            <a:chExt cx="55859" cy="1354667"/>
          </a:xfrm>
        </p:grpSpPr>
        <p:sp>
          <p:nvSpPr>
            <p:cNvPr name="Freeform 3" id="3"/>
            <p:cNvSpPr/>
            <p:nvPr/>
          </p:nvSpPr>
          <p:spPr>
            <a:xfrm flipH="false" flipV="false" rot="0">
              <a:off x="0" y="0"/>
              <a:ext cx="55859" cy="1354667"/>
            </a:xfrm>
            <a:custGeom>
              <a:avLst/>
              <a:gdLst/>
              <a:ahLst/>
              <a:cxnLst/>
              <a:rect r="r" b="b" t="t" l="l"/>
              <a:pathLst>
                <a:path h="1354667" w="55859">
                  <a:moveTo>
                    <a:pt x="0" y="0"/>
                  </a:moveTo>
                  <a:lnTo>
                    <a:pt x="55859" y="0"/>
                  </a:lnTo>
                  <a:lnTo>
                    <a:pt x="55859" y="1354667"/>
                  </a:lnTo>
                  <a:lnTo>
                    <a:pt x="0" y="1354667"/>
                  </a:lnTo>
                  <a:close/>
                </a:path>
              </a:pathLst>
            </a:custGeom>
            <a:solidFill>
              <a:srgbClr val="F9B314"/>
            </a:solidFill>
          </p:spPr>
        </p:sp>
        <p:sp>
          <p:nvSpPr>
            <p:cNvPr name="TextBox 4" id="4"/>
            <p:cNvSpPr txBox="true"/>
            <p:nvPr/>
          </p:nvSpPr>
          <p:spPr>
            <a:xfrm>
              <a:off x="0" y="-38100"/>
              <a:ext cx="55859" cy="139276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6987934" y="8328256"/>
            <a:ext cx="10965348" cy="1261110"/>
          </a:xfrm>
          <a:prstGeom prst="rect">
            <a:avLst/>
          </a:prstGeom>
        </p:spPr>
        <p:txBody>
          <a:bodyPr anchor="t" rtlCol="false" tIns="0" lIns="0" bIns="0" rIns="0">
            <a:spAutoFit/>
          </a:bodyPr>
          <a:lstStyle/>
          <a:p>
            <a:pPr algn="r">
              <a:lnSpc>
                <a:spcPts val="5040"/>
              </a:lnSpc>
            </a:pPr>
            <a:r>
              <a:rPr lang="en-US" sz="3600" b="true">
                <a:solidFill>
                  <a:srgbClr val="101010"/>
                </a:solidFill>
                <a:latin typeface="Montserrat Classic Bold"/>
                <a:ea typeface="Montserrat Classic Bold"/>
                <a:cs typeface="Montserrat Classic Bold"/>
                <a:sym typeface="Montserrat Classic Bold"/>
              </a:rPr>
              <a:t>Antenna Design Contest Using Altair® Feko®</a:t>
            </a:r>
          </a:p>
          <a:p>
            <a:pPr algn="r">
              <a:lnSpc>
                <a:spcPts val="5040"/>
              </a:lnSpc>
            </a:pPr>
          </a:p>
        </p:txBody>
      </p:sp>
      <p:grpSp>
        <p:nvGrpSpPr>
          <p:cNvPr name="Group 6" id="6"/>
          <p:cNvGrpSpPr/>
          <p:nvPr/>
        </p:nvGrpSpPr>
        <p:grpSpPr>
          <a:xfrm rot="0">
            <a:off x="7474072" y="9258300"/>
            <a:ext cx="10479210" cy="203431"/>
            <a:chOff x="0" y="0"/>
            <a:chExt cx="2759956" cy="53579"/>
          </a:xfrm>
        </p:grpSpPr>
        <p:sp>
          <p:nvSpPr>
            <p:cNvPr name="Freeform 7" id="7"/>
            <p:cNvSpPr/>
            <p:nvPr/>
          </p:nvSpPr>
          <p:spPr>
            <a:xfrm flipH="false" flipV="false" rot="0">
              <a:off x="0" y="0"/>
              <a:ext cx="2759957" cy="53579"/>
            </a:xfrm>
            <a:custGeom>
              <a:avLst/>
              <a:gdLst/>
              <a:ahLst/>
              <a:cxnLst/>
              <a:rect r="r" b="b" t="t" l="l"/>
              <a:pathLst>
                <a:path h="53579" w="2759957">
                  <a:moveTo>
                    <a:pt x="0" y="0"/>
                  </a:moveTo>
                  <a:lnTo>
                    <a:pt x="2759957" y="0"/>
                  </a:lnTo>
                  <a:lnTo>
                    <a:pt x="2759957" y="53579"/>
                  </a:lnTo>
                  <a:lnTo>
                    <a:pt x="0" y="53579"/>
                  </a:lnTo>
                  <a:close/>
                </a:path>
              </a:pathLst>
            </a:custGeom>
            <a:solidFill>
              <a:srgbClr val="F9B314"/>
            </a:solidFill>
          </p:spPr>
        </p:sp>
        <p:sp>
          <p:nvSpPr>
            <p:cNvPr name="TextBox 8" id="8"/>
            <p:cNvSpPr txBox="true"/>
            <p:nvPr/>
          </p:nvSpPr>
          <p:spPr>
            <a:xfrm>
              <a:off x="0" y="-38100"/>
              <a:ext cx="2759956" cy="91679"/>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false" flipV="false" rot="0">
            <a:off x="15449673" y="89847"/>
            <a:ext cx="2503609" cy="1877707"/>
          </a:xfrm>
          <a:custGeom>
            <a:avLst/>
            <a:gdLst/>
            <a:ahLst/>
            <a:cxnLst/>
            <a:rect r="r" b="b" t="t" l="l"/>
            <a:pathLst>
              <a:path h="1877707" w="2503609">
                <a:moveTo>
                  <a:pt x="0" y="0"/>
                </a:moveTo>
                <a:lnTo>
                  <a:pt x="2503609" y="0"/>
                </a:lnTo>
                <a:lnTo>
                  <a:pt x="2503609" y="1877706"/>
                </a:lnTo>
                <a:lnTo>
                  <a:pt x="0" y="1877706"/>
                </a:lnTo>
                <a:lnTo>
                  <a:pt x="0" y="0"/>
                </a:lnTo>
                <a:close/>
              </a:path>
            </a:pathLst>
          </a:custGeom>
          <a:blipFill>
            <a:blip r:embed="rId2"/>
            <a:stretch>
              <a:fillRect l="0" t="0" r="0" b="0"/>
            </a:stretch>
          </a:blipFill>
        </p:spPr>
      </p:sp>
      <p:sp>
        <p:nvSpPr>
          <p:cNvPr name="TextBox 10" id="10"/>
          <p:cNvSpPr txBox="true"/>
          <p:nvPr/>
        </p:nvSpPr>
        <p:spPr>
          <a:xfrm rot="0">
            <a:off x="1937193" y="3570798"/>
            <a:ext cx="16016088" cy="632535"/>
          </a:xfrm>
          <a:prstGeom prst="rect">
            <a:avLst/>
          </a:prstGeom>
        </p:spPr>
        <p:txBody>
          <a:bodyPr anchor="t" rtlCol="false" tIns="0" lIns="0" bIns="0" rIns="0">
            <a:spAutoFit/>
          </a:bodyPr>
          <a:lstStyle/>
          <a:p>
            <a:pPr algn="l">
              <a:lnSpc>
                <a:spcPts val="4954"/>
              </a:lnSpc>
            </a:pPr>
            <a:r>
              <a:rPr lang="en-US" b="true" sz="4503">
                <a:solidFill>
                  <a:srgbClr val="1211CA"/>
                </a:solidFill>
                <a:latin typeface="Montserrat Ultra-Bold"/>
                <a:ea typeface="Montserrat Ultra-Bold"/>
                <a:cs typeface="Montserrat Ultra-Bold"/>
                <a:sym typeface="Montserrat Ultra-Bold"/>
              </a:rPr>
              <a:t>ELLIPTICALLY FOCUSSED CONVERGENCE</a:t>
            </a:r>
          </a:p>
        </p:txBody>
      </p:sp>
      <p:sp>
        <p:nvSpPr>
          <p:cNvPr name="TextBox 11" id="11"/>
          <p:cNvSpPr txBox="true"/>
          <p:nvPr/>
        </p:nvSpPr>
        <p:spPr>
          <a:xfrm rot="0">
            <a:off x="1937193" y="4250958"/>
            <a:ext cx="16016088" cy="1266825"/>
          </a:xfrm>
          <a:prstGeom prst="rect">
            <a:avLst/>
          </a:prstGeom>
        </p:spPr>
        <p:txBody>
          <a:bodyPr anchor="t" rtlCol="false" tIns="0" lIns="0" bIns="0" rIns="0">
            <a:spAutoFit/>
          </a:bodyPr>
          <a:lstStyle/>
          <a:p>
            <a:pPr algn="l">
              <a:lnSpc>
                <a:spcPts val="4950"/>
              </a:lnSpc>
            </a:pPr>
            <a:r>
              <a:rPr lang="en-US" b="true" sz="4500">
                <a:solidFill>
                  <a:srgbClr val="F9B314"/>
                </a:solidFill>
                <a:latin typeface="Montserrat Ultra-Bold"/>
                <a:ea typeface="Montserrat Ultra-Bold"/>
                <a:cs typeface="Montserrat Ultra-Bold"/>
                <a:sym typeface="Montserrat Ultra-Bold"/>
              </a:rPr>
              <a:t>FOR DUAL-MODE TUMOUR ABLATION AND MITOTIC DISRUPTION</a:t>
            </a:r>
          </a:p>
        </p:txBody>
      </p:sp>
      <p:sp>
        <p:nvSpPr>
          <p:cNvPr name="TextBox 12" id="12"/>
          <p:cNvSpPr txBox="true"/>
          <p:nvPr/>
        </p:nvSpPr>
        <p:spPr>
          <a:xfrm rot="-5400000">
            <a:off x="-775100" y="7036706"/>
            <a:ext cx="3974630" cy="481330"/>
          </a:xfrm>
          <a:prstGeom prst="rect">
            <a:avLst/>
          </a:prstGeom>
        </p:spPr>
        <p:txBody>
          <a:bodyPr anchor="t" rtlCol="false" tIns="0" lIns="0" bIns="0" rIns="0">
            <a:spAutoFit/>
          </a:bodyPr>
          <a:lstStyle/>
          <a:p>
            <a:pPr algn="l">
              <a:lnSpc>
                <a:spcPts val="3920"/>
              </a:lnSpc>
            </a:pPr>
            <a:r>
              <a:rPr lang="en-US" sz="2800">
                <a:solidFill>
                  <a:srgbClr val="101010"/>
                </a:solidFill>
                <a:latin typeface="Montserrat Classic"/>
                <a:ea typeface="Montserrat Classic"/>
                <a:cs typeface="Montserrat Classic"/>
                <a:sym typeface="Montserrat Classic"/>
              </a:rPr>
              <a:t>23l130@psgitech.ac.in</a:t>
            </a:r>
          </a:p>
        </p:txBody>
      </p:sp>
      <p:sp>
        <p:nvSpPr>
          <p:cNvPr name="TextBox 13" id="13"/>
          <p:cNvSpPr txBox="true"/>
          <p:nvPr/>
        </p:nvSpPr>
        <p:spPr>
          <a:xfrm rot="0">
            <a:off x="2829775" y="6282497"/>
            <a:ext cx="14429525" cy="976630"/>
          </a:xfrm>
          <a:prstGeom prst="rect">
            <a:avLst/>
          </a:prstGeom>
        </p:spPr>
        <p:txBody>
          <a:bodyPr anchor="t" rtlCol="false" tIns="0" lIns="0" bIns="0" rIns="0">
            <a:spAutoFit/>
          </a:bodyPr>
          <a:lstStyle/>
          <a:p>
            <a:pPr algn="l">
              <a:lnSpc>
                <a:spcPts val="3920"/>
              </a:lnSpc>
            </a:pPr>
            <a:r>
              <a:rPr lang="en-US" sz="2800" spc="963">
                <a:solidFill>
                  <a:srgbClr val="101010"/>
                </a:solidFill>
                <a:latin typeface="Montserrat Classic"/>
                <a:ea typeface="Montserrat Classic"/>
                <a:cs typeface="Montserrat Classic"/>
                <a:sym typeface="Montserrat Classic"/>
              </a:rPr>
              <a:t>DOUSIK MANOKARAN</a:t>
            </a:r>
          </a:p>
          <a:p>
            <a:pPr algn="l">
              <a:lnSpc>
                <a:spcPts val="3920"/>
              </a:lnSpc>
            </a:pPr>
            <a:r>
              <a:rPr lang="en-US" sz="2800" spc="288">
                <a:solidFill>
                  <a:srgbClr val="101010"/>
                </a:solidFill>
                <a:latin typeface="Montserrat Classic"/>
                <a:ea typeface="Montserrat Classic"/>
                <a:cs typeface="Montserrat Classic"/>
                <a:sym typeface="Montserrat Classic"/>
              </a:rPr>
              <a:t>PSG INSTITUTE OF TECHNOLOGY AND APPLIED RESEARCH</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40790" y="0"/>
            <a:ext cx="212090" cy="5143500"/>
            <a:chOff x="0" y="0"/>
            <a:chExt cx="55859" cy="1354667"/>
          </a:xfrm>
        </p:grpSpPr>
        <p:sp>
          <p:nvSpPr>
            <p:cNvPr name="Freeform 3" id="3"/>
            <p:cNvSpPr/>
            <p:nvPr/>
          </p:nvSpPr>
          <p:spPr>
            <a:xfrm flipH="false" flipV="false" rot="0">
              <a:off x="0" y="0"/>
              <a:ext cx="55859" cy="1354667"/>
            </a:xfrm>
            <a:custGeom>
              <a:avLst/>
              <a:gdLst/>
              <a:ahLst/>
              <a:cxnLst/>
              <a:rect r="r" b="b" t="t" l="l"/>
              <a:pathLst>
                <a:path h="1354667" w="55859">
                  <a:moveTo>
                    <a:pt x="0" y="0"/>
                  </a:moveTo>
                  <a:lnTo>
                    <a:pt x="55859" y="0"/>
                  </a:lnTo>
                  <a:lnTo>
                    <a:pt x="55859" y="1354667"/>
                  </a:lnTo>
                  <a:lnTo>
                    <a:pt x="0" y="1354667"/>
                  </a:lnTo>
                  <a:close/>
                </a:path>
              </a:pathLst>
            </a:custGeom>
            <a:solidFill>
              <a:srgbClr val="F9B314"/>
            </a:solidFill>
          </p:spPr>
        </p:sp>
        <p:sp>
          <p:nvSpPr>
            <p:cNvPr name="TextBox 4" id="4"/>
            <p:cNvSpPr txBox="true"/>
            <p:nvPr/>
          </p:nvSpPr>
          <p:spPr>
            <a:xfrm>
              <a:off x="0" y="-38100"/>
              <a:ext cx="55859" cy="1392767"/>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2794627" y="3429698"/>
            <a:ext cx="9288593" cy="1360170"/>
          </a:xfrm>
          <a:prstGeom prst="rect">
            <a:avLst/>
          </a:prstGeom>
        </p:spPr>
        <p:txBody>
          <a:bodyPr anchor="t" rtlCol="false" tIns="0" lIns="0" bIns="0" rIns="0">
            <a:spAutoFit/>
          </a:bodyPr>
          <a:lstStyle/>
          <a:p>
            <a:pPr algn="l">
              <a:lnSpc>
                <a:spcPts val="10560"/>
              </a:lnSpc>
            </a:pPr>
            <a:r>
              <a:rPr lang="en-US" b="true" sz="9600">
                <a:solidFill>
                  <a:srgbClr val="1211CA"/>
                </a:solidFill>
                <a:latin typeface="Montserrat Ultra-Bold"/>
                <a:ea typeface="Montserrat Ultra-Bold"/>
                <a:cs typeface="Montserrat Ultra-Bold"/>
                <a:sym typeface="Montserrat Ultra-Bold"/>
              </a:rPr>
              <a:t>THANK YOU!</a:t>
            </a:r>
          </a:p>
        </p:txBody>
      </p:sp>
      <p:sp>
        <p:nvSpPr>
          <p:cNvPr name="TextBox 6" id="6"/>
          <p:cNvSpPr txBox="true"/>
          <p:nvPr/>
        </p:nvSpPr>
        <p:spPr>
          <a:xfrm rot="-5400000">
            <a:off x="-775100" y="7030320"/>
            <a:ext cx="3974630" cy="481330"/>
          </a:xfrm>
          <a:prstGeom prst="rect">
            <a:avLst/>
          </a:prstGeom>
        </p:spPr>
        <p:txBody>
          <a:bodyPr anchor="t" rtlCol="false" tIns="0" lIns="0" bIns="0" rIns="0">
            <a:spAutoFit/>
          </a:bodyPr>
          <a:lstStyle/>
          <a:p>
            <a:pPr algn="l">
              <a:lnSpc>
                <a:spcPts val="3920"/>
              </a:lnSpc>
            </a:pPr>
            <a:r>
              <a:rPr lang="en-US" sz="2800">
                <a:solidFill>
                  <a:srgbClr val="101010"/>
                </a:solidFill>
                <a:latin typeface="Montserrat Classic"/>
                <a:ea typeface="Montserrat Classic"/>
                <a:cs typeface="Montserrat Classic"/>
                <a:sym typeface="Montserrat Classic"/>
              </a:rPr>
              <a:t>23l130@psgitech.ac.in</a:t>
            </a:r>
          </a:p>
        </p:txBody>
      </p:sp>
      <p:grpSp>
        <p:nvGrpSpPr>
          <p:cNvPr name="Group 7" id="7"/>
          <p:cNvGrpSpPr/>
          <p:nvPr/>
        </p:nvGrpSpPr>
        <p:grpSpPr>
          <a:xfrm rot="0">
            <a:off x="7474072" y="9258300"/>
            <a:ext cx="10479210" cy="203431"/>
            <a:chOff x="0" y="0"/>
            <a:chExt cx="2759956" cy="53579"/>
          </a:xfrm>
        </p:grpSpPr>
        <p:sp>
          <p:nvSpPr>
            <p:cNvPr name="Freeform 8" id="8"/>
            <p:cNvSpPr/>
            <p:nvPr/>
          </p:nvSpPr>
          <p:spPr>
            <a:xfrm flipH="false" flipV="false" rot="0">
              <a:off x="0" y="0"/>
              <a:ext cx="2759957" cy="53579"/>
            </a:xfrm>
            <a:custGeom>
              <a:avLst/>
              <a:gdLst/>
              <a:ahLst/>
              <a:cxnLst/>
              <a:rect r="r" b="b" t="t" l="l"/>
              <a:pathLst>
                <a:path h="53579" w="2759957">
                  <a:moveTo>
                    <a:pt x="0" y="0"/>
                  </a:moveTo>
                  <a:lnTo>
                    <a:pt x="2759957" y="0"/>
                  </a:lnTo>
                  <a:lnTo>
                    <a:pt x="2759957" y="53579"/>
                  </a:lnTo>
                  <a:lnTo>
                    <a:pt x="0" y="53579"/>
                  </a:lnTo>
                  <a:close/>
                </a:path>
              </a:pathLst>
            </a:custGeom>
            <a:solidFill>
              <a:srgbClr val="F9B314"/>
            </a:solidFill>
          </p:spPr>
        </p:sp>
        <p:sp>
          <p:nvSpPr>
            <p:cNvPr name="TextBox 9" id="9"/>
            <p:cNvSpPr txBox="true"/>
            <p:nvPr/>
          </p:nvSpPr>
          <p:spPr>
            <a:xfrm>
              <a:off x="0" y="-38100"/>
              <a:ext cx="2759956" cy="91679"/>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false" flipV="false" rot="0">
            <a:off x="15449673" y="89847"/>
            <a:ext cx="2503609" cy="1877707"/>
          </a:xfrm>
          <a:custGeom>
            <a:avLst/>
            <a:gdLst/>
            <a:ahLst/>
            <a:cxnLst/>
            <a:rect r="r" b="b" t="t" l="l"/>
            <a:pathLst>
              <a:path h="1877707" w="2503609">
                <a:moveTo>
                  <a:pt x="0" y="0"/>
                </a:moveTo>
                <a:lnTo>
                  <a:pt x="2503609" y="0"/>
                </a:lnTo>
                <a:lnTo>
                  <a:pt x="2503609" y="1877706"/>
                </a:lnTo>
                <a:lnTo>
                  <a:pt x="0" y="1877706"/>
                </a:lnTo>
                <a:lnTo>
                  <a:pt x="0" y="0"/>
                </a:lnTo>
                <a:close/>
              </a:path>
            </a:pathLst>
          </a:custGeom>
          <a:blipFill>
            <a:blip r:embed="rId2"/>
            <a:stretch>
              <a:fillRect l="0" t="0" r="0" b="0"/>
            </a:stretch>
          </a:blipFill>
        </p:spPr>
      </p:sp>
      <p:sp>
        <p:nvSpPr>
          <p:cNvPr name="TextBox 11" id="11"/>
          <p:cNvSpPr txBox="true"/>
          <p:nvPr/>
        </p:nvSpPr>
        <p:spPr>
          <a:xfrm rot="0">
            <a:off x="2829775" y="5033962"/>
            <a:ext cx="14429525" cy="976630"/>
          </a:xfrm>
          <a:prstGeom prst="rect">
            <a:avLst/>
          </a:prstGeom>
        </p:spPr>
        <p:txBody>
          <a:bodyPr anchor="t" rtlCol="false" tIns="0" lIns="0" bIns="0" rIns="0">
            <a:spAutoFit/>
          </a:bodyPr>
          <a:lstStyle/>
          <a:p>
            <a:pPr algn="l">
              <a:lnSpc>
                <a:spcPts val="3920"/>
              </a:lnSpc>
            </a:pPr>
            <a:r>
              <a:rPr lang="en-US" sz="2800" spc="963">
                <a:solidFill>
                  <a:srgbClr val="101010"/>
                </a:solidFill>
                <a:latin typeface="Montserrat Classic"/>
                <a:ea typeface="Montserrat Classic"/>
                <a:cs typeface="Montserrat Classic"/>
                <a:sym typeface="Montserrat Classic"/>
              </a:rPr>
              <a:t>DOUSIK MANOKARAN</a:t>
            </a:r>
          </a:p>
          <a:p>
            <a:pPr algn="l">
              <a:lnSpc>
                <a:spcPts val="3920"/>
              </a:lnSpc>
            </a:pPr>
            <a:r>
              <a:rPr lang="en-US" sz="2800" spc="288">
                <a:solidFill>
                  <a:srgbClr val="101010"/>
                </a:solidFill>
                <a:latin typeface="Montserrat Classic"/>
                <a:ea typeface="Montserrat Classic"/>
                <a:cs typeface="Montserrat Classic"/>
                <a:sym typeface="Montserrat Classic"/>
              </a:rPr>
              <a:t>PSG INSTITUTE OF TECHNOLOGY AND APPLIED RESEARCH</a:t>
            </a:r>
          </a:p>
        </p:txBody>
      </p:sp>
      <p:sp>
        <p:nvSpPr>
          <p:cNvPr name="TextBox 12" id="12"/>
          <p:cNvSpPr txBox="true"/>
          <p:nvPr/>
        </p:nvSpPr>
        <p:spPr>
          <a:xfrm rot="0">
            <a:off x="6987934" y="8328256"/>
            <a:ext cx="10965348" cy="1261110"/>
          </a:xfrm>
          <a:prstGeom prst="rect">
            <a:avLst/>
          </a:prstGeom>
        </p:spPr>
        <p:txBody>
          <a:bodyPr anchor="t" rtlCol="false" tIns="0" lIns="0" bIns="0" rIns="0">
            <a:spAutoFit/>
          </a:bodyPr>
          <a:lstStyle/>
          <a:p>
            <a:pPr algn="r">
              <a:lnSpc>
                <a:spcPts val="5040"/>
              </a:lnSpc>
            </a:pPr>
            <a:r>
              <a:rPr lang="en-US" sz="3600" b="true">
                <a:solidFill>
                  <a:srgbClr val="101010"/>
                </a:solidFill>
                <a:latin typeface="Montserrat Classic Bold"/>
                <a:ea typeface="Montserrat Classic Bold"/>
                <a:cs typeface="Montserrat Classic Bold"/>
                <a:sym typeface="Montserrat Classic Bold"/>
              </a:rPr>
              <a:t>Antenna Design Contest Using Altair® Feko®</a:t>
            </a:r>
          </a:p>
          <a:p>
            <a:pPr algn="r">
              <a:lnSpc>
                <a:spcPts val="5040"/>
              </a:lnSpc>
            </a:pP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1650781"/>
            <a:ext cx="1185041" cy="127786"/>
            <a:chOff x="0" y="0"/>
            <a:chExt cx="166260" cy="17928"/>
          </a:xfrm>
        </p:grpSpPr>
        <p:sp>
          <p:nvSpPr>
            <p:cNvPr name="Freeform 3" id="3"/>
            <p:cNvSpPr/>
            <p:nvPr/>
          </p:nvSpPr>
          <p:spPr>
            <a:xfrm flipH="false" flipV="false" rot="0">
              <a:off x="0" y="0"/>
              <a:ext cx="166260" cy="17928"/>
            </a:xfrm>
            <a:custGeom>
              <a:avLst/>
              <a:gdLst/>
              <a:ahLst/>
              <a:cxnLst/>
              <a:rect r="r" b="b" t="t" l="l"/>
              <a:pathLst>
                <a:path h="17928" w="166260">
                  <a:moveTo>
                    <a:pt x="0" y="0"/>
                  </a:moveTo>
                  <a:lnTo>
                    <a:pt x="166260" y="0"/>
                  </a:lnTo>
                  <a:lnTo>
                    <a:pt x="166260" y="17928"/>
                  </a:lnTo>
                  <a:lnTo>
                    <a:pt x="0" y="17928"/>
                  </a:lnTo>
                  <a:close/>
                </a:path>
              </a:pathLst>
            </a:custGeom>
            <a:solidFill>
              <a:srgbClr val="F9B314"/>
            </a:solidFill>
          </p:spPr>
        </p:sp>
        <p:sp>
          <p:nvSpPr>
            <p:cNvPr name="TextBox 4" id="4"/>
            <p:cNvSpPr txBox="true"/>
            <p:nvPr/>
          </p:nvSpPr>
          <p:spPr>
            <a:xfrm>
              <a:off x="0" y="-38100"/>
              <a:ext cx="166260" cy="5602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2292251" y="1623464"/>
            <a:ext cx="4967049" cy="155102"/>
            <a:chOff x="0" y="0"/>
            <a:chExt cx="1308194" cy="40850"/>
          </a:xfrm>
        </p:grpSpPr>
        <p:sp>
          <p:nvSpPr>
            <p:cNvPr name="Freeform 6" id="6"/>
            <p:cNvSpPr/>
            <p:nvPr/>
          </p:nvSpPr>
          <p:spPr>
            <a:xfrm flipH="false" flipV="false" rot="0">
              <a:off x="0" y="0"/>
              <a:ext cx="1308194" cy="40850"/>
            </a:xfrm>
            <a:custGeom>
              <a:avLst/>
              <a:gdLst/>
              <a:ahLst/>
              <a:cxnLst/>
              <a:rect r="r" b="b" t="t" l="l"/>
              <a:pathLst>
                <a:path h="40850" w="1308194">
                  <a:moveTo>
                    <a:pt x="0" y="0"/>
                  </a:moveTo>
                  <a:lnTo>
                    <a:pt x="1308194" y="0"/>
                  </a:lnTo>
                  <a:lnTo>
                    <a:pt x="1308194" y="40850"/>
                  </a:lnTo>
                  <a:lnTo>
                    <a:pt x="0" y="40850"/>
                  </a:lnTo>
                  <a:close/>
                </a:path>
              </a:pathLst>
            </a:custGeom>
            <a:solidFill>
              <a:srgbClr val="F9B314"/>
            </a:solidFill>
          </p:spPr>
        </p:sp>
        <p:sp>
          <p:nvSpPr>
            <p:cNvPr name="TextBox 7" id="7"/>
            <p:cNvSpPr txBox="true"/>
            <p:nvPr/>
          </p:nvSpPr>
          <p:spPr>
            <a:xfrm>
              <a:off x="0" y="-38100"/>
              <a:ext cx="1308194" cy="7895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18008" y="5057546"/>
            <a:ext cx="8473309" cy="1297834"/>
            <a:chOff x="0" y="0"/>
            <a:chExt cx="2231653" cy="341816"/>
          </a:xfrm>
        </p:grpSpPr>
        <p:sp>
          <p:nvSpPr>
            <p:cNvPr name="Freeform 9" id="9"/>
            <p:cNvSpPr/>
            <p:nvPr/>
          </p:nvSpPr>
          <p:spPr>
            <a:xfrm flipH="false" flipV="false" rot="0">
              <a:off x="0" y="0"/>
              <a:ext cx="2231654" cy="341816"/>
            </a:xfrm>
            <a:custGeom>
              <a:avLst/>
              <a:gdLst/>
              <a:ahLst/>
              <a:cxnLst/>
              <a:rect r="r" b="b" t="t" l="l"/>
              <a:pathLst>
                <a:path h="341816" w="2231654">
                  <a:moveTo>
                    <a:pt x="18274" y="0"/>
                  </a:moveTo>
                  <a:lnTo>
                    <a:pt x="2213380" y="0"/>
                  </a:lnTo>
                  <a:cubicBezTo>
                    <a:pt x="2218226" y="0"/>
                    <a:pt x="2222874" y="1925"/>
                    <a:pt x="2226301" y="5352"/>
                  </a:cubicBezTo>
                  <a:cubicBezTo>
                    <a:pt x="2229728" y="8779"/>
                    <a:pt x="2231654" y="13427"/>
                    <a:pt x="2231654" y="18274"/>
                  </a:cubicBezTo>
                  <a:lnTo>
                    <a:pt x="2231654" y="323543"/>
                  </a:lnTo>
                  <a:cubicBezTo>
                    <a:pt x="2231654" y="328389"/>
                    <a:pt x="2229728" y="333037"/>
                    <a:pt x="2226301" y="336464"/>
                  </a:cubicBezTo>
                  <a:cubicBezTo>
                    <a:pt x="2222874" y="339891"/>
                    <a:pt x="2218226" y="341816"/>
                    <a:pt x="2213380" y="341816"/>
                  </a:cubicBezTo>
                  <a:lnTo>
                    <a:pt x="18274" y="341816"/>
                  </a:lnTo>
                  <a:cubicBezTo>
                    <a:pt x="13427" y="341816"/>
                    <a:pt x="8779" y="339891"/>
                    <a:pt x="5352" y="336464"/>
                  </a:cubicBezTo>
                  <a:cubicBezTo>
                    <a:pt x="1925" y="333037"/>
                    <a:pt x="0" y="328389"/>
                    <a:pt x="0" y="323543"/>
                  </a:cubicBezTo>
                  <a:lnTo>
                    <a:pt x="0" y="18274"/>
                  </a:lnTo>
                  <a:cubicBezTo>
                    <a:pt x="0" y="13427"/>
                    <a:pt x="1925" y="8779"/>
                    <a:pt x="5352" y="5352"/>
                  </a:cubicBezTo>
                  <a:cubicBezTo>
                    <a:pt x="8779" y="1925"/>
                    <a:pt x="13427" y="0"/>
                    <a:pt x="18274" y="0"/>
                  </a:cubicBezTo>
                  <a:close/>
                </a:path>
              </a:pathLst>
            </a:custGeom>
            <a:solidFill>
              <a:srgbClr val="2D262A">
                <a:alpha val="19608"/>
              </a:srgbClr>
            </a:solidFill>
          </p:spPr>
        </p:sp>
        <p:sp>
          <p:nvSpPr>
            <p:cNvPr name="TextBox 10" id="10"/>
            <p:cNvSpPr txBox="true"/>
            <p:nvPr/>
          </p:nvSpPr>
          <p:spPr>
            <a:xfrm>
              <a:off x="0" y="-47625"/>
              <a:ext cx="2231653" cy="389441"/>
            </a:xfrm>
            <a:prstGeom prst="rect">
              <a:avLst/>
            </a:prstGeom>
          </p:spPr>
          <p:txBody>
            <a:bodyPr anchor="ctr" rtlCol="false" tIns="50800" lIns="50800" bIns="50800" rIns="50800"/>
            <a:lstStyle/>
            <a:p>
              <a:pPr algn="ctr">
                <a:lnSpc>
                  <a:spcPts val="3359"/>
                </a:lnSpc>
              </a:pPr>
            </a:p>
          </p:txBody>
        </p:sp>
      </p:grpSp>
      <p:grpSp>
        <p:nvGrpSpPr>
          <p:cNvPr name="Group 11" id="11"/>
          <p:cNvGrpSpPr/>
          <p:nvPr/>
        </p:nvGrpSpPr>
        <p:grpSpPr>
          <a:xfrm rot="0">
            <a:off x="3650647" y="7169287"/>
            <a:ext cx="10924064" cy="1297834"/>
            <a:chOff x="0" y="0"/>
            <a:chExt cx="2877120" cy="341816"/>
          </a:xfrm>
        </p:grpSpPr>
        <p:sp>
          <p:nvSpPr>
            <p:cNvPr name="Freeform 12" id="12"/>
            <p:cNvSpPr/>
            <p:nvPr/>
          </p:nvSpPr>
          <p:spPr>
            <a:xfrm flipH="false" flipV="false" rot="0">
              <a:off x="0" y="0"/>
              <a:ext cx="2877120" cy="341816"/>
            </a:xfrm>
            <a:custGeom>
              <a:avLst/>
              <a:gdLst/>
              <a:ahLst/>
              <a:cxnLst/>
              <a:rect r="r" b="b" t="t" l="l"/>
              <a:pathLst>
                <a:path h="341816" w="2877120">
                  <a:moveTo>
                    <a:pt x="14174" y="0"/>
                  </a:moveTo>
                  <a:lnTo>
                    <a:pt x="2862946" y="0"/>
                  </a:lnTo>
                  <a:cubicBezTo>
                    <a:pt x="2866705" y="0"/>
                    <a:pt x="2870310" y="1493"/>
                    <a:pt x="2872968" y="4151"/>
                  </a:cubicBezTo>
                  <a:cubicBezTo>
                    <a:pt x="2875626" y="6810"/>
                    <a:pt x="2877120" y="10415"/>
                    <a:pt x="2877120" y="14174"/>
                  </a:cubicBezTo>
                  <a:lnTo>
                    <a:pt x="2877120" y="327642"/>
                  </a:lnTo>
                  <a:cubicBezTo>
                    <a:pt x="2877120" y="331402"/>
                    <a:pt x="2875626" y="335007"/>
                    <a:pt x="2872968" y="337665"/>
                  </a:cubicBezTo>
                  <a:cubicBezTo>
                    <a:pt x="2870310" y="340323"/>
                    <a:pt x="2866705" y="341816"/>
                    <a:pt x="2862946" y="341816"/>
                  </a:cubicBezTo>
                  <a:lnTo>
                    <a:pt x="14174" y="341816"/>
                  </a:lnTo>
                  <a:cubicBezTo>
                    <a:pt x="10415" y="341816"/>
                    <a:pt x="6810" y="340323"/>
                    <a:pt x="4151" y="337665"/>
                  </a:cubicBezTo>
                  <a:cubicBezTo>
                    <a:pt x="1493" y="335007"/>
                    <a:pt x="0" y="331402"/>
                    <a:pt x="0" y="327642"/>
                  </a:cubicBezTo>
                  <a:lnTo>
                    <a:pt x="0" y="14174"/>
                  </a:lnTo>
                  <a:cubicBezTo>
                    <a:pt x="0" y="10415"/>
                    <a:pt x="1493" y="6810"/>
                    <a:pt x="4151" y="4151"/>
                  </a:cubicBezTo>
                  <a:cubicBezTo>
                    <a:pt x="6810" y="1493"/>
                    <a:pt x="10415" y="0"/>
                    <a:pt x="14174" y="0"/>
                  </a:cubicBezTo>
                  <a:close/>
                </a:path>
              </a:pathLst>
            </a:custGeom>
            <a:solidFill>
              <a:srgbClr val="2D262A">
                <a:alpha val="19608"/>
              </a:srgbClr>
            </a:solidFill>
          </p:spPr>
        </p:sp>
        <p:sp>
          <p:nvSpPr>
            <p:cNvPr name="TextBox 13" id="13"/>
            <p:cNvSpPr txBox="true"/>
            <p:nvPr/>
          </p:nvSpPr>
          <p:spPr>
            <a:xfrm>
              <a:off x="0" y="-47625"/>
              <a:ext cx="2877120" cy="389441"/>
            </a:xfrm>
            <a:prstGeom prst="rect">
              <a:avLst/>
            </a:prstGeom>
          </p:spPr>
          <p:txBody>
            <a:bodyPr anchor="ctr" rtlCol="false" tIns="50800" lIns="50800" bIns="50800" rIns="50800"/>
            <a:lstStyle/>
            <a:p>
              <a:pPr algn="ctr">
                <a:lnSpc>
                  <a:spcPts val="3359"/>
                </a:lnSpc>
              </a:pPr>
            </a:p>
          </p:txBody>
        </p:sp>
      </p:grpSp>
      <p:sp>
        <p:nvSpPr>
          <p:cNvPr name="TextBox 14" id="14"/>
          <p:cNvSpPr txBox="true"/>
          <p:nvPr/>
        </p:nvSpPr>
        <p:spPr>
          <a:xfrm rot="0">
            <a:off x="3856963" y="7270062"/>
            <a:ext cx="10525604" cy="1077234"/>
          </a:xfrm>
          <a:prstGeom prst="rect">
            <a:avLst/>
          </a:prstGeom>
        </p:spPr>
        <p:txBody>
          <a:bodyPr anchor="t" rtlCol="false" tIns="0" lIns="0" bIns="0" rIns="0">
            <a:spAutoFit/>
          </a:bodyPr>
          <a:lstStyle/>
          <a:p>
            <a:pPr algn="just">
              <a:lnSpc>
                <a:spcPts val="2875"/>
              </a:lnSpc>
            </a:pPr>
            <a:r>
              <a:rPr lang="en-US" sz="2264">
                <a:solidFill>
                  <a:srgbClr val="2D262A"/>
                </a:solidFill>
                <a:latin typeface="Montserrat Classic"/>
                <a:ea typeface="Montserrat Classic"/>
                <a:cs typeface="Montserrat Classic"/>
                <a:sym typeface="Montserrat Classic"/>
              </a:rPr>
              <a:t>Research shows that </a:t>
            </a:r>
            <a:r>
              <a:rPr lang="en-US" b="true" sz="2264">
                <a:solidFill>
                  <a:srgbClr val="2D262A"/>
                </a:solidFill>
                <a:latin typeface="Montserrat Classic Bold"/>
                <a:ea typeface="Montserrat Classic Bold"/>
                <a:cs typeface="Montserrat Classic Bold"/>
                <a:sym typeface="Montserrat Classic Bold"/>
              </a:rPr>
              <a:t>tumor growth can be arrested</a:t>
            </a:r>
            <a:r>
              <a:rPr lang="en-US" sz="2264">
                <a:solidFill>
                  <a:srgbClr val="2D262A"/>
                </a:solidFill>
                <a:latin typeface="Montserrat Classic"/>
                <a:ea typeface="Montserrat Classic"/>
                <a:cs typeface="Montserrat Classic"/>
                <a:sym typeface="Montserrat Classic"/>
              </a:rPr>
              <a:t> by exposing cancer cells to </a:t>
            </a:r>
            <a:r>
              <a:rPr lang="en-US" b="true" sz="2264">
                <a:solidFill>
                  <a:srgbClr val="2D262A"/>
                </a:solidFill>
                <a:latin typeface="Montserrat Classic Bold"/>
                <a:ea typeface="Montserrat Classic Bold"/>
                <a:cs typeface="Montserrat Classic Bold"/>
                <a:sym typeface="Montserrat Classic Bold"/>
              </a:rPr>
              <a:t>electromagnetic waves with precise polarization alignment</a:t>
            </a:r>
            <a:r>
              <a:rPr lang="en-US" sz="2264">
                <a:solidFill>
                  <a:srgbClr val="2D262A"/>
                </a:solidFill>
                <a:latin typeface="Montserrat Classic"/>
                <a:ea typeface="Montserrat Classic"/>
                <a:cs typeface="Montserrat Classic"/>
                <a:sym typeface="Montserrat Classic"/>
              </a:rPr>
              <a:t>, disrupting the </a:t>
            </a:r>
            <a:r>
              <a:rPr lang="en-US" b="true" sz="2264">
                <a:solidFill>
                  <a:srgbClr val="2D262A"/>
                </a:solidFill>
                <a:latin typeface="Montserrat Classic Bold"/>
                <a:ea typeface="Montserrat Classic Bold"/>
                <a:cs typeface="Montserrat Classic Bold"/>
                <a:sym typeface="Montserrat Classic Bold"/>
              </a:rPr>
              <a:t>mitotic spindle formation</a:t>
            </a:r>
            <a:r>
              <a:rPr lang="en-US" sz="2264">
                <a:solidFill>
                  <a:srgbClr val="2D262A"/>
                </a:solidFill>
                <a:latin typeface="Montserrat Classic"/>
                <a:ea typeface="Montserrat Classic"/>
                <a:cs typeface="Montserrat Classic"/>
                <a:sym typeface="Montserrat Classic"/>
              </a:rPr>
              <a:t> during cell division.</a:t>
            </a:r>
          </a:p>
        </p:txBody>
      </p:sp>
      <p:grpSp>
        <p:nvGrpSpPr>
          <p:cNvPr name="Group 15" id="15"/>
          <p:cNvGrpSpPr/>
          <p:nvPr/>
        </p:nvGrpSpPr>
        <p:grpSpPr>
          <a:xfrm rot="0">
            <a:off x="9331559" y="5028971"/>
            <a:ext cx="8473309" cy="1297834"/>
            <a:chOff x="0" y="0"/>
            <a:chExt cx="2231653" cy="341816"/>
          </a:xfrm>
        </p:grpSpPr>
        <p:sp>
          <p:nvSpPr>
            <p:cNvPr name="Freeform 16" id="16"/>
            <p:cNvSpPr/>
            <p:nvPr/>
          </p:nvSpPr>
          <p:spPr>
            <a:xfrm flipH="false" flipV="false" rot="0">
              <a:off x="0" y="0"/>
              <a:ext cx="2231654" cy="341816"/>
            </a:xfrm>
            <a:custGeom>
              <a:avLst/>
              <a:gdLst/>
              <a:ahLst/>
              <a:cxnLst/>
              <a:rect r="r" b="b" t="t" l="l"/>
              <a:pathLst>
                <a:path h="341816" w="2231654">
                  <a:moveTo>
                    <a:pt x="18274" y="0"/>
                  </a:moveTo>
                  <a:lnTo>
                    <a:pt x="2213380" y="0"/>
                  </a:lnTo>
                  <a:cubicBezTo>
                    <a:pt x="2218226" y="0"/>
                    <a:pt x="2222874" y="1925"/>
                    <a:pt x="2226301" y="5352"/>
                  </a:cubicBezTo>
                  <a:cubicBezTo>
                    <a:pt x="2229728" y="8779"/>
                    <a:pt x="2231654" y="13427"/>
                    <a:pt x="2231654" y="18274"/>
                  </a:cubicBezTo>
                  <a:lnTo>
                    <a:pt x="2231654" y="323543"/>
                  </a:lnTo>
                  <a:cubicBezTo>
                    <a:pt x="2231654" y="328389"/>
                    <a:pt x="2229728" y="333037"/>
                    <a:pt x="2226301" y="336464"/>
                  </a:cubicBezTo>
                  <a:cubicBezTo>
                    <a:pt x="2222874" y="339891"/>
                    <a:pt x="2218226" y="341816"/>
                    <a:pt x="2213380" y="341816"/>
                  </a:cubicBezTo>
                  <a:lnTo>
                    <a:pt x="18274" y="341816"/>
                  </a:lnTo>
                  <a:cubicBezTo>
                    <a:pt x="13427" y="341816"/>
                    <a:pt x="8779" y="339891"/>
                    <a:pt x="5352" y="336464"/>
                  </a:cubicBezTo>
                  <a:cubicBezTo>
                    <a:pt x="1925" y="333037"/>
                    <a:pt x="0" y="328389"/>
                    <a:pt x="0" y="323543"/>
                  </a:cubicBezTo>
                  <a:lnTo>
                    <a:pt x="0" y="18274"/>
                  </a:lnTo>
                  <a:cubicBezTo>
                    <a:pt x="0" y="13427"/>
                    <a:pt x="1925" y="8779"/>
                    <a:pt x="5352" y="5352"/>
                  </a:cubicBezTo>
                  <a:cubicBezTo>
                    <a:pt x="8779" y="1925"/>
                    <a:pt x="13427" y="0"/>
                    <a:pt x="18274" y="0"/>
                  </a:cubicBezTo>
                  <a:close/>
                </a:path>
              </a:pathLst>
            </a:custGeom>
            <a:solidFill>
              <a:srgbClr val="2D262A">
                <a:alpha val="19608"/>
              </a:srgbClr>
            </a:solidFill>
          </p:spPr>
        </p:sp>
        <p:sp>
          <p:nvSpPr>
            <p:cNvPr name="TextBox 17" id="17"/>
            <p:cNvSpPr txBox="true"/>
            <p:nvPr/>
          </p:nvSpPr>
          <p:spPr>
            <a:xfrm>
              <a:off x="0" y="-47625"/>
              <a:ext cx="2231653" cy="389441"/>
            </a:xfrm>
            <a:prstGeom prst="rect">
              <a:avLst/>
            </a:prstGeom>
          </p:spPr>
          <p:txBody>
            <a:bodyPr anchor="ctr" rtlCol="false" tIns="50800" lIns="50800" bIns="50800" rIns="50800"/>
            <a:lstStyle/>
            <a:p>
              <a:pPr algn="ctr">
                <a:lnSpc>
                  <a:spcPts val="3359"/>
                </a:lnSpc>
              </a:pPr>
            </a:p>
          </p:txBody>
        </p:sp>
      </p:grpSp>
      <p:sp>
        <p:nvSpPr>
          <p:cNvPr name="TextBox 18" id="18"/>
          <p:cNvSpPr txBox="true"/>
          <p:nvPr/>
        </p:nvSpPr>
        <p:spPr>
          <a:xfrm rot="0">
            <a:off x="9567017" y="5073256"/>
            <a:ext cx="8085100" cy="1077234"/>
          </a:xfrm>
          <a:prstGeom prst="rect">
            <a:avLst/>
          </a:prstGeom>
        </p:spPr>
        <p:txBody>
          <a:bodyPr anchor="t" rtlCol="false" tIns="0" lIns="0" bIns="0" rIns="0">
            <a:spAutoFit/>
          </a:bodyPr>
          <a:lstStyle/>
          <a:p>
            <a:pPr algn="just">
              <a:lnSpc>
                <a:spcPts val="2875"/>
              </a:lnSpc>
            </a:pPr>
            <a:r>
              <a:rPr lang="en-US" sz="2264">
                <a:solidFill>
                  <a:srgbClr val="2D262A"/>
                </a:solidFill>
                <a:latin typeface="Montserrat Classic"/>
                <a:ea typeface="Montserrat Classic"/>
                <a:cs typeface="Montserrat Classic"/>
                <a:sym typeface="Montserrat Classic"/>
              </a:rPr>
              <a:t>Recognized as one of the most effective tumor treatment methods, microwave ablation offers</a:t>
            </a:r>
            <a:r>
              <a:rPr lang="en-US" b="true" sz="2264">
                <a:solidFill>
                  <a:srgbClr val="2D262A"/>
                </a:solidFill>
                <a:latin typeface="Montserrat Classic Bold"/>
                <a:ea typeface="Montserrat Classic Bold"/>
                <a:cs typeface="Montserrat Classic Bold"/>
                <a:sym typeface="Montserrat Classic Bold"/>
              </a:rPr>
              <a:t> localized heating</a:t>
            </a:r>
            <a:r>
              <a:rPr lang="en-US" sz="2264">
                <a:solidFill>
                  <a:srgbClr val="2D262A"/>
                </a:solidFill>
                <a:latin typeface="Montserrat Classic"/>
                <a:ea typeface="Montserrat Classic"/>
                <a:cs typeface="Montserrat Classic"/>
                <a:sym typeface="Montserrat Classic"/>
              </a:rPr>
              <a:t> to destroy tumor tissues minimally invasively.</a:t>
            </a:r>
          </a:p>
        </p:txBody>
      </p:sp>
      <p:sp>
        <p:nvSpPr>
          <p:cNvPr name="TextBox 19" id="19"/>
          <p:cNvSpPr txBox="true"/>
          <p:nvPr/>
        </p:nvSpPr>
        <p:spPr>
          <a:xfrm rot="0">
            <a:off x="1026834" y="3007461"/>
            <a:ext cx="16230600" cy="759714"/>
          </a:xfrm>
          <a:prstGeom prst="rect">
            <a:avLst/>
          </a:prstGeom>
        </p:spPr>
        <p:txBody>
          <a:bodyPr anchor="t" rtlCol="false" tIns="0" lIns="0" bIns="0" rIns="0">
            <a:spAutoFit/>
          </a:bodyPr>
          <a:lstStyle/>
          <a:p>
            <a:pPr algn="just">
              <a:lnSpc>
                <a:spcPts val="3048"/>
              </a:lnSpc>
            </a:pPr>
            <a:r>
              <a:rPr lang="en-US" sz="2400">
                <a:solidFill>
                  <a:srgbClr val="2D262A"/>
                </a:solidFill>
                <a:latin typeface="Montserrat Classic"/>
                <a:ea typeface="Montserrat Classic"/>
                <a:cs typeface="Montserrat Classic"/>
                <a:sym typeface="Montserrat Classic"/>
              </a:rPr>
              <a:t>My project represents a </a:t>
            </a:r>
            <a:r>
              <a:rPr lang="en-US" b="true" sz="2400">
                <a:solidFill>
                  <a:srgbClr val="2D262A"/>
                </a:solidFill>
                <a:latin typeface="Montserrat Classic Bold"/>
                <a:ea typeface="Montserrat Classic Bold"/>
                <a:cs typeface="Montserrat Classic Bold"/>
                <a:sym typeface="Montserrat Classic Bold"/>
              </a:rPr>
              <a:t>culmination of inspirations</a:t>
            </a:r>
            <a:r>
              <a:rPr lang="en-US" sz="2400">
                <a:solidFill>
                  <a:srgbClr val="2D262A"/>
                </a:solidFill>
                <a:latin typeface="Montserrat Classic"/>
                <a:ea typeface="Montserrat Classic"/>
                <a:cs typeface="Montserrat Classic"/>
                <a:sym typeface="Montserrat Classic"/>
              </a:rPr>
              <a:t> drawn from </a:t>
            </a:r>
            <a:r>
              <a:rPr lang="en-US" b="true" sz="2400">
                <a:solidFill>
                  <a:srgbClr val="2D262A"/>
                </a:solidFill>
                <a:latin typeface="Montserrat Classic Bold"/>
                <a:ea typeface="Montserrat Classic Bold"/>
                <a:cs typeface="Montserrat Classic Bold"/>
                <a:sym typeface="Montserrat Classic Bold"/>
              </a:rPr>
              <a:t>advanced medical techniques</a:t>
            </a:r>
            <a:r>
              <a:rPr lang="en-US" sz="2400">
                <a:solidFill>
                  <a:srgbClr val="2D262A"/>
                </a:solidFill>
                <a:latin typeface="Montserrat Classic"/>
                <a:ea typeface="Montserrat Classic"/>
                <a:cs typeface="Montserrat Classic"/>
                <a:sym typeface="Montserrat Classic"/>
              </a:rPr>
              <a:t> and </a:t>
            </a:r>
            <a:r>
              <a:rPr lang="en-US" b="true" sz="2400">
                <a:solidFill>
                  <a:srgbClr val="2D262A"/>
                </a:solidFill>
                <a:latin typeface="Montserrat Classic Bold"/>
                <a:ea typeface="Montserrat Classic Bold"/>
                <a:cs typeface="Montserrat Classic Bold"/>
                <a:sym typeface="Montserrat Classic Bold"/>
              </a:rPr>
              <a:t>fundamental mathematical concepts</a:t>
            </a:r>
            <a:r>
              <a:rPr lang="en-US" sz="2400">
                <a:solidFill>
                  <a:srgbClr val="2D262A"/>
                </a:solidFill>
                <a:latin typeface="Montserrat Classic"/>
                <a:ea typeface="Montserrat Classic"/>
                <a:cs typeface="Montserrat Classic"/>
                <a:sym typeface="Montserrat Classic"/>
              </a:rPr>
              <a:t>.</a:t>
            </a:r>
          </a:p>
        </p:txBody>
      </p:sp>
      <p:sp>
        <p:nvSpPr>
          <p:cNvPr name="TextBox 20" id="20"/>
          <p:cNvSpPr txBox="true"/>
          <p:nvPr/>
        </p:nvSpPr>
        <p:spPr>
          <a:xfrm rot="0">
            <a:off x="6218971" y="6679793"/>
            <a:ext cx="5544693" cy="385496"/>
          </a:xfrm>
          <a:prstGeom prst="rect">
            <a:avLst/>
          </a:prstGeom>
        </p:spPr>
        <p:txBody>
          <a:bodyPr anchor="t" rtlCol="false" tIns="0" lIns="0" bIns="0" rIns="0">
            <a:spAutoFit/>
          </a:bodyPr>
          <a:lstStyle/>
          <a:p>
            <a:pPr algn="ctr">
              <a:lnSpc>
                <a:spcPts val="3169"/>
              </a:lnSpc>
            </a:pPr>
            <a:r>
              <a:rPr lang="en-US" b="true" sz="2264">
                <a:solidFill>
                  <a:srgbClr val="1211CA"/>
                </a:solidFill>
                <a:latin typeface="Montserrat Classic Bold"/>
                <a:ea typeface="Montserrat Classic Bold"/>
                <a:cs typeface="Montserrat Classic Bold"/>
                <a:sym typeface="Montserrat Classic Bold"/>
              </a:rPr>
              <a:t>Mitotic Disruption via Polarization</a:t>
            </a:r>
          </a:p>
        </p:txBody>
      </p:sp>
      <p:sp>
        <p:nvSpPr>
          <p:cNvPr name="TextBox 21" id="21"/>
          <p:cNvSpPr txBox="true"/>
          <p:nvPr/>
        </p:nvSpPr>
        <p:spPr>
          <a:xfrm rot="0">
            <a:off x="11500867" y="4491075"/>
            <a:ext cx="4217401" cy="385496"/>
          </a:xfrm>
          <a:prstGeom prst="rect">
            <a:avLst/>
          </a:prstGeom>
        </p:spPr>
        <p:txBody>
          <a:bodyPr anchor="t" rtlCol="false" tIns="0" lIns="0" bIns="0" rIns="0">
            <a:spAutoFit/>
          </a:bodyPr>
          <a:lstStyle/>
          <a:p>
            <a:pPr algn="ctr">
              <a:lnSpc>
                <a:spcPts val="3169"/>
              </a:lnSpc>
            </a:pPr>
            <a:r>
              <a:rPr lang="en-US" b="true" sz="2264">
                <a:solidFill>
                  <a:srgbClr val="1211CA"/>
                </a:solidFill>
                <a:latin typeface="Montserrat Classic Bold"/>
                <a:ea typeface="Montserrat Classic Bold"/>
                <a:cs typeface="Montserrat Classic Bold"/>
                <a:sym typeface="Montserrat Classic Bold"/>
              </a:rPr>
              <a:t>Microwave Heating</a:t>
            </a:r>
          </a:p>
        </p:txBody>
      </p:sp>
      <p:sp>
        <p:nvSpPr>
          <p:cNvPr name="TextBox 22" id="22"/>
          <p:cNvSpPr txBox="true"/>
          <p:nvPr/>
        </p:nvSpPr>
        <p:spPr>
          <a:xfrm rot="0">
            <a:off x="12574208" y="874949"/>
            <a:ext cx="4685092" cy="622935"/>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Classic Bold"/>
                <a:ea typeface="Montserrat Classic Bold"/>
                <a:cs typeface="Montserrat Classic Bold"/>
                <a:sym typeface="Montserrat Classic Bold"/>
              </a:rPr>
              <a:t>About The Project</a:t>
            </a:r>
          </a:p>
        </p:txBody>
      </p:sp>
      <p:sp>
        <p:nvSpPr>
          <p:cNvPr name="TextBox 23" id="23"/>
          <p:cNvSpPr txBox="true"/>
          <p:nvPr/>
        </p:nvSpPr>
        <p:spPr>
          <a:xfrm rot="0">
            <a:off x="1341090" y="686528"/>
            <a:ext cx="872651" cy="780913"/>
          </a:xfrm>
          <a:prstGeom prst="rect">
            <a:avLst/>
          </a:prstGeom>
        </p:spPr>
        <p:txBody>
          <a:bodyPr anchor="t" rtlCol="false" tIns="0" lIns="0" bIns="0" rIns="0">
            <a:spAutoFit/>
          </a:bodyPr>
          <a:lstStyle/>
          <a:p>
            <a:pPr algn="r">
              <a:lnSpc>
                <a:spcPts val="6307"/>
              </a:lnSpc>
            </a:pPr>
            <a:r>
              <a:rPr lang="en-US" b="true" sz="4505">
                <a:solidFill>
                  <a:srgbClr val="101010"/>
                </a:solidFill>
                <a:latin typeface="Montserrat Classic Bold"/>
                <a:ea typeface="Montserrat Classic Bold"/>
                <a:cs typeface="Montserrat Classic Bold"/>
                <a:sym typeface="Montserrat Classic Bold"/>
              </a:rPr>
              <a:t>01</a:t>
            </a:r>
          </a:p>
        </p:txBody>
      </p:sp>
      <p:sp>
        <p:nvSpPr>
          <p:cNvPr name="TextBox 24" id="24"/>
          <p:cNvSpPr txBox="true"/>
          <p:nvPr/>
        </p:nvSpPr>
        <p:spPr>
          <a:xfrm rot="0">
            <a:off x="1026834" y="2344902"/>
            <a:ext cx="9401733" cy="529209"/>
          </a:xfrm>
          <a:prstGeom prst="rect">
            <a:avLst/>
          </a:prstGeom>
        </p:spPr>
        <p:txBody>
          <a:bodyPr anchor="t" rtlCol="false" tIns="0" lIns="0" bIns="0" rIns="0">
            <a:spAutoFit/>
          </a:bodyPr>
          <a:lstStyle/>
          <a:p>
            <a:pPr algn="l">
              <a:lnSpc>
                <a:spcPts val="3947"/>
              </a:lnSpc>
            </a:pPr>
            <a:r>
              <a:rPr lang="en-US" sz="4200" b="true">
                <a:solidFill>
                  <a:srgbClr val="1211CA"/>
                </a:solidFill>
                <a:latin typeface="Montserrat Heavy"/>
                <a:ea typeface="Montserrat Heavy"/>
                <a:cs typeface="Montserrat Heavy"/>
                <a:sym typeface="Montserrat Heavy"/>
              </a:rPr>
              <a:t>Key Insights Behind the Design</a:t>
            </a:r>
          </a:p>
        </p:txBody>
      </p:sp>
      <p:sp>
        <p:nvSpPr>
          <p:cNvPr name="TextBox 25" id="25"/>
          <p:cNvSpPr txBox="true"/>
          <p:nvPr/>
        </p:nvSpPr>
        <p:spPr>
          <a:xfrm rot="0">
            <a:off x="2628843" y="4491075"/>
            <a:ext cx="4217401" cy="385496"/>
          </a:xfrm>
          <a:prstGeom prst="rect">
            <a:avLst/>
          </a:prstGeom>
        </p:spPr>
        <p:txBody>
          <a:bodyPr anchor="t" rtlCol="false" tIns="0" lIns="0" bIns="0" rIns="0">
            <a:spAutoFit/>
          </a:bodyPr>
          <a:lstStyle/>
          <a:p>
            <a:pPr algn="ctr">
              <a:lnSpc>
                <a:spcPts val="3169"/>
              </a:lnSpc>
            </a:pPr>
            <a:r>
              <a:rPr lang="en-US" b="true" sz="2264">
                <a:solidFill>
                  <a:srgbClr val="1211CA"/>
                </a:solidFill>
                <a:latin typeface="Montserrat Classic Bold"/>
                <a:ea typeface="Montserrat Classic Bold"/>
                <a:cs typeface="Montserrat Classic Bold"/>
                <a:sym typeface="Montserrat Classic Bold"/>
              </a:rPr>
              <a:t>RF Ablation Principle</a:t>
            </a:r>
          </a:p>
        </p:txBody>
      </p:sp>
      <p:sp>
        <p:nvSpPr>
          <p:cNvPr name="TextBox 26" id="26"/>
          <p:cNvSpPr txBox="true"/>
          <p:nvPr/>
        </p:nvSpPr>
        <p:spPr>
          <a:xfrm rot="0">
            <a:off x="694993" y="5101759"/>
            <a:ext cx="8085100" cy="1077234"/>
          </a:xfrm>
          <a:prstGeom prst="rect">
            <a:avLst/>
          </a:prstGeom>
        </p:spPr>
        <p:txBody>
          <a:bodyPr anchor="t" rtlCol="false" tIns="0" lIns="0" bIns="0" rIns="0">
            <a:spAutoFit/>
          </a:bodyPr>
          <a:lstStyle/>
          <a:p>
            <a:pPr algn="just">
              <a:lnSpc>
                <a:spcPts val="2875"/>
              </a:lnSpc>
            </a:pPr>
            <a:r>
              <a:rPr lang="en-US" sz="2264">
                <a:solidFill>
                  <a:srgbClr val="2D262A"/>
                </a:solidFill>
                <a:latin typeface="Montserrat Classic"/>
                <a:ea typeface="Montserrat Classic"/>
                <a:cs typeface="Montserrat Classic"/>
                <a:sym typeface="Montserrat Classic"/>
              </a:rPr>
              <a:t>Radiofrequency ablation provides deeper tissue penetration </a:t>
            </a:r>
            <a:r>
              <a:rPr lang="en-US" b="true" sz="2264">
                <a:solidFill>
                  <a:srgbClr val="2D262A"/>
                </a:solidFill>
                <a:latin typeface="Montserrat Classic Bold"/>
                <a:ea typeface="Montserrat Classic Bold"/>
                <a:cs typeface="Montserrat Classic Bold"/>
                <a:sym typeface="Montserrat Classic Bold"/>
              </a:rPr>
              <a:t>without surgical invasion</a:t>
            </a:r>
            <a:r>
              <a:rPr lang="en-US" sz="2264">
                <a:solidFill>
                  <a:srgbClr val="2D262A"/>
                </a:solidFill>
                <a:latin typeface="Montserrat Classic"/>
                <a:ea typeface="Montserrat Classic"/>
                <a:cs typeface="Montserrat Classic"/>
                <a:sym typeface="Montserrat Classic"/>
              </a:rPr>
              <a:t>, making it ideal for targeting tumors in </a:t>
            </a:r>
            <a:r>
              <a:rPr lang="en-US" b="true" sz="2264">
                <a:solidFill>
                  <a:srgbClr val="2D262A"/>
                </a:solidFill>
                <a:latin typeface="Montserrat Classic Bold"/>
                <a:ea typeface="Montserrat Classic Bold"/>
                <a:cs typeface="Montserrat Classic Bold"/>
                <a:sym typeface="Montserrat Classic Bold"/>
              </a:rPr>
              <a:t>complex organ systems</a:t>
            </a:r>
            <a:r>
              <a:rPr lang="en-US" sz="2264">
                <a:solidFill>
                  <a:srgbClr val="2D262A"/>
                </a:solidFill>
                <a:latin typeface="Montserrat Classic"/>
                <a:ea typeface="Montserrat Classic"/>
                <a:cs typeface="Montserrat Classic"/>
                <a:sym typeface="Montserrat Classic"/>
              </a:rPr>
              <a: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7496" y="3061002"/>
            <a:ext cx="17429153" cy="6456522"/>
            <a:chOff x="0" y="0"/>
            <a:chExt cx="4590394" cy="1700483"/>
          </a:xfrm>
        </p:grpSpPr>
        <p:sp>
          <p:nvSpPr>
            <p:cNvPr name="Freeform 3" id="3"/>
            <p:cNvSpPr/>
            <p:nvPr/>
          </p:nvSpPr>
          <p:spPr>
            <a:xfrm flipH="false" flipV="false" rot="0">
              <a:off x="0" y="0"/>
              <a:ext cx="4590394" cy="1700483"/>
            </a:xfrm>
            <a:custGeom>
              <a:avLst/>
              <a:gdLst/>
              <a:ahLst/>
              <a:cxnLst/>
              <a:rect r="r" b="b" t="t" l="l"/>
              <a:pathLst>
                <a:path h="1700483" w="4590394">
                  <a:moveTo>
                    <a:pt x="8884" y="0"/>
                  </a:moveTo>
                  <a:lnTo>
                    <a:pt x="4581510" y="0"/>
                  </a:lnTo>
                  <a:cubicBezTo>
                    <a:pt x="4583866" y="0"/>
                    <a:pt x="4586126" y="936"/>
                    <a:pt x="4587792" y="2602"/>
                  </a:cubicBezTo>
                  <a:cubicBezTo>
                    <a:pt x="4589458" y="4268"/>
                    <a:pt x="4590394" y="6528"/>
                    <a:pt x="4590394" y="8884"/>
                  </a:cubicBezTo>
                  <a:lnTo>
                    <a:pt x="4590394" y="1691599"/>
                  </a:lnTo>
                  <a:cubicBezTo>
                    <a:pt x="4590394" y="1693955"/>
                    <a:pt x="4589458" y="1696215"/>
                    <a:pt x="4587792" y="1697881"/>
                  </a:cubicBezTo>
                  <a:cubicBezTo>
                    <a:pt x="4586126" y="1699547"/>
                    <a:pt x="4583866" y="1700483"/>
                    <a:pt x="4581510" y="1700483"/>
                  </a:cubicBezTo>
                  <a:lnTo>
                    <a:pt x="8884" y="1700483"/>
                  </a:lnTo>
                  <a:cubicBezTo>
                    <a:pt x="6528" y="1700483"/>
                    <a:pt x="4268" y="1699547"/>
                    <a:pt x="2602" y="1697881"/>
                  </a:cubicBezTo>
                  <a:cubicBezTo>
                    <a:pt x="936" y="1696215"/>
                    <a:pt x="0" y="1693955"/>
                    <a:pt x="0" y="1691599"/>
                  </a:cubicBezTo>
                  <a:lnTo>
                    <a:pt x="0" y="8884"/>
                  </a:lnTo>
                  <a:cubicBezTo>
                    <a:pt x="0" y="6528"/>
                    <a:pt x="936" y="4268"/>
                    <a:pt x="2602" y="2602"/>
                  </a:cubicBezTo>
                  <a:cubicBezTo>
                    <a:pt x="4268" y="936"/>
                    <a:pt x="6528" y="0"/>
                    <a:pt x="8884" y="0"/>
                  </a:cubicBezTo>
                  <a:close/>
                </a:path>
              </a:pathLst>
            </a:custGeom>
            <a:solidFill>
              <a:srgbClr val="2D262A">
                <a:alpha val="19608"/>
              </a:srgbClr>
            </a:solidFill>
          </p:spPr>
        </p:sp>
        <p:sp>
          <p:nvSpPr>
            <p:cNvPr name="TextBox 4" id="4"/>
            <p:cNvSpPr txBox="true"/>
            <p:nvPr/>
          </p:nvSpPr>
          <p:spPr>
            <a:xfrm>
              <a:off x="0" y="-47625"/>
              <a:ext cx="4590394" cy="1748108"/>
            </a:xfrm>
            <a:prstGeom prst="rect">
              <a:avLst/>
            </a:prstGeom>
          </p:spPr>
          <p:txBody>
            <a:bodyPr anchor="ctr" rtlCol="false" tIns="50800" lIns="50800" bIns="50800" rIns="50800"/>
            <a:lstStyle/>
            <a:p>
              <a:pPr algn="ctr">
                <a:lnSpc>
                  <a:spcPts val="3359"/>
                </a:lnSpc>
              </a:pPr>
            </a:p>
          </p:txBody>
        </p:sp>
      </p:grpSp>
      <p:sp>
        <p:nvSpPr>
          <p:cNvPr name="Freeform 5" id="5"/>
          <p:cNvSpPr/>
          <p:nvPr/>
        </p:nvSpPr>
        <p:spPr>
          <a:xfrm flipH="false" flipV="false" rot="0">
            <a:off x="3956527" y="2939577"/>
            <a:ext cx="10431091" cy="6556685"/>
          </a:xfrm>
          <a:custGeom>
            <a:avLst/>
            <a:gdLst/>
            <a:ahLst/>
            <a:cxnLst/>
            <a:rect r="r" b="b" t="t" l="l"/>
            <a:pathLst>
              <a:path h="6556685" w="10431091">
                <a:moveTo>
                  <a:pt x="0" y="0"/>
                </a:moveTo>
                <a:lnTo>
                  <a:pt x="10431091" y="0"/>
                </a:lnTo>
                <a:lnTo>
                  <a:pt x="10431091" y="6556686"/>
                </a:lnTo>
                <a:lnTo>
                  <a:pt x="0" y="6556686"/>
                </a:lnTo>
                <a:lnTo>
                  <a:pt x="0" y="0"/>
                </a:lnTo>
                <a:close/>
              </a:path>
            </a:pathLst>
          </a:custGeom>
          <a:blipFill>
            <a:blip r:embed="rId2">
              <a:alphaModFix amt="9999"/>
            </a:blip>
            <a:stretch>
              <a:fillRect l="-38295" t="-49330" r="-39367" b="-9656"/>
            </a:stretch>
          </a:blipFill>
        </p:spPr>
      </p:sp>
      <p:sp>
        <p:nvSpPr>
          <p:cNvPr name="TextBox 6" id="6"/>
          <p:cNvSpPr txBox="true"/>
          <p:nvPr/>
        </p:nvSpPr>
        <p:spPr>
          <a:xfrm rot="0">
            <a:off x="627805" y="3158490"/>
            <a:ext cx="17032390" cy="6099810"/>
          </a:xfrm>
          <a:prstGeom prst="rect">
            <a:avLst/>
          </a:prstGeom>
        </p:spPr>
        <p:txBody>
          <a:bodyPr anchor="t" rtlCol="false" tIns="0" lIns="0" bIns="0" rIns="0">
            <a:spAutoFit/>
          </a:bodyPr>
          <a:lstStyle/>
          <a:p>
            <a:pPr algn="just">
              <a:lnSpc>
                <a:spcPts val="3000"/>
              </a:lnSpc>
            </a:pPr>
            <a:r>
              <a:rPr lang="en-US" sz="2400" spc="24">
                <a:solidFill>
                  <a:srgbClr val="2D262A"/>
                </a:solidFill>
                <a:latin typeface="Montserrat Classic"/>
                <a:ea typeface="Montserrat Classic"/>
                <a:cs typeface="Montserrat Classic"/>
                <a:sym typeface="Montserrat Classic"/>
              </a:rPr>
              <a:t>By integrating these three distinct concepts—</a:t>
            </a:r>
            <a:r>
              <a:rPr lang="en-US" b="true" sz="2400" spc="24">
                <a:solidFill>
                  <a:srgbClr val="2D262A"/>
                </a:solidFill>
                <a:latin typeface="Montserrat Classic Bold"/>
                <a:ea typeface="Montserrat Classic Bold"/>
                <a:cs typeface="Montserrat Classic Bold"/>
                <a:sym typeface="Montserrat Classic Bold"/>
              </a:rPr>
              <a:t>mitotic disruption, microwave ablation, and RF-based deep penetration</a:t>
            </a:r>
            <a:r>
              <a:rPr lang="en-US" sz="2400" spc="24">
                <a:solidFill>
                  <a:srgbClr val="2D262A"/>
                </a:solidFill>
                <a:latin typeface="Montserrat Classic"/>
                <a:ea typeface="Montserrat Classic"/>
                <a:cs typeface="Montserrat Classic"/>
                <a:sym typeface="Montserrat Classic"/>
              </a:rPr>
              <a:t>—and applying a fundamental </a:t>
            </a:r>
            <a:r>
              <a:rPr lang="en-US" sz="2400" spc="24">
                <a:solidFill>
                  <a:srgbClr val="2D262A"/>
                </a:solidFill>
                <a:latin typeface="Montserrat Classic"/>
                <a:ea typeface="Montserrat Classic"/>
                <a:cs typeface="Montserrat Classic"/>
                <a:sym typeface="Montserrat Classic"/>
              </a:rPr>
              <a:t>m</a:t>
            </a:r>
            <a:r>
              <a:rPr lang="en-US" sz="2400" spc="24">
                <a:solidFill>
                  <a:srgbClr val="2D262A"/>
                </a:solidFill>
                <a:latin typeface="Montserrat Classic"/>
                <a:ea typeface="Montserrat Classic"/>
                <a:cs typeface="Montserrat Classic"/>
                <a:sym typeface="Montserrat Classic"/>
              </a:rPr>
              <a:t>athemat</a:t>
            </a:r>
            <a:r>
              <a:rPr lang="en-US" sz="2400" spc="24">
                <a:solidFill>
                  <a:srgbClr val="2D262A"/>
                </a:solidFill>
                <a:latin typeface="Montserrat Classic"/>
                <a:ea typeface="Montserrat Classic"/>
                <a:cs typeface="Montserrat Classic"/>
                <a:sym typeface="Montserrat Classic"/>
              </a:rPr>
              <a:t>i</a:t>
            </a:r>
            <a:r>
              <a:rPr lang="en-US" sz="2400" spc="24">
                <a:solidFill>
                  <a:srgbClr val="2D262A"/>
                </a:solidFill>
                <a:latin typeface="Montserrat Classic"/>
                <a:ea typeface="Montserrat Classic"/>
                <a:cs typeface="Montserrat Classic"/>
                <a:sym typeface="Montserrat Classic"/>
              </a:rPr>
              <a:t>c</a:t>
            </a:r>
            <a:r>
              <a:rPr lang="en-US" sz="2400" spc="24">
                <a:solidFill>
                  <a:srgbClr val="2D262A"/>
                </a:solidFill>
                <a:latin typeface="Montserrat Classic"/>
                <a:ea typeface="Montserrat Classic"/>
                <a:cs typeface="Montserrat Classic"/>
                <a:sym typeface="Montserrat Classic"/>
              </a:rPr>
              <a:t>a</a:t>
            </a:r>
            <a:r>
              <a:rPr lang="en-US" sz="2400" spc="24">
                <a:solidFill>
                  <a:srgbClr val="2D262A"/>
                </a:solidFill>
                <a:latin typeface="Montserrat Classic"/>
                <a:ea typeface="Montserrat Classic"/>
                <a:cs typeface="Montserrat Classic"/>
                <a:sym typeface="Montserrat Classic"/>
              </a:rPr>
              <a:t>l pr</a:t>
            </a:r>
            <a:r>
              <a:rPr lang="en-US" sz="2400" spc="24">
                <a:solidFill>
                  <a:srgbClr val="2D262A"/>
                </a:solidFill>
                <a:latin typeface="Montserrat Classic"/>
                <a:ea typeface="Montserrat Classic"/>
                <a:cs typeface="Montserrat Classic"/>
                <a:sym typeface="Montserrat Classic"/>
              </a:rPr>
              <a:t>in</a:t>
            </a:r>
            <a:r>
              <a:rPr lang="en-US" sz="2400" spc="24">
                <a:solidFill>
                  <a:srgbClr val="2D262A"/>
                </a:solidFill>
                <a:latin typeface="Montserrat Classic"/>
                <a:ea typeface="Montserrat Classic"/>
                <a:cs typeface="Montserrat Classic"/>
                <a:sym typeface="Montserrat Classic"/>
              </a:rPr>
              <a:t>ciple</a:t>
            </a:r>
            <a:r>
              <a:rPr lang="en-US" sz="2400" spc="24">
                <a:solidFill>
                  <a:srgbClr val="2D262A"/>
                </a:solidFill>
                <a:latin typeface="Montserrat Classic"/>
                <a:ea typeface="Montserrat Classic"/>
                <a:cs typeface="Montserrat Classic"/>
                <a:sym typeface="Montserrat Classic"/>
              </a:rPr>
              <a:t> of </a:t>
            </a:r>
            <a:r>
              <a:rPr lang="en-US" b="true" sz="2400" spc="24">
                <a:solidFill>
                  <a:srgbClr val="2D262A"/>
                </a:solidFill>
                <a:latin typeface="Montserrat Classic Bold"/>
                <a:ea typeface="Montserrat Classic Bold"/>
                <a:cs typeface="Montserrat Classic Bold"/>
                <a:sym typeface="Montserrat Classic Bold"/>
              </a:rPr>
              <a:t>ellipsoids</a:t>
            </a:r>
            <a:r>
              <a:rPr lang="en-US" sz="2400" spc="24">
                <a:solidFill>
                  <a:srgbClr val="2D262A"/>
                </a:solidFill>
                <a:latin typeface="Montserrat Classic"/>
                <a:ea typeface="Montserrat Classic"/>
                <a:cs typeface="Montserrat Classic"/>
                <a:sym typeface="Montserrat Classic"/>
              </a:rPr>
              <a:t>, I have developed an innovative a</a:t>
            </a:r>
            <a:r>
              <a:rPr lang="en-US" sz="2400" spc="24">
                <a:solidFill>
                  <a:srgbClr val="2D262A"/>
                </a:solidFill>
                <a:latin typeface="Montserrat Classic"/>
                <a:ea typeface="Montserrat Classic"/>
                <a:cs typeface="Montserrat Classic"/>
                <a:sym typeface="Montserrat Classic"/>
              </a:rPr>
              <a:t>n</a:t>
            </a:r>
            <a:r>
              <a:rPr lang="en-US" sz="2400" spc="24">
                <a:solidFill>
                  <a:srgbClr val="2D262A"/>
                </a:solidFill>
                <a:latin typeface="Montserrat Classic"/>
                <a:ea typeface="Montserrat Classic"/>
                <a:cs typeface="Montserrat Classic"/>
                <a:sym typeface="Montserrat Classic"/>
              </a:rPr>
              <a:t>tenna-reflector </a:t>
            </a:r>
            <a:r>
              <a:rPr lang="en-US" sz="2400" spc="24">
                <a:solidFill>
                  <a:srgbClr val="2D262A"/>
                </a:solidFill>
                <a:latin typeface="Montserrat Classic"/>
                <a:ea typeface="Montserrat Classic"/>
                <a:cs typeface="Montserrat Classic"/>
                <a:sym typeface="Montserrat Classic"/>
              </a:rPr>
              <a:t>s</a:t>
            </a:r>
            <a:r>
              <a:rPr lang="en-US" sz="2400" spc="24">
                <a:solidFill>
                  <a:srgbClr val="2D262A"/>
                </a:solidFill>
                <a:latin typeface="Montserrat Classic"/>
                <a:ea typeface="Montserrat Classic"/>
                <a:cs typeface="Montserrat Classic"/>
                <a:sym typeface="Montserrat Classic"/>
              </a:rPr>
              <a:t>ystem:</a:t>
            </a:r>
          </a:p>
          <a:p>
            <a:pPr algn="just">
              <a:lnSpc>
                <a:spcPts val="3000"/>
              </a:lnSpc>
            </a:pPr>
          </a:p>
          <a:p>
            <a:pPr algn="just" marL="518160" indent="-259080" lvl="1">
              <a:lnSpc>
                <a:spcPts val="3000"/>
              </a:lnSpc>
              <a:buFont typeface="Arial"/>
              <a:buChar char="•"/>
            </a:pPr>
            <a:r>
              <a:rPr lang="en-US" sz="2400" spc="24">
                <a:solidFill>
                  <a:srgbClr val="2D262A"/>
                </a:solidFill>
                <a:latin typeface="Montserrat Classic"/>
                <a:ea typeface="Montserrat Classic"/>
                <a:cs typeface="Montserrat Classic"/>
                <a:sym typeface="Montserrat Classic"/>
              </a:rPr>
              <a:t>The elliptical reflector exploits the unique geometrical property of ellipsoids, where all waves originating from </a:t>
            </a:r>
            <a:r>
              <a:rPr lang="en-US" b="true" sz="2400" spc="24">
                <a:solidFill>
                  <a:srgbClr val="2D262A"/>
                </a:solidFill>
                <a:latin typeface="Montserrat Classic Bold"/>
                <a:ea typeface="Montserrat Classic Bold"/>
                <a:cs typeface="Montserrat Classic Bold"/>
                <a:sym typeface="Montserrat Classic Bold"/>
              </a:rPr>
              <a:t>one focal point</a:t>
            </a:r>
            <a:r>
              <a:rPr lang="en-US" sz="2400" spc="24">
                <a:solidFill>
                  <a:srgbClr val="2D262A"/>
                </a:solidFill>
                <a:latin typeface="Montserrat Classic"/>
                <a:ea typeface="Montserrat Classic"/>
                <a:cs typeface="Montserrat Classic"/>
                <a:sym typeface="Montserrat Classic"/>
              </a:rPr>
              <a:t> naturally </a:t>
            </a:r>
            <a:r>
              <a:rPr lang="en-US" b="true" sz="2400" spc="24">
                <a:solidFill>
                  <a:srgbClr val="2D262A"/>
                </a:solidFill>
                <a:latin typeface="Montserrat Classic Bold"/>
                <a:ea typeface="Montserrat Classic Bold"/>
                <a:cs typeface="Montserrat Classic Bold"/>
                <a:sym typeface="Montserrat Classic Bold"/>
              </a:rPr>
              <a:t>converge</a:t>
            </a:r>
            <a:r>
              <a:rPr lang="en-US" sz="2400" spc="24">
                <a:solidFill>
                  <a:srgbClr val="2D262A"/>
                </a:solidFill>
                <a:latin typeface="Montserrat Classic"/>
                <a:ea typeface="Montserrat Classic"/>
                <a:cs typeface="Montserrat Classic"/>
                <a:sym typeface="Montserrat Classic"/>
              </a:rPr>
              <a:t> at the </a:t>
            </a:r>
            <a:r>
              <a:rPr lang="en-US" b="true" sz="2400" spc="24">
                <a:solidFill>
                  <a:srgbClr val="2D262A"/>
                </a:solidFill>
                <a:latin typeface="Montserrat Classic Bold"/>
                <a:ea typeface="Montserrat Classic Bold"/>
                <a:cs typeface="Montserrat Classic Bold"/>
                <a:sym typeface="Montserrat Classic Bold"/>
              </a:rPr>
              <a:t>second focal point—the tumor site—with maximum intensity and minimal energy loss</a:t>
            </a:r>
            <a:r>
              <a:rPr lang="en-US" sz="2400" spc="24">
                <a:solidFill>
                  <a:srgbClr val="2D262A"/>
                </a:solidFill>
                <a:latin typeface="Montserrat Classic"/>
                <a:ea typeface="Montserrat Classic"/>
                <a:cs typeface="Montserrat Classic"/>
                <a:sym typeface="Montserrat Classic"/>
              </a:rPr>
              <a:t>.</a:t>
            </a:r>
          </a:p>
          <a:p>
            <a:pPr algn="just">
              <a:lnSpc>
                <a:spcPts val="3000"/>
              </a:lnSpc>
            </a:pPr>
          </a:p>
          <a:p>
            <a:pPr algn="just" marL="518160" indent="-259080" lvl="1">
              <a:lnSpc>
                <a:spcPts val="3000"/>
              </a:lnSpc>
              <a:buFont typeface="Arial"/>
              <a:buChar char="•"/>
            </a:pPr>
            <a:r>
              <a:rPr lang="en-US" sz="2400" spc="24">
                <a:solidFill>
                  <a:srgbClr val="2D262A"/>
                </a:solidFill>
                <a:latin typeface="Montserrat Classic"/>
                <a:ea typeface="Montserrat Classic"/>
                <a:cs typeface="Montserrat Classic"/>
                <a:sym typeface="Montserrat Classic"/>
              </a:rPr>
              <a:t>The use of </a:t>
            </a:r>
            <a:r>
              <a:rPr lang="en-US" b="true" sz="2400" spc="24">
                <a:solidFill>
                  <a:srgbClr val="2D262A"/>
                </a:solidFill>
                <a:latin typeface="Montserrat Classic Bold"/>
                <a:ea typeface="Montserrat Classic Bold"/>
                <a:cs typeface="Montserrat Classic Bold"/>
                <a:sym typeface="Montserrat Classic Bold"/>
              </a:rPr>
              <a:t>circularly polarized microwaves ensures continuous mitotic disruption</a:t>
            </a:r>
            <a:r>
              <a:rPr lang="en-US" sz="2400" spc="24">
                <a:solidFill>
                  <a:srgbClr val="2D262A"/>
                </a:solidFill>
                <a:latin typeface="Montserrat Classic"/>
                <a:ea typeface="Montserrat Classic"/>
                <a:cs typeface="Montserrat Classic"/>
                <a:sym typeface="Montserrat Classic"/>
              </a:rPr>
              <a:t>, as the rotating electric field interacts with tumor cells at</a:t>
            </a:r>
            <a:r>
              <a:rPr lang="en-US" b="true" sz="2400" spc="24">
                <a:solidFill>
                  <a:srgbClr val="2D262A"/>
                </a:solidFill>
                <a:latin typeface="Montserrat Classic Bold"/>
                <a:ea typeface="Montserrat Classic Bold"/>
                <a:cs typeface="Montserrat Classic Bold"/>
                <a:sym typeface="Montserrat Classic Bold"/>
              </a:rPr>
              <a:t> every orientation</a:t>
            </a:r>
            <a:r>
              <a:rPr lang="en-US" sz="2400" spc="24">
                <a:solidFill>
                  <a:srgbClr val="2D262A"/>
                </a:solidFill>
                <a:latin typeface="Montserrat Classic"/>
                <a:ea typeface="Montserrat Classic"/>
                <a:cs typeface="Montserrat Classic"/>
                <a:sym typeface="Montserrat Classic"/>
              </a:rPr>
              <a:t>, enhancing treatment effectiveness.</a:t>
            </a:r>
          </a:p>
          <a:p>
            <a:pPr algn="just">
              <a:lnSpc>
                <a:spcPts val="3000"/>
              </a:lnSpc>
            </a:pPr>
          </a:p>
          <a:p>
            <a:pPr algn="just" marL="518160" indent="-259080" lvl="1">
              <a:lnSpc>
                <a:spcPts val="3000"/>
              </a:lnSpc>
              <a:buFont typeface="Arial"/>
              <a:buChar char="•"/>
            </a:pPr>
            <a:r>
              <a:rPr lang="en-US" sz="2400" spc="24">
                <a:solidFill>
                  <a:srgbClr val="2D262A"/>
                </a:solidFill>
                <a:latin typeface="Montserrat Classic"/>
                <a:ea typeface="Montserrat Classic"/>
                <a:cs typeface="Montserrat Classic"/>
                <a:sym typeface="Montserrat Classic"/>
              </a:rPr>
              <a:t>Leveraging a </a:t>
            </a:r>
            <a:r>
              <a:rPr lang="en-US" b="true" sz="2400" spc="24">
                <a:solidFill>
                  <a:srgbClr val="2D262A"/>
                </a:solidFill>
                <a:latin typeface="Montserrat Classic Bold"/>
                <a:ea typeface="Montserrat Classic Bold"/>
                <a:cs typeface="Montserrat Classic Bold"/>
                <a:sym typeface="Montserrat Classic Bold"/>
              </a:rPr>
              <a:t>half-elliptical design</a:t>
            </a:r>
            <a:r>
              <a:rPr lang="en-US" sz="2400" spc="24">
                <a:solidFill>
                  <a:srgbClr val="2D262A"/>
                </a:solidFill>
                <a:latin typeface="Montserrat Classic"/>
                <a:ea typeface="Montserrat Classic"/>
                <a:cs typeface="Montserrat Classic"/>
                <a:sym typeface="Montserrat Classic"/>
              </a:rPr>
              <a:t>, the system utilizes</a:t>
            </a:r>
            <a:r>
              <a:rPr lang="en-US" b="true" sz="2400" spc="24">
                <a:solidFill>
                  <a:srgbClr val="2D262A"/>
                </a:solidFill>
                <a:latin typeface="Montserrat Classic Bold"/>
                <a:ea typeface="Montserrat Classic Bold"/>
                <a:cs typeface="Montserrat Classic Bold"/>
                <a:sym typeface="Montserrat Classic Bold"/>
              </a:rPr>
              <a:t> back and side radiation</a:t>
            </a:r>
            <a:r>
              <a:rPr lang="en-US" sz="2400" spc="24">
                <a:solidFill>
                  <a:srgbClr val="2D262A"/>
                </a:solidFill>
                <a:latin typeface="Montserrat Classic"/>
                <a:ea typeface="Montserrat Classic"/>
                <a:cs typeface="Montserrat Classic"/>
                <a:sym typeface="Montserrat Classic"/>
              </a:rPr>
              <a:t> efficiently.</a:t>
            </a:r>
          </a:p>
          <a:p>
            <a:pPr algn="just">
              <a:lnSpc>
                <a:spcPts val="3000"/>
              </a:lnSpc>
            </a:pPr>
          </a:p>
          <a:p>
            <a:pPr algn="just" marL="518160" indent="-259080" lvl="1">
              <a:lnSpc>
                <a:spcPts val="3000"/>
              </a:lnSpc>
              <a:buFont typeface="Arial"/>
              <a:buChar char="•"/>
            </a:pPr>
            <a:r>
              <a:rPr lang="en-US" sz="2400" spc="24">
                <a:solidFill>
                  <a:srgbClr val="2D262A"/>
                </a:solidFill>
                <a:latin typeface="Montserrat Classic"/>
                <a:ea typeface="Montserrat Classic"/>
                <a:cs typeface="Montserrat Classic"/>
                <a:sym typeface="Montserrat Classic"/>
              </a:rPr>
              <a:t>Each </a:t>
            </a:r>
            <a:r>
              <a:rPr lang="en-US" b="true" sz="2400" spc="24">
                <a:solidFill>
                  <a:srgbClr val="2D262A"/>
                </a:solidFill>
                <a:latin typeface="Montserrat Classic Bold"/>
                <a:ea typeface="Montserrat Classic Bold"/>
                <a:cs typeface="Montserrat Classic Bold"/>
                <a:sym typeface="Montserrat Classic Bold"/>
              </a:rPr>
              <a:t>locus </a:t>
            </a:r>
            <a:r>
              <a:rPr lang="en-US" sz="2400" spc="24">
                <a:solidFill>
                  <a:srgbClr val="2D262A"/>
                </a:solidFill>
                <a:latin typeface="Montserrat Classic"/>
                <a:ea typeface="Montserrat Classic"/>
                <a:cs typeface="Montserrat Classic"/>
                <a:sym typeface="Montserrat Classic"/>
              </a:rPr>
              <a:t>of the ellipse forms a </a:t>
            </a:r>
            <a:r>
              <a:rPr lang="en-US" b="true" sz="2400" spc="24">
                <a:solidFill>
                  <a:srgbClr val="2D262A"/>
                </a:solidFill>
                <a:latin typeface="Montserrat Classic Bold"/>
                <a:ea typeface="Montserrat Classic Bold"/>
                <a:cs typeface="Montserrat Classic Bold"/>
                <a:sym typeface="Montserrat Classic Bold"/>
              </a:rPr>
              <a:t>distinct, non-intersecting EM path</a:t>
            </a:r>
            <a:r>
              <a:rPr lang="en-US" sz="2400" spc="24">
                <a:solidFill>
                  <a:srgbClr val="2D262A"/>
                </a:solidFill>
                <a:latin typeface="Montserrat Classic"/>
                <a:ea typeface="Montserrat Classic"/>
                <a:cs typeface="Montserrat Classic"/>
                <a:sym typeface="Montserrat Classic"/>
              </a:rPr>
              <a:t>, allowing electromagnetic waves to travel independently. This unique property ensures </a:t>
            </a:r>
            <a:r>
              <a:rPr lang="en-US" b="true" sz="2400" spc="24">
                <a:solidFill>
                  <a:srgbClr val="2D262A"/>
                </a:solidFill>
                <a:latin typeface="Montserrat Classic Bold"/>
                <a:ea typeface="Montserrat Classic Bold"/>
                <a:cs typeface="Montserrat Classic Bold"/>
                <a:sym typeface="Montserrat Classic Bold"/>
              </a:rPr>
              <a:t>minimal interference</a:t>
            </a:r>
            <a:r>
              <a:rPr lang="en-US" sz="2400" spc="24">
                <a:solidFill>
                  <a:srgbClr val="2D262A"/>
                </a:solidFill>
                <a:latin typeface="Montserrat Classic"/>
                <a:ea typeface="Montserrat Classic"/>
                <a:cs typeface="Montserrat Classic"/>
                <a:sym typeface="Montserrat Classic"/>
              </a:rPr>
              <a:t> between adjacent waves after reflection, except at the focal point, where energy convergence is maximized for targeted tumor ablation.</a:t>
            </a:r>
          </a:p>
        </p:txBody>
      </p:sp>
      <p:grpSp>
        <p:nvGrpSpPr>
          <p:cNvPr name="Group 7" id="7"/>
          <p:cNvGrpSpPr/>
          <p:nvPr/>
        </p:nvGrpSpPr>
        <p:grpSpPr>
          <a:xfrm rot="0">
            <a:off x="1028700" y="1650781"/>
            <a:ext cx="1185041" cy="127786"/>
            <a:chOff x="0" y="0"/>
            <a:chExt cx="166260" cy="17928"/>
          </a:xfrm>
        </p:grpSpPr>
        <p:sp>
          <p:nvSpPr>
            <p:cNvPr name="Freeform 8" id="8"/>
            <p:cNvSpPr/>
            <p:nvPr/>
          </p:nvSpPr>
          <p:spPr>
            <a:xfrm flipH="false" flipV="false" rot="0">
              <a:off x="0" y="0"/>
              <a:ext cx="166260" cy="17928"/>
            </a:xfrm>
            <a:custGeom>
              <a:avLst/>
              <a:gdLst/>
              <a:ahLst/>
              <a:cxnLst/>
              <a:rect r="r" b="b" t="t" l="l"/>
              <a:pathLst>
                <a:path h="17928" w="166260">
                  <a:moveTo>
                    <a:pt x="0" y="0"/>
                  </a:moveTo>
                  <a:lnTo>
                    <a:pt x="166260" y="0"/>
                  </a:lnTo>
                  <a:lnTo>
                    <a:pt x="166260" y="17928"/>
                  </a:lnTo>
                  <a:lnTo>
                    <a:pt x="0" y="17928"/>
                  </a:lnTo>
                  <a:close/>
                </a:path>
              </a:pathLst>
            </a:custGeom>
            <a:solidFill>
              <a:srgbClr val="F9B314"/>
            </a:solidFill>
          </p:spPr>
        </p:sp>
        <p:sp>
          <p:nvSpPr>
            <p:cNvPr name="TextBox 9" id="9"/>
            <p:cNvSpPr txBox="true"/>
            <p:nvPr/>
          </p:nvSpPr>
          <p:spPr>
            <a:xfrm>
              <a:off x="0" y="-38100"/>
              <a:ext cx="166260" cy="56028"/>
            </a:xfrm>
            <a:prstGeom prst="rect">
              <a:avLst/>
            </a:prstGeom>
          </p:spPr>
          <p:txBody>
            <a:bodyPr anchor="ctr" rtlCol="false" tIns="50800" lIns="50800" bIns="50800" rIns="50800"/>
            <a:lstStyle/>
            <a:p>
              <a:pPr algn="ctr">
                <a:lnSpc>
                  <a:spcPts val="2659"/>
                </a:lnSpc>
                <a:spcBef>
                  <a:spcPct val="0"/>
                </a:spcBef>
              </a:pPr>
            </a:p>
          </p:txBody>
        </p:sp>
      </p:grpSp>
      <p:grpSp>
        <p:nvGrpSpPr>
          <p:cNvPr name="Group 10" id="10"/>
          <p:cNvGrpSpPr/>
          <p:nvPr/>
        </p:nvGrpSpPr>
        <p:grpSpPr>
          <a:xfrm rot="0">
            <a:off x="12292251" y="1623464"/>
            <a:ext cx="4967049" cy="155102"/>
            <a:chOff x="0" y="0"/>
            <a:chExt cx="1308194" cy="40850"/>
          </a:xfrm>
        </p:grpSpPr>
        <p:sp>
          <p:nvSpPr>
            <p:cNvPr name="Freeform 11" id="11"/>
            <p:cNvSpPr/>
            <p:nvPr/>
          </p:nvSpPr>
          <p:spPr>
            <a:xfrm flipH="false" flipV="false" rot="0">
              <a:off x="0" y="0"/>
              <a:ext cx="1308194" cy="40850"/>
            </a:xfrm>
            <a:custGeom>
              <a:avLst/>
              <a:gdLst/>
              <a:ahLst/>
              <a:cxnLst/>
              <a:rect r="r" b="b" t="t" l="l"/>
              <a:pathLst>
                <a:path h="40850" w="1308194">
                  <a:moveTo>
                    <a:pt x="0" y="0"/>
                  </a:moveTo>
                  <a:lnTo>
                    <a:pt x="1308194" y="0"/>
                  </a:lnTo>
                  <a:lnTo>
                    <a:pt x="1308194" y="40850"/>
                  </a:lnTo>
                  <a:lnTo>
                    <a:pt x="0" y="40850"/>
                  </a:lnTo>
                  <a:close/>
                </a:path>
              </a:pathLst>
            </a:custGeom>
            <a:solidFill>
              <a:srgbClr val="F9B314"/>
            </a:solidFill>
          </p:spPr>
        </p:sp>
        <p:sp>
          <p:nvSpPr>
            <p:cNvPr name="TextBox 12" id="12"/>
            <p:cNvSpPr txBox="true"/>
            <p:nvPr/>
          </p:nvSpPr>
          <p:spPr>
            <a:xfrm>
              <a:off x="0" y="-38100"/>
              <a:ext cx="1308194" cy="78950"/>
            </a:xfrm>
            <a:prstGeom prst="rect">
              <a:avLst/>
            </a:prstGeom>
          </p:spPr>
          <p:txBody>
            <a:bodyPr anchor="ctr" rtlCol="false" tIns="50800" lIns="50800" bIns="50800" rIns="50800"/>
            <a:lstStyle/>
            <a:p>
              <a:pPr algn="ctr">
                <a:lnSpc>
                  <a:spcPts val="2659"/>
                </a:lnSpc>
                <a:spcBef>
                  <a:spcPct val="0"/>
                </a:spcBef>
              </a:pPr>
            </a:p>
          </p:txBody>
        </p:sp>
      </p:grpSp>
      <p:sp>
        <p:nvSpPr>
          <p:cNvPr name="TextBox 13" id="13"/>
          <p:cNvSpPr txBox="true"/>
          <p:nvPr/>
        </p:nvSpPr>
        <p:spPr>
          <a:xfrm rot="0">
            <a:off x="12574208" y="874949"/>
            <a:ext cx="4685092" cy="622935"/>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Classic Bold"/>
                <a:ea typeface="Montserrat Classic Bold"/>
                <a:cs typeface="Montserrat Classic Bold"/>
                <a:sym typeface="Montserrat Classic Bold"/>
              </a:rPr>
              <a:t>About The Project</a:t>
            </a:r>
          </a:p>
        </p:txBody>
      </p:sp>
      <p:sp>
        <p:nvSpPr>
          <p:cNvPr name="TextBox 14" id="14"/>
          <p:cNvSpPr txBox="true"/>
          <p:nvPr/>
        </p:nvSpPr>
        <p:spPr>
          <a:xfrm rot="0">
            <a:off x="1341090" y="686528"/>
            <a:ext cx="872651" cy="780913"/>
          </a:xfrm>
          <a:prstGeom prst="rect">
            <a:avLst/>
          </a:prstGeom>
        </p:spPr>
        <p:txBody>
          <a:bodyPr anchor="t" rtlCol="false" tIns="0" lIns="0" bIns="0" rIns="0">
            <a:spAutoFit/>
          </a:bodyPr>
          <a:lstStyle/>
          <a:p>
            <a:pPr algn="r">
              <a:lnSpc>
                <a:spcPts val="6307"/>
              </a:lnSpc>
            </a:pPr>
            <a:r>
              <a:rPr lang="en-US" b="true" sz="4505">
                <a:solidFill>
                  <a:srgbClr val="101010"/>
                </a:solidFill>
                <a:latin typeface="Montserrat Classic Bold"/>
                <a:ea typeface="Montserrat Classic Bold"/>
                <a:cs typeface="Montserrat Classic Bold"/>
                <a:sym typeface="Montserrat Classic Bold"/>
              </a:rPr>
              <a:t>02</a:t>
            </a:r>
          </a:p>
        </p:txBody>
      </p:sp>
      <p:sp>
        <p:nvSpPr>
          <p:cNvPr name="TextBox 15" id="15"/>
          <p:cNvSpPr txBox="true"/>
          <p:nvPr/>
        </p:nvSpPr>
        <p:spPr>
          <a:xfrm rot="0">
            <a:off x="1028700" y="2207943"/>
            <a:ext cx="9401733" cy="529209"/>
          </a:xfrm>
          <a:prstGeom prst="rect">
            <a:avLst/>
          </a:prstGeom>
        </p:spPr>
        <p:txBody>
          <a:bodyPr anchor="t" rtlCol="false" tIns="0" lIns="0" bIns="0" rIns="0">
            <a:spAutoFit/>
          </a:bodyPr>
          <a:lstStyle/>
          <a:p>
            <a:pPr algn="l">
              <a:lnSpc>
                <a:spcPts val="3947"/>
              </a:lnSpc>
            </a:pPr>
            <a:r>
              <a:rPr lang="en-US" sz="4200" b="true">
                <a:solidFill>
                  <a:srgbClr val="1211CA"/>
                </a:solidFill>
                <a:latin typeface="Montserrat Heavy"/>
                <a:ea typeface="Montserrat Heavy"/>
                <a:cs typeface="Montserrat Heavy"/>
                <a:sym typeface="Montserrat Heavy"/>
              </a:rPr>
              <a:t>What Makes Our Design Unique</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5745187" y="2942072"/>
            <a:ext cx="6797626" cy="6236822"/>
          </a:xfrm>
          <a:custGeom>
            <a:avLst/>
            <a:gdLst/>
            <a:ahLst/>
            <a:cxnLst/>
            <a:rect r="r" b="b" t="t" l="l"/>
            <a:pathLst>
              <a:path h="6236822" w="6797626">
                <a:moveTo>
                  <a:pt x="0" y="0"/>
                </a:moveTo>
                <a:lnTo>
                  <a:pt x="6797626" y="0"/>
                </a:lnTo>
                <a:lnTo>
                  <a:pt x="6797626" y="6236822"/>
                </a:lnTo>
                <a:lnTo>
                  <a:pt x="0" y="6236822"/>
                </a:lnTo>
                <a:lnTo>
                  <a:pt x="0" y="0"/>
                </a:lnTo>
                <a:close/>
              </a:path>
            </a:pathLst>
          </a:custGeom>
          <a:blipFill>
            <a:blip r:embed="rId2"/>
            <a:stretch>
              <a:fillRect l="0" t="0" r="0" b="0"/>
            </a:stretch>
          </a:blipFill>
          <a:ln w="95250" cap="sq">
            <a:solidFill>
              <a:srgbClr val="000000"/>
            </a:solidFill>
            <a:prstDash val="solid"/>
            <a:miter/>
          </a:ln>
        </p:spPr>
      </p:sp>
      <p:sp>
        <p:nvSpPr>
          <p:cNvPr name="TextBox 3" id="3"/>
          <p:cNvSpPr txBox="true"/>
          <p:nvPr/>
        </p:nvSpPr>
        <p:spPr>
          <a:xfrm rot="0">
            <a:off x="5919525" y="1171575"/>
            <a:ext cx="6448950" cy="708787"/>
          </a:xfrm>
          <a:prstGeom prst="rect">
            <a:avLst/>
          </a:prstGeom>
        </p:spPr>
        <p:txBody>
          <a:bodyPr anchor="t" rtlCol="false" tIns="0" lIns="0" bIns="0" rIns="0">
            <a:spAutoFit/>
          </a:bodyPr>
          <a:lstStyle/>
          <a:p>
            <a:pPr algn="ctr">
              <a:lnSpc>
                <a:spcPts val="5264"/>
              </a:lnSpc>
            </a:pPr>
            <a:r>
              <a:rPr lang="en-US" b="true" sz="5600">
                <a:solidFill>
                  <a:srgbClr val="1211CA"/>
                </a:solidFill>
                <a:latin typeface="Montserrat Heavy"/>
                <a:ea typeface="Montserrat Heavy"/>
                <a:cs typeface="Montserrat Heavy"/>
                <a:sym typeface="Montserrat Heavy"/>
              </a:rPr>
              <a:t>The Model</a:t>
            </a:r>
          </a:p>
        </p:txBody>
      </p:sp>
      <p:sp>
        <p:nvSpPr>
          <p:cNvPr name="TextBox 4" id="4"/>
          <p:cNvSpPr txBox="true"/>
          <p:nvPr/>
        </p:nvSpPr>
        <p:spPr>
          <a:xfrm rot="0">
            <a:off x="5919525" y="1805559"/>
            <a:ext cx="6448950" cy="708787"/>
          </a:xfrm>
          <a:prstGeom prst="rect">
            <a:avLst/>
          </a:prstGeom>
        </p:spPr>
        <p:txBody>
          <a:bodyPr anchor="t" rtlCol="false" tIns="0" lIns="0" bIns="0" rIns="0">
            <a:spAutoFit/>
          </a:bodyPr>
          <a:lstStyle/>
          <a:p>
            <a:pPr algn="ctr">
              <a:lnSpc>
                <a:spcPts val="5264"/>
              </a:lnSpc>
            </a:pPr>
            <a:r>
              <a:rPr lang="en-US" b="true" sz="5600">
                <a:solidFill>
                  <a:srgbClr val="F9B314"/>
                </a:solidFill>
                <a:latin typeface="Montserrat Heavy"/>
                <a:ea typeface="Montserrat Heavy"/>
                <a:cs typeface="Montserrat Heavy"/>
                <a:sym typeface="Montserrat Heavy"/>
              </a:rPr>
              <a:t>View</a:t>
            </a:r>
          </a:p>
        </p:txBody>
      </p:sp>
      <p:sp>
        <p:nvSpPr>
          <p:cNvPr name="TextBox 5" id="5"/>
          <p:cNvSpPr txBox="true"/>
          <p:nvPr/>
        </p:nvSpPr>
        <p:spPr>
          <a:xfrm rot="0">
            <a:off x="7184298" y="9374563"/>
            <a:ext cx="3919404" cy="405765"/>
          </a:xfrm>
          <a:prstGeom prst="rect">
            <a:avLst/>
          </a:prstGeom>
        </p:spPr>
        <p:txBody>
          <a:bodyPr anchor="t" rtlCol="false" tIns="0" lIns="0" bIns="0" rIns="0">
            <a:spAutoFit/>
          </a:bodyPr>
          <a:lstStyle/>
          <a:p>
            <a:pPr algn="ctr">
              <a:lnSpc>
                <a:spcPts val="3359"/>
              </a:lnSpc>
            </a:pPr>
            <a:r>
              <a:rPr lang="en-US" b="true" sz="2400">
                <a:solidFill>
                  <a:srgbClr val="1211CA"/>
                </a:solidFill>
                <a:latin typeface="Montserrat Classic Bold"/>
                <a:ea typeface="Montserrat Classic Bold"/>
                <a:cs typeface="Montserrat Classic Bold"/>
                <a:sym typeface="Montserrat Classic Bold"/>
              </a:rPr>
              <a:t>Isometric View</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650781"/>
            <a:ext cx="1185041" cy="127786"/>
            <a:chOff x="0" y="0"/>
            <a:chExt cx="166260" cy="17928"/>
          </a:xfrm>
        </p:grpSpPr>
        <p:sp>
          <p:nvSpPr>
            <p:cNvPr name="Freeform 3" id="3"/>
            <p:cNvSpPr/>
            <p:nvPr/>
          </p:nvSpPr>
          <p:spPr>
            <a:xfrm flipH="false" flipV="false" rot="0">
              <a:off x="0" y="0"/>
              <a:ext cx="166260" cy="17928"/>
            </a:xfrm>
            <a:custGeom>
              <a:avLst/>
              <a:gdLst/>
              <a:ahLst/>
              <a:cxnLst/>
              <a:rect r="r" b="b" t="t" l="l"/>
              <a:pathLst>
                <a:path h="17928" w="166260">
                  <a:moveTo>
                    <a:pt x="0" y="0"/>
                  </a:moveTo>
                  <a:lnTo>
                    <a:pt x="166260" y="0"/>
                  </a:lnTo>
                  <a:lnTo>
                    <a:pt x="166260" y="17928"/>
                  </a:lnTo>
                  <a:lnTo>
                    <a:pt x="0" y="17928"/>
                  </a:lnTo>
                  <a:close/>
                </a:path>
              </a:pathLst>
            </a:custGeom>
            <a:solidFill>
              <a:srgbClr val="F9B314"/>
            </a:solidFill>
          </p:spPr>
        </p:sp>
        <p:sp>
          <p:nvSpPr>
            <p:cNvPr name="TextBox 4" id="4"/>
            <p:cNvSpPr txBox="true"/>
            <p:nvPr/>
          </p:nvSpPr>
          <p:spPr>
            <a:xfrm>
              <a:off x="0" y="-38100"/>
              <a:ext cx="166260" cy="5602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116517" y="9103198"/>
            <a:ext cx="3121419" cy="139974"/>
            <a:chOff x="0" y="0"/>
            <a:chExt cx="822102" cy="36866"/>
          </a:xfrm>
        </p:grpSpPr>
        <p:sp>
          <p:nvSpPr>
            <p:cNvPr name="Freeform 6" id="6"/>
            <p:cNvSpPr/>
            <p:nvPr/>
          </p:nvSpPr>
          <p:spPr>
            <a:xfrm flipH="false" flipV="false" rot="0">
              <a:off x="0" y="0"/>
              <a:ext cx="822102" cy="36866"/>
            </a:xfrm>
            <a:custGeom>
              <a:avLst/>
              <a:gdLst/>
              <a:ahLst/>
              <a:cxnLst/>
              <a:rect r="r" b="b" t="t" l="l"/>
              <a:pathLst>
                <a:path h="36866" w="822102">
                  <a:moveTo>
                    <a:pt x="0" y="0"/>
                  </a:moveTo>
                  <a:lnTo>
                    <a:pt x="822102" y="0"/>
                  </a:lnTo>
                  <a:lnTo>
                    <a:pt x="822102" y="36866"/>
                  </a:lnTo>
                  <a:lnTo>
                    <a:pt x="0" y="36866"/>
                  </a:lnTo>
                  <a:close/>
                </a:path>
              </a:pathLst>
            </a:custGeom>
            <a:solidFill>
              <a:srgbClr val="F9B314"/>
            </a:solidFill>
          </p:spPr>
        </p:sp>
        <p:sp>
          <p:nvSpPr>
            <p:cNvPr name="TextBox 7" id="7"/>
            <p:cNvSpPr txBox="true"/>
            <p:nvPr/>
          </p:nvSpPr>
          <p:spPr>
            <a:xfrm>
              <a:off x="0" y="-38100"/>
              <a:ext cx="822102" cy="74966"/>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57496" y="4377835"/>
            <a:ext cx="8155395" cy="4725363"/>
            <a:chOff x="0" y="0"/>
            <a:chExt cx="2147923" cy="1244540"/>
          </a:xfrm>
        </p:grpSpPr>
        <p:sp>
          <p:nvSpPr>
            <p:cNvPr name="Freeform 9" id="9"/>
            <p:cNvSpPr/>
            <p:nvPr/>
          </p:nvSpPr>
          <p:spPr>
            <a:xfrm flipH="false" flipV="false" rot="0">
              <a:off x="0" y="0"/>
              <a:ext cx="2147923" cy="1244540"/>
            </a:xfrm>
            <a:custGeom>
              <a:avLst/>
              <a:gdLst/>
              <a:ahLst/>
              <a:cxnLst/>
              <a:rect r="r" b="b" t="t" l="l"/>
              <a:pathLst>
                <a:path h="1244540" w="2147923">
                  <a:moveTo>
                    <a:pt x="18986" y="0"/>
                  </a:moveTo>
                  <a:lnTo>
                    <a:pt x="2128937" y="0"/>
                  </a:lnTo>
                  <a:cubicBezTo>
                    <a:pt x="2133972" y="0"/>
                    <a:pt x="2138802" y="2000"/>
                    <a:pt x="2142362" y="5561"/>
                  </a:cubicBezTo>
                  <a:cubicBezTo>
                    <a:pt x="2145923" y="9121"/>
                    <a:pt x="2147923" y="13951"/>
                    <a:pt x="2147923" y="18986"/>
                  </a:cubicBezTo>
                  <a:lnTo>
                    <a:pt x="2147923" y="1225554"/>
                  </a:lnTo>
                  <a:cubicBezTo>
                    <a:pt x="2147923" y="1236040"/>
                    <a:pt x="2139423" y="1244540"/>
                    <a:pt x="2128937" y="1244540"/>
                  </a:cubicBezTo>
                  <a:lnTo>
                    <a:pt x="18986" y="1244540"/>
                  </a:lnTo>
                  <a:cubicBezTo>
                    <a:pt x="13951" y="1244540"/>
                    <a:pt x="9121" y="1242540"/>
                    <a:pt x="5561" y="1238979"/>
                  </a:cubicBezTo>
                  <a:cubicBezTo>
                    <a:pt x="2000" y="1235419"/>
                    <a:pt x="0" y="1230589"/>
                    <a:pt x="0" y="1225554"/>
                  </a:cubicBezTo>
                  <a:lnTo>
                    <a:pt x="0" y="18986"/>
                  </a:lnTo>
                  <a:cubicBezTo>
                    <a:pt x="0" y="13951"/>
                    <a:pt x="2000" y="9121"/>
                    <a:pt x="5561" y="5561"/>
                  </a:cubicBezTo>
                  <a:cubicBezTo>
                    <a:pt x="9121" y="2000"/>
                    <a:pt x="13951" y="0"/>
                    <a:pt x="18986" y="0"/>
                  </a:cubicBezTo>
                  <a:close/>
                </a:path>
              </a:pathLst>
            </a:custGeom>
            <a:solidFill>
              <a:srgbClr val="2D262A">
                <a:alpha val="19608"/>
              </a:srgbClr>
            </a:solidFill>
          </p:spPr>
        </p:sp>
        <p:sp>
          <p:nvSpPr>
            <p:cNvPr name="TextBox 10" id="10"/>
            <p:cNvSpPr txBox="true"/>
            <p:nvPr/>
          </p:nvSpPr>
          <p:spPr>
            <a:xfrm>
              <a:off x="0" y="-47625"/>
              <a:ext cx="2147923" cy="1292165"/>
            </a:xfrm>
            <a:prstGeom prst="rect">
              <a:avLst/>
            </a:prstGeom>
          </p:spPr>
          <p:txBody>
            <a:bodyPr anchor="ctr" rtlCol="false" tIns="50800" lIns="50800" bIns="50800" rIns="50800"/>
            <a:lstStyle/>
            <a:p>
              <a:pPr algn="ctr">
                <a:lnSpc>
                  <a:spcPts val="3359"/>
                </a:lnSpc>
              </a:pPr>
            </a:p>
          </p:txBody>
        </p:sp>
      </p:grpSp>
      <p:sp>
        <p:nvSpPr>
          <p:cNvPr name="Freeform 11" id="11"/>
          <p:cNvSpPr/>
          <p:nvPr/>
        </p:nvSpPr>
        <p:spPr>
          <a:xfrm flipH="false" flipV="false" rot="0">
            <a:off x="9144000" y="2191237"/>
            <a:ext cx="8301619" cy="5904527"/>
          </a:xfrm>
          <a:custGeom>
            <a:avLst/>
            <a:gdLst/>
            <a:ahLst/>
            <a:cxnLst/>
            <a:rect r="r" b="b" t="t" l="l"/>
            <a:pathLst>
              <a:path h="5904527" w="8301619">
                <a:moveTo>
                  <a:pt x="0" y="0"/>
                </a:moveTo>
                <a:lnTo>
                  <a:pt x="8301619" y="0"/>
                </a:lnTo>
                <a:lnTo>
                  <a:pt x="8301619" y="5904526"/>
                </a:lnTo>
                <a:lnTo>
                  <a:pt x="0" y="5904526"/>
                </a:lnTo>
                <a:lnTo>
                  <a:pt x="0" y="0"/>
                </a:lnTo>
                <a:close/>
              </a:path>
            </a:pathLst>
          </a:custGeom>
          <a:blipFill>
            <a:blip r:embed="rId2"/>
            <a:stretch>
              <a:fillRect l="0" t="0" r="0" b="0"/>
            </a:stretch>
          </a:blipFill>
          <a:ln w="47625" cap="sq">
            <a:solidFill>
              <a:srgbClr val="000000"/>
            </a:solidFill>
            <a:prstDash val="solid"/>
            <a:miter/>
          </a:ln>
        </p:spPr>
      </p:sp>
      <p:sp>
        <p:nvSpPr>
          <p:cNvPr name="TextBox 12" id="12"/>
          <p:cNvSpPr txBox="true"/>
          <p:nvPr/>
        </p:nvSpPr>
        <p:spPr>
          <a:xfrm rot="0">
            <a:off x="1255622" y="2933256"/>
            <a:ext cx="7553302" cy="529209"/>
          </a:xfrm>
          <a:prstGeom prst="rect">
            <a:avLst/>
          </a:prstGeom>
        </p:spPr>
        <p:txBody>
          <a:bodyPr anchor="t" rtlCol="false" tIns="0" lIns="0" bIns="0" rIns="0">
            <a:spAutoFit/>
          </a:bodyPr>
          <a:lstStyle/>
          <a:p>
            <a:pPr algn="l">
              <a:lnSpc>
                <a:spcPts val="3947"/>
              </a:lnSpc>
            </a:pPr>
            <a:r>
              <a:rPr lang="en-US" sz="4200" b="true">
                <a:solidFill>
                  <a:srgbClr val="1211CA"/>
                </a:solidFill>
                <a:latin typeface="Montserrat Heavy"/>
                <a:ea typeface="Montserrat Heavy"/>
                <a:cs typeface="Montserrat Heavy"/>
                <a:sym typeface="Montserrat Heavy"/>
              </a:rPr>
              <a:t>a. Operating Frequency</a:t>
            </a:r>
          </a:p>
        </p:txBody>
      </p:sp>
      <p:sp>
        <p:nvSpPr>
          <p:cNvPr name="TextBox 13" id="13"/>
          <p:cNvSpPr txBox="true"/>
          <p:nvPr/>
        </p:nvSpPr>
        <p:spPr>
          <a:xfrm rot="0">
            <a:off x="1255622" y="3667651"/>
            <a:ext cx="6448950" cy="529209"/>
          </a:xfrm>
          <a:prstGeom prst="rect">
            <a:avLst/>
          </a:prstGeom>
        </p:spPr>
        <p:txBody>
          <a:bodyPr anchor="t" rtlCol="false" tIns="0" lIns="0" bIns="0" rIns="0">
            <a:spAutoFit/>
          </a:bodyPr>
          <a:lstStyle/>
          <a:p>
            <a:pPr algn="l">
              <a:lnSpc>
                <a:spcPts val="3947"/>
              </a:lnSpc>
            </a:pPr>
            <a:r>
              <a:rPr lang="en-US" sz="4200" b="true">
                <a:solidFill>
                  <a:srgbClr val="F9B314"/>
                </a:solidFill>
                <a:latin typeface="Montserrat Heavy"/>
                <a:ea typeface="Montserrat Heavy"/>
                <a:cs typeface="Montserrat Heavy"/>
                <a:sym typeface="Montserrat Heavy"/>
              </a:rPr>
              <a:t>2.4 GHz - 2.5 GHz</a:t>
            </a:r>
          </a:p>
        </p:txBody>
      </p:sp>
      <p:sp>
        <p:nvSpPr>
          <p:cNvPr name="TextBox 14" id="14"/>
          <p:cNvSpPr txBox="true"/>
          <p:nvPr/>
        </p:nvSpPr>
        <p:spPr>
          <a:xfrm rot="0">
            <a:off x="956702" y="4572855"/>
            <a:ext cx="7166745" cy="4177665"/>
          </a:xfrm>
          <a:prstGeom prst="rect">
            <a:avLst/>
          </a:prstGeom>
        </p:spPr>
        <p:txBody>
          <a:bodyPr anchor="t" rtlCol="false" tIns="0" lIns="0" bIns="0" rIns="0">
            <a:spAutoFit/>
          </a:bodyPr>
          <a:lstStyle/>
          <a:p>
            <a:pPr algn="just">
              <a:lnSpc>
                <a:spcPts val="3359"/>
              </a:lnSpc>
            </a:pPr>
            <a:r>
              <a:rPr lang="en-US" sz="2400">
                <a:solidFill>
                  <a:srgbClr val="2D262A"/>
                </a:solidFill>
                <a:latin typeface="Montserrat Classic"/>
                <a:ea typeface="Montserrat Classic"/>
                <a:cs typeface="Montserrat Classic"/>
                <a:sym typeface="Montserrat Classic"/>
              </a:rPr>
              <a:t>The antenna has been successfully configured to operate within the 2.4–2.5 GHz ISM (Industrial, Scientific, and Medical) band, ensuring broader compatibility with medical applications and adherence to regulatory standards. This frequency range offers an optimal balance between penetration depth and localized heating, making it ideal for microwave ablation and polarization-based mitotic disruption in tumor treatment.</a:t>
            </a:r>
          </a:p>
        </p:txBody>
      </p:sp>
      <p:sp>
        <p:nvSpPr>
          <p:cNvPr name="TextBox 15" id="15"/>
          <p:cNvSpPr txBox="true"/>
          <p:nvPr/>
        </p:nvSpPr>
        <p:spPr>
          <a:xfrm rot="0">
            <a:off x="1341090" y="686528"/>
            <a:ext cx="872651" cy="780913"/>
          </a:xfrm>
          <a:prstGeom prst="rect">
            <a:avLst/>
          </a:prstGeom>
        </p:spPr>
        <p:txBody>
          <a:bodyPr anchor="t" rtlCol="false" tIns="0" lIns="0" bIns="0" rIns="0">
            <a:spAutoFit/>
          </a:bodyPr>
          <a:lstStyle/>
          <a:p>
            <a:pPr algn="r">
              <a:lnSpc>
                <a:spcPts val="6307"/>
              </a:lnSpc>
            </a:pPr>
            <a:r>
              <a:rPr lang="en-US" b="true" sz="4505">
                <a:solidFill>
                  <a:srgbClr val="101010"/>
                </a:solidFill>
                <a:latin typeface="Montserrat Classic Bold"/>
                <a:ea typeface="Montserrat Classic Bold"/>
                <a:cs typeface="Montserrat Classic Bold"/>
                <a:sym typeface="Montserrat Classic Bold"/>
              </a:rPr>
              <a:t>03</a:t>
            </a:r>
          </a:p>
        </p:txBody>
      </p:sp>
      <p:sp>
        <p:nvSpPr>
          <p:cNvPr name="TextBox 16" id="16"/>
          <p:cNvSpPr txBox="true"/>
          <p:nvPr/>
        </p:nvSpPr>
        <p:spPr>
          <a:xfrm rot="0">
            <a:off x="12552844" y="8354683"/>
            <a:ext cx="4685092" cy="622935"/>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Classic Bold"/>
                <a:ea typeface="Montserrat Classic Bold"/>
                <a:cs typeface="Montserrat Classic Bold"/>
                <a:sym typeface="Montserrat Classic Bold"/>
              </a:rPr>
              <a:t>Parameters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650781"/>
            <a:ext cx="1185041" cy="127786"/>
            <a:chOff x="0" y="0"/>
            <a:chExt cx="166260" cy="17928"/>
          </a:xfrm>
        </p:grpSpPr>
        <p:sp>
          <p:nvSpPr>
            <p:cNvPr name="Freeform 3" id="3"/>
            <p:cNvSpPr/>
            <p:nvPr/>
          </p:nvSpPr>
          <p:spPr>
            <a:xfrm flipH="false" flipV="false" rot="0">
              <a:off x="0" y="0"/>
              <a:ext cx="166260" cy="17928"/>
            </a:xfrm>
            <a:custGeom>
              <a:avLst/>
              <a:gdLst/>
              <a:ahLst/>
              <a:cxnLst/>
              <a:rect r="r" b="b" t="t" l="l"/>
              <a:pathLst>
                <a:path h="17928" w="166260">
                  <a:moveTo>
                    <a:pt x="0" y="0"/>
                  </a:moveTo>
                  <a:lnTo>
                    <a:pt x="166260" y="0"/>
                  </a:lnTo>
                  <a:lnTo>
                    <a:pt x="166260" y="17928"/>
                  </a:lnTo>
                  <a:lnTo>
                    <a:pt x="0" y="17928"/>
                  </a:lnTo>
                  <a:close/>
                </a:path>
              </a:pathLst>
            </a:custGeom>
            <a:solidFill>
              <a:srgbClr val="F9B314"/>
            </a:solidFill>
          </p:spPr>
        </p:sp>
        <p:sp>
          <p:nvSpPr>
            <p:cNvPr name="TextBox 4" id="4"/>
            <p:cNvSpPr txBox="true"/>
            <p:nvPr/>
          </p:nvSpPr>
          <p:spPr>
            <a:xfrm>
              <a:off x="0" y="-38100"/>
              <a:ext cx="166260" cy="5602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4137881" y="1638592"/>
            <a:ext cx="3121419" cy="139974"/>
            <a:chOff x="0" y="0"/>
            <a:chExt cx="822102" cy="36866"/>
          </a:xfrm>
        </p:grpSpPr>
        <p:sp>
          <p:nvSpPr>
            <p:cNvPr name="Freeform 6" id="6"/>
            <p:cNvSpPr/>
            <p:nvPr/>
          </p:nvSpPr>
          <p:spPr>
            <a:xfrm flipH="false" flipV="false" rot="0">
              <a:off x="0" y="0"/>
              <a:ext cx="822102" cy="36866"/>
            </a:xfrm>
            <a:custGeom>
              <a:avLst/>
              <a:gdLst/>
              <a:ahLst/>
              <a:cxnLst/>
              <a:rect r="r" b="b" t="t" l="l"/>
              <a:pathLst>
                <a:path h="36866" w="822102">
                  <a:moveTo>
                    <a:pt x="0" y="0"/>
                  </a:moveTo>
                  <a:lnTo>
                    <a:pt x="822102" y="0"/>
                  </a:lnTo>
                  <a:lnTo>
                    <a:pt x="822102" y="36866"/>
                  </a:lnTo>
                  <a:lnTo>
                    <a:pt x="0" y="36866"/>
                  </a:lnTo>
                  <a:close/>
                </a:path>
              </a:pathLst>
            </a:custGeom>
            <a:solidFill>
              <a:srgbClr val="F9B314"/>
            </a:solidFill>
          </p:spPr>
        </p:sp>
        <p:sp>
          <p:nvSpPr>
            <p:cNvPr name="TextBox 7" id="7"/>
            <p:cNvSpPr txBox="true"/>
            <p:nvPr/>
          </p:nvSpPr>
          <p:spPr>
            <a:xfrm>
              <a:off x="0" y="-38100"/>
              <a:ext cx="822102" cy="74966"/>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357126" y="3032663"/>
            <a:ext cx="5124987" cy="4785457"/>
          </a:xfrm>
          <a:custGeom>
            <a:avLst/>
            <a:gdLst/>
            <a:ahLst/>
            <a:cxnLst/>
            <a:rect r="r" b="b" t="t" l="l"/>
            <a:pathLst>
              <a:path h="4785457" w="5124987">
                <a:moveTo>
                  <a:pt x="0" y="0"/>
                </a:moveTo>
                <a:lnTo>
                  <a:pt x="5124988" y="0"/>
                </a:lnTo>
                <a:lnTo>
                  <a:pt x="5124988" y="4785457"/>
                </a:lnTo>
                <a:lnTo>
                  <a:pt x="0" y="4785457"/>
                </a:lnTo>
                <a:lnTo>
                  <a:pt x="0" y="0"/>
                </a:lnTo>
                <a:close/>
              </a:path>
            </a:pathLst>
          </a:custGeom>
          <a:blipFill>
            <a:blip r:embed="rId2"/>
            <a:stretch>
              <a:fillRect l="0" t="0" r="0" b="0"/>
            </a:stretch>
          </a:blipFill>
          <a:ln w="95250" cap="sq">
            <a:solidFill>
              <a:srgbClr val="000000"/>
            </a:solidFill>
            <a:prstDash val="solid"/>
            <a:miter/>
          </a:ln>
        </p:spPr>
      </p:sp>
      <p:sp>
        <p:nvSpPr>
          <p:cNvPr name="Freeform 9" id="9"/>
          <p:cNvSpPr/>
          <p:nvPr/>
        </p:nvSpPr>
        <p:spPr>
          <a:xfrm flipH="false" flipV="false" rot="0">
            <a:off x="10156860" y="3092577"/>
            <a:ext cx="5234927" cy="4665629"/>
          </a:xfrm>
          <a:custGeom>
            <a:avLst/>
            <a:gdLst/>
            <a:ahLst/>
            <a:cxnLst/>
            <a:rect r="r" b="b" t="t" l="l"/>
            <a:pathLst>
              <a:path h="4665629" w="5234927">
                <a:moveTo>
                  <a:pt x="0" y="0"/>
                </a:moveTo>
                <a:lnTo>
                  <a:pt x="5234927" y="0"/>
                </a:lnTo>
                <a:lnTo>
                  <a:pt x="5234927" y="4665629"/>
                </a:lnTo>
                <a:lnTo>
                  <a:pt x="0" y="4665629"/>
                </a:lnTo>
                <a:lnTo>
                  <a:pt x="0" y="0"/>
                </a:lnTo>
                <a:close/>
              </a:path>
            </a:pathLst>
          </a:custGeom>
          <a:blipFill>
            <a:blip r:embed="rId3"/>
            <a:stretch>
              <a:fillRect l="0" t="0" r="0" b="0"/>
            </a:stretch>
          </a:blipFill>
          <a:ln w="95250" cap="sq">
            <a:solidFill>
              <a:srgbClr val="000000"/>
            </a:solidFill>
            <a:prstDash val="solid"/>
            <a:miter/>
          </a:ln>
        </p:spPr>
      </p:sp>
      <p:grpSp>
        <p:nvGrpSpPr>
          <p:cNvPr name="Group 10" id="10"/>
          <p:cNvGrpSpPr/>
          <p:nvPr/>
        </p:nvGrpSpPr>
        <p:grpSpPr>
          <a:xfrm rot="0">
            <a:off x="16326123" y="9549934"/>
            <a:ext cx="1866354" cy="663028"/>
            <a:chOff x="0" y="0"/>
            <a:chExt cx="491550" cy="174625"/>
          </a:xfrm>
        </p:grpSpPr>
        <p:sp>
          <p:nvSpPr>
            <p:cNvPr name="Freeform 11" id="11"/>
            <p:cNvSpPr/>
            <p:nvPr/>
          </p:nvSpPr>
          <p:spPr>
            <a:xfrm flipH="false" flipV="false" rot="0">
              <a:off x="0" y="0"/>
              <a:ext cx="491550" cy="174625"/>
            </a:xfrm>
            <a:custGeom>
              <a:avLst/>
              <a:gdLst/>
              <a:ahLst/>
              <a:cxnLst/>
              <a:rect r="r" b="b" t="t" l="l"/>
              <a:pathLst>
                <a:path h="174625" w="491550">
                  <a:moveTo>
                    <a:pt x="82963" y="0"/>
                  </a:moveTo>
                  <a:lnTo>
                    <a:pt x="408587" y="0"/>
                  </a:lnTo>
                  <a:cubicBezTo>
                    <a:pt x="454406" y="0"/>
                    <a:pt x="491550" y="37144"/>
                    <a:pt x="491550" y="82963"/>
                  </a:cubicBezTo>
                  <a:lnTo>
                    <a:pt x="491550" y="91662"/>
                  </a:lnTo>
                  <a:cubicBezTo>
                    <a:pt x="491550" y="113665"/>
                    <a:pt x="482809" y="134767"/>
                    <a:pt x="467251" y="150325"/>
                  </a:cubicBezTo>
                  <a:cubicBezTo>
                    <a:pt x="451692" y="165884"/>
                    <a:pt x="430590" y="174625"/>
                    <a:pt x="408587" y="174625"/>
                  </a:cubicBezTo>
                  <a:lnTo>
                    <a:pt x="82963" y="174625"/>
                  </a:lnTo>
                  <a:cubicBezTo>
                    <a:pt x="37144" y="174625"/>
                    <a:pt x="0" y="137481"/>
                    <a:pt x="0" y="91662"/>
                  </a:cubicBezTo>
                  <a:lnTo>
                    <a:pt x="0" y="82963"/>
                  </a:lnTo>
                  <a:cubicBezTo>
                    <a:pt x="0" y="37144"/>
                    <a:pt x="37144" y="0"/>
                    <a:pt x="82963" y="0"/>
                  </a:cubicBezTo>
                  <a:close/>
                </a:path>
              </a:pathLst>
            </a:custGeom>
            <a:solidFill>
              <a:srgbClr val="FFFFFF">
                <a:alpha val="19608"/>
              </a:srgbClr>
            </a:solidFill>
          </p:spPr>
        </p:sp>
        <p:sp>
          <p:nvSpPr>
            <p:cNvPr name="TextBox 12" id="12"/>
            <p:cNvSpPr txBox="true"/>
            <p:nvPr/>
          </p:nvSpPr>
          <p:spPr>
            <a:xfrm>
              <a:off x="0" y="-47625"/>
              <a:ext cx="491550" cy="222250"/>
            </a:xfrm>
            <a:prstGeom prst="rect">
              <a:avLst/>
            </a:prstGeom>
          </p:spPr>
          <p:txBody>
            <a:bodyPr anchor="ctr" rtlCol="false" tIns="50800" lIns="50800" bIns="50800" rIns="50800"/>
            <a:lstStyle/>
            <a:p>
              <a:pPr algn="ctr">
                <a:lnSpc>
                  <a:spcPts val="3359"/>
                </a:lnSpc>
              </a:pPr>
            </a:p>
          </p:txBody>
        </p:sp>
      </p:grpSp>
      <p:sp>
        <p:nvSpPr>
          <p:cNvPr name="TextBox 13" id="13"/>
          <p:cNvSpPr txBox="true"/>
          <p:nvPr/>
        </p:nvSpPr>
        <p:spPr>
          <a:xfrm rot="0">
            <a:off x="1341090" y="686528"/>
            <a:ext cx="872651" cy="780913"/>
          </a:xfrm>
          <a:prstGeom prst="rect">
            <a:avLst/>
          </a:prstGeom>
        </p:spPr>
        <p:txBody>
          <a:bodyPr anchor="t" rtlCol="false" tIns="0" lIns="0" bIns="0" rIns="0">
            <a:spAutoFit/>
          </a:bodyPr>
          <a:lstStyle/>
          <a:p>
            <a:pPr algn="r">
              <a:lnSpc>
                <a:spcPts val="6307"/>
              </a:lnSpc>
            </a:pPr>
            <a:r>
              <a:rPr lang="en-US" b="true" sz="4505">
                <a:solidFill>
                  <a:srgbClr val="101010"/>
                </a:solidFill>
                <a:latin typeface="Montserrat Classic Bold"/>
                <a:ea typeface="Montserrat Classic Bold"/>
                <a:cs typeface="Montserrat Classic Bold"/>
                <a:sym typeface="Montserrat Classic Bold"/>
              </a:rPr>
              <a:t>04</a:t>
            </a:r>
          </a:p>
        </p:txBody>
      </p:sp>
      <p:sp>
        <p:nvSpPr>
          <p:cNvPr name="TextBox 14" id="14"/>
          <p:cNvSpPr txBox="true"/>
          <p:nvPr/>
        </p:nvSpPr>
        <p:spPr>
          <a:xfrm rot="0">
            <a:off x="10870816" y="8910839"/>
            <a:ext cx="4152007" cy="405765"/>
          </a:xfrm>
          <a:prstGeom prst="rect">
            <a:avLst/>
          </a:prstGeom>
        </p:spPr>
        <p:txBody>
          <a:bodyPr anchor="t" rtlCol="false" tIns="0" lIns="0" bIns="0" rIns="0">
            <a:spAutoFit/>
          </a:bodyPr>
          <a:lstStyle/>
          <a:p>
            <a:pPr algn="ctr">
              <a:lnSpc>
                <a:spcPts val="3359"/>
              </a:lnSpc>
              <a:spcBef>
                <a:spcPct val="0"/>
              </a:spcBef>
            </a:pPr>
            <a:r>
              <a:rPr lang="en-US" b="true" sz="2400">
                <a:solidFill>
                  <a:srgbClr val="101010"/>
                </a:solidFill>
                <a:latin typeface="Montserrat Classic Bold"/>
                <a:ea typeface="Montserrat Classic Bold"/>
                <a:cs typeface="Montserrat Classic Bold"/>
                <a:sym typeface="Montserrat Classic Bold"/>
              </a:rPr>
              <a:t>• Dimensions: 100 x 50 x 50</a:t>
            </a:r>
          </a:p>
        </p:txBody>
      </p:sp>
      <p:sp>
        <p:nvSpPr>
          <p:cNvPr name="TextBox 15" id="15"/>
          <p:cNvSpPr txBox="true"/>
          <p:nvPr/>
        </p:nvSpPr>
        <p:spPr>
          <a:xfrm rot="0">
            <a:off x="6273340" y="2133161"/>
            <a:ext cx="5741320" cy="529209"/>
          </a:xfrm>
          <a:prstGeom prst="rect">
            <a:avLst/>
          </a:prstGeom>
        </p:spPr>
        <p:txBody>
          <a:bodyPr anchor="t" rtlCol="false" tIns="0" lIns="0" bIns="0" rIns="0">
            <a:spAutoFit/>
          </a:bodyPr>
          <a:lstStyle/>
          <a:p>
            <a:pPr algn="ctr">
              <a:lnSpc>
                <a:spcPts val="3947"/>
              </a:lnSpc>
            </a:pPr>
            <a:r>
              <a:rPr lang="en-US" b="true" sz="4200">
                <a:solidFill>
                  <a:srgbClr val="1211CA"/>
                </a:solidFill>
                <a:latin typeface="Montserrat Heavy"/>
                <a:ea typeface="Montserrat Heavy"/>
                <a:cs typeface="Montserrat Heavy"/>
                <a:sym typeface="Montserrat Heavy"/>
              </a:rPr>
              <a:t>b. Type of Antenna</a:t>
            </a:r>
          </a:p>
        </p:txBody>
      </p:sp>
      <p:sp>
        <p:nvSpPr>
          <p:cNvPr name="TextBox 16" id="16"/>
          <p:cNvSpPr txBox="true"/>
          <p:nvPr/>
        </p:nvSpPr>
        <p:spPr>
          <a:xfrm rot="0">
            <a:off x="12574208" y="890077"/>
            <a:ext cx="4685092" cy="622935"/>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Classic Bold"/>
                <a:ea typeface="Montserrat Classic Bold"/>
                <a:cs typeface="Montserrat Classic Bold"/>
                <a:sym typeface="Montserrat Classic Bold"/>
              </a:rPr>
              <a:t>Parameters</a:t>
            </a:r>
          </a:p>
        </p:txBody>
      </p:sp>
      <p:sp>
        <p:nvSpPr>
          <p:cNvPr name="TextBox 17" id="17"/>
          <p:cNvSpPr txBox="true"/>
          <p:nvPr/>
        </p:nvSpPr>
        <p:spPr>
          <a:xfrm rot="0">
            <a:off x="1777416" y="7951470"/>
            <a:ext cx="6284409" cy="824865"/>
          </a:xfrm>
          <a:prstGeom prst="rect">
            <a:avLst/>
          </a:prstGeom>
        </p:spPr>
        <p:txBody>
          <a:bodyPr anchor="t" rtlCol="false" tIns="0" lIns="0" bIns="0" rIns="0">
            <a:spAutoFit/>
          </a:bodyPr>
          <a:lstStyle/>
          <a:p>
            <a:pPr algn="ctr">
              <a:lnSpc>
                <a:spcPts val="3359"/>
              </a:lnSpc>
            </a:pPr>
            <a:r>
              <a:rPr lang="en-US" b="true" sz="2400">
                <a:solidFill>
                  <a:srgbClr val="1211CA"/>
                </a:solidFill>
                <a:latin typeface="Montserrat Classic Bold"/>
                <a:ea typeface="Montserrat Classic Bold"/>
                <a:cs typeface="Montserrat Classic Bold"/>
                <a:sym typeface="Montserrat Classic Bold"/>
              </a:rPr>
              <a:t>Double Dipole Antenna with 90° phase shift difference (PEC)</a:t>
            </a:r>
          </a:p>
        </p:txBody>
      </p:sp>
      <p:sp>
        <p:nvSpPr>
          <p:cNvPr name="TextBox 18" id="18"/>
          <p:cNvSpPr txBox="true"/>
          <p:nvPr/>
        </p:nvSpPr>
        <p:spPr>
          <a:xfrm rot="0">
            <a:off x="1709857" y="8910839"/>
            <a:ext cx="6419526" cy="405765"/>
          </a:xfrm>
          <a:prstGeom prst="rect">
            <a:avLst/>
          </a:prstGeom>
        </p:spPr>
        <p:txBody>
          <a:bodyPr anchor="t" rtlCol="false" tIns="0" lIns="0" bIns="0" rIns="0">
            <a:spAutoFit/>
          </a:bodyPr>
          <a:lstStyle/>
          <a:p>
            <a:pPr algn="ctr">
              <a:lnSpc>
                <a:spcPts val="3359"/>
              </a:lnSpc>
              <a:spcBef>
                <a:spcPct val="0"/>
              </a:spcBef>
            </a:pPr>
            <a:r>
              <a:rPr lang="en-US" b="true" sz="2400">
                <a:solidFill>
                  <a:srgbClr val="101010"/>
                </a:solidFill>
                <a:latin typeface="Montserrat Classic Bold"/>
                <a:ea typeface="Montserrat Classic Bold"/>
                <a:cs typeface="Montserrat Classic Bold"/>
                <a:sym typeface="Montserrat Classic Bold"/>
              </a:rPr>
              <a:t>• Dimensions: 35.06 x 35.06</a:t>
            </a:r>
          </a:p>
        </p:txBody>
      </p:sp>
      <p:sp>
        <p:nvSpPr>
          <p:cNvPr name="TextBox 19" id="19"/>
          <p:cNvSpPr txBox="true"/>
          <p:nvPr/>
        </p:nvSpPr>
        <p:spPr>
          <a:xfrm rot="0">
            <a:off x="9804615" y="7922090"/>
            <a:ext cx="6284409" cy="405765"/>
          </a:xfrm>
          <a:prstGeom prst="rect">
            <a:avLst/>
          </a:prstGeom>
        </p:spPr>
        <p:txBody>
          <a:bodyPr anchor="t" rtlCol="false" tIns="0" lIns="0" bIns="0" rIns="0">
            <a:spAutoFit/>
          </a:bodyPr>
          <a:lstStyle/>
          <a:p>
            <a:pPr algn="ctr">
              <a:lnSpc>
                <a:spcPts val="3359"/>
              </a:lnSpc>
            </a:pPr>
            <a:r>
              <a:rPr lang="en-US" b="true" sz="2400">
                <a:solidFill>
                  <a:srgbClr val="1211CA"/>
                </a:solidFill>
                <a:latin typeface="Montserrat Classic Bold"/>
                <a:ea typeface="Montserrat Classic Bold"/>
                <a:cs typeface="Montserrat Classic Bold"/>
                <a:sym typeface="Montserrat Classic Bold"/>
              </a:rPr>
              <a:t>Elliptical Reflector (PEC)</a:t>
            </a:r>
          </a:p>
        </p:txBody>
      </p:sp>
      <p:sp>
        <p:nvSpPr>
          <p:cNvPr name="TextBox 20" id="20"/>
          <p:cNvSpPr txBox="true"/>
          <p:nvPr/>
        </p:nvSpPr>
        <p:spPr>
          <a:xfrm rot="0">
            <a:off x="16539493" y="9654753"/>
            <a:ext cx="1439614" cy="405765"/>
          </a:xfrm>
          <a:prstGeom prst="rect">
            <a:avLst/>
          </a:prstGeom>
        </p:spPr>
        <p:txBody>
          <a:bodyPr anchor="t" rtlCol="false" tIns="0" lIns="0" bIns="0" rIns="0">
            <a:spAutoFit/>
          </a:bodyPr>
          <a:lstStyle/>
          <a:p>
            <a:pPr algn="ctr">
              <a:lnSpc>
                <a:spcPts val="3359"/>
              </a:lnSpc>
              <a:spcBef>
                <a:spcPct val="0"/>
              </a:spcBef>
            </a:pPr>
            <a:r>
              <a:rPr lang="en-US" b="true" sz="2400">
                <a:solidFill>
                  <a:srgbClr val="000000">
                    <a:alpha val="41961"/>
                  </a:srgbClr>
                </a:solidFill>
                <a:latin typeface="Montserrat Classic Bold"/>
                <a:ea typeface="Montserrat Classic Bold"/>
                <a:cs typeface="Montserrat Classic Bold"/>
                <a:sym typeface="Montserrat Classic Bold"/>
              </a:rPr>
              <a:t>Unit: mm</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116517" y="9103198"/>
            <a:ext cx="3121419" cy="139974"/>
            <a:chOff x="0" y="0"/>
            <a:chExt cx="822102" cy="36866"/>
          </a:xfrm>
        </p:grpSpPr>
        <p:sp>
          <p:nvSpPr>
            <p:cNvPr name="Freeform 3" id="3"/>
            <p:cNvSpPr/>
            <p:nvPr/>
          </p:nvSpPr>
          <p:spPr>
            <a:xfrm flipH="false" flipV="false" rot="0">
              <a:off x="0" y="0"/>
              <a:ext cx="822102" cy="36866"/>
            </a:xfrm>
            <a:custGeom>
              <a:avLst/>
              <a:gdLst/>
              <a:ahLst/>
              <a:cxnLst/>
              <a:rect r="r" b="b" t="t" l="l"/>
              <a:pathLst>
                <a:path h="36866" w="822102">
                  <a:moveTo>
                    <a:pt x="0" y="0"/>
                  </a:moveTo>
                  <a:lnTo>
                    <a:pt x="822102" y="0"/>
                  </a:lnTo>
                  <a:lnTo>
                    <a:pt x="822102" y="36866"/>
                  </a:lnTo>
                  <a:lnTo>
                    <a:pt x="0" y="36866"/>
                  </a:lnTo>
                  <a:close/>
                </a:path>
              </a:pathLst>
            </a:custGeom>
            <a:solidFill>
              <a:srgbClr val="F9B314"/>
            </a:solidFill>
          </p:spPr>
        </p:sp>
        <p:sp>
          <p:nvSpPr>
            <p:cNvPr name="TextBox 4" id="4"/>
            <p:cNvSpPr txBox="true"/>
            <p:nvPr/>
          </p:nvSpPr>
          <p:spPr>
            <a:xfrm>
              <a:off x="0" y="-38100"/>
              <a:ext cx="822102" cy="74966"/>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650781"/>
            <a:ext cx="1185041" cy="127786"/>
            <a:chOff x="0" y="0"/>
            <a:chExt cx="166260" cy="17928"/>
          </a:xfrm>
        </p:grpSpPr>
        <p:sp>
          <p:nvSpPr>
            <p:cNvPr name="Freeform 6" id="6"/>
            <p:cNvSpPr/>
            <p:nvPr/>
          </p:nvSpPr>
          <p:spPr>
            <a:xfrm flipH="false" flipV="false" rot="0">
              <a:off x="0" y="0"/>
              <a:ext cx="166260" cy="17928"/>
            </a:xfrm>
            <a:custGeom>
              <a:avLst/>
              <a:gdLst/>
              <a:ahLst/>
              <a:cxnLst/>
              <a:rect r="r" b="b" t="t" l="l"/>
              <a:pathLst>
                <a:path h="17928" w="166260">
                  <a:moveTo>
                    <a:pt x="0" y="0"/>
                  </a:moveTo>
                  <a:lnTo>
                    <a:pt x="166260" y="0"/>
                  </a:lnTo>
                  <a:lnTo>
                    <a:pt x="166260" y="17928"/>
                  </a:lnTo>
                  <a:lnTo>
                    <a:pt x="0" y="17928"/>
                  </a:lnTo>
                  <a:close/>
                </a:path>
              </a:pathLst>
            </a:custGeom>
            <a:solidFill>
              <a:srgbClr val="F9B314"/>
            </a:solidFill>
          </p:spPr>
        </p:sp>
        <p:sp>
          <p:nvSpPr>
            <p:cNvPr name="TextBox 7" id="7"/>
            <p:cNvSpPr txBox="true"/>
            <p:nvPr/>
          </p:nvSpPr>
          <p:spPr>
            <a:xfrm>
              <a:off x="0" y="-38100"/>
              <a:ext cx="166260" cy="56028"/>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1805266" y="1778566"/>
            <a:ext cx="5454034" cy="6181823"/>
          </a:xfrm>
          <a:custGeom>
            <a:avLst/>
            <a:gdLst/>
            <a:ahLst/>
            <a:cxnLst/>
            <a:rect r="r" b="b" t="t" l="l"/>
            <a:pathLst>
              <a:path h="6181823" w="5454034">
                <a:moveTo>
                  <a:pt x="0" y="0"/>
                </a:moveTo>
                <a:lnTo>
                  <a:pt x="5454034" y="0"/>
                </a:lnTo>
                <a:lnTo>
                  <a:pt x="5454034" y="6181823"/>
                </a:lnTo>
                <a:lnTo>
                  <a:pt x="0" y="6181823"/>
                </a:lnTo>
                <a:lnTo>
                  <a:pt x="0" y="0"/>
                </a:lnTo>
                <a:close/>
              </a:path>
            </a:pathLst>
          </a:custGeom>
          <a:blipFill>
            <a:blip r:embed="rId2"/>
            <a:stretch>
              <a:fillRect l="0" t="0" r="0" b="0"/>
            </a:stretch>
          </a:blipFill>
          <a:ln w="95250" cap="sq">
            <a:solidFill>
              <a:srgbClr val="000000"/>
            </a:solidFill>
            <a:prstDash val="solid"/>
            <a:miter/>
          </a:ln>
        </p:spPr>
      </p:sp>
      <p:grpSp>
        <p:nvGrpSpPr>
          <p:cNvPr name="Group 9" id="9"/>
          <p:cNvGrpSpPr/>
          <p:nvPr/>
        </p:nvGrpSpPr>
        <p:grpSpPr>
          <a:xfrm rot="0">
            <a:off x="457496" y="3643440"/>
            <a:ext cx="11063082" cy="4787442"/>
            <a:chOff x="0" y="0"/>
            <a:chExt cx="2913733" cy="1260890"/>
          </a:xfrm>
        </p:grpSpPr>
        <p:sp>
          <p:nvSpPr>
            <p:cNvPr name="Freeform 10" id="10"/>
            <p:cNvSpPr/>
            <p:nvPr/>
          </p:nvSpPr>
          <p:spPr>
            <a:xfrm flipH="false" flipV="false" rot="0">
              <a:off x="0" y="0"/>
              <a:ext cx="2913733" cy="1260890"/>
            </a:xfrm>
            <a:custGeom>
              <a:avLst/>
              <a:gdLst/>
              <a:ahLst/>
              <a:cxnLst/>
              <a:rect r="r" b="b" t="t" l="l"/>
              <a:pathLst>
                <a:path h="1260890" w="2913733">
                  <a:moveTo>
                    <a:pt x="13996" y="0"/>
                  </a:moveTo>
                  <a:lnTo>
                    <a:pt x="2899738" y="0"/>
                  </a:lnTo>
                  <a:cubicBezTo>
                    <a:pt x="2903449" y="0"/>
                    <a:pt x="2907009" y="1475"/>
                    <a:pt x="2909634" y="4099"/>
                  </a:cubicBezTo>
                  <a:cubicBezTo>
                    <a:pt x="2912259" y="6724"/>
                    <a:pt x="2913733" y="10284"/>
                    <a:pt x="2913733" y="13996"/>
                  </a:cubicBezTo>
                  <a:lnTo>
                    <a:pt x="2913733" y="1246894"/>
                  </a:lnTo>
                  <a:cubicBezTo>
                    <a:pt x="2913733" y="1250606"/>
                    <a:pt x="2912259" y="1254166"/>
                    <a:pt x="2909634" y="1256791"/>
                  </a:cubicBezTo>
                  <a:cubicBezTo>
                    <a:pt x="2907009" y="1259416"/>
                    <a:pt x="2903449" y="1260890"/>
                    <a:pt x="2899738" y="1260890"/>
                  </a:cubicBezTo>
                  <a:lnTo>
                    <a:pt x="13996" y="1260890"/>
                  </a:lnTo>
                  <a:cubicBezTo>
                    <a:pt x="10284" y="1260890"/>
                    <a:pt x="6724" y="1259416"/>
                    <a:pt x="4099" y="1256791"/>
                  </a:cubicBezTo>
                  <a:cubicBezTo>
                    <a:pt x="1475" y="1254166"/>
                    <a:pt x="0" y="1250606"/>
                    <a:pt x="0" y="1246894"/>
                  </a:cubicBezTo>
                  <a:lnTo>
                    <a:pt x="0" y="13996"/>
                  </a:lnTo>
                  <a:cubicBezTo>
                    <a:pt x="0" y="10284"/>
                    <a:pt x="1475" y="6724"/>
                    <a:pt x="4099" y="4099"/>
                  </a:cubicBezTo>
                  <a:cubicBezTo>
                    <a:pt x="6724" y="1475"/>
                    <a:pt x="10284" y="0"/>
                    <a:pt x="13996" y="0"/>
                  </a:cubicBezTo>
                  <a:close/>
                </a:path>
              </a:pathLst>
            </a:custGeom>
            <a:solidFill>
              <a:srgbClr val="2D262A">
                <a:alpha val="19608"/>
              </a:srgbClr>
            </a:solidFill>
          </p:spPr>
        </p:sp>
        <p:sp>
          <p:nvSpPr>
            <p:cNvPr name="TextBox 11" id="11"/>
            <p:cNvSpPr txBox="true"/>
            <p:nvPr/>
          </p:nvSpPr>
          <p:spPr>
            <a:xfrm>
              <a:off x="0" y="-47625"/>
              <a:ext cx="2913733" cy="1308515"/>
            </a:xfrm>
            <a:prstGeom prst="rect">
              <a:avLst/>
            </a:prstGeom>
          </p:spPr>
          <p:txBody>
            <a:bodyPr anchor="ctr" rtlCol="false" tIns="50800" lIns="50800" bIns="50800" rIns="50800"/>
            <a:lstStyle/>
            <a:p>
              <a:pPr algn="ctr">
                <a:lnSpc>
                  <a:spcPts val="3359"/>
                </a:lnSpc>
              </a:pPr>
            </a:p>
          </p:txBody>
        </p:sp>
      </p:grpSp>
      <p:sp>
        <p:nvSpPr>
          <p:cNvPr name="TextBox 12" id="12"/>
          <p:cNvSpPr txBox="true"/>
          <p:nvPr/>
        </p:nvSpPr>
        <p:spPr>
          <a:xfrm rot="0">
            <a:off x="874504" y="3834118"/>
            <a:ext cx="10349143" cy="4596765"/>
          </a:xfrm>
          <a:prstGeom prst="rect">
            <a:avLst/>
          </a:prstGeom>
        </p:spPr>
        <p:txBody>
          <a:bodyPr anchor="t" rtlCol="false" tIns="0" lIns="0" bIns="0" rIns="0">
            <a:spAutoFit/>
          </a:bodyPr>
          <a:lstStyle/>
          <a:p>
            <a:pPr algn="just">
              <a:lnSpc>
                <a:spcPts val="3359"/>
              </a:lnSpc>
            </a:pPr>
            <a:r>
              <a:rPr lang="en-US" sz="2400">
                <a:solidFill>
                  <a:srgbClr val="2D262A"/>
                </a:solidFill>
                <a:latin typeface="Montserrat Classic"/>
                <a:ea typeface="Montserrat Classic"/>
                <a:cs typeface="Montserrat Classic"/>
                <a:sym typeface="Montserrat Classic"/>
              </a:rPr>
              <a:t>An approximate </a:t>
            </a:r>
            <a:r>
              <a:rPr lang="en-US" sz="2400" b="true">
                <a:solidFill>
                  <a:srgbClr val="2D262A"/>
                </a:solidFill>
                <a:latin typeface="Montserrat Classic Bold"/>
                <a:ea typeface="Montserrat Classic Bold"/>
                <a:cs typeface="Montserrat Classic Bold"/>
                <a:sym typeface="Montserrat Classic Bold"/>
              </a:rPr>
              <a:t>multilayered tissue phantom model</a:t>
            </a:r>
            <a:r>
              <a:rPr lang="en-US" sz="2400">
                <a:solidFill>
                  <a:srgbClr val="2D262A"/>
                </a:solidFill>
                <a:latin typeface="Montserrat Classic"/>
                <a:ea typeface="Montserrat Classic"/>
                <a:cs typeface="Montserrat Classic"/>
                <a:sym typeface="Montserrat Classic"/>
              </a:rPr>
              <a:t> was developed, consisting of four distinct layers: skin, fat, muscle, and a spherical tumor embedded within. The tumor’s position was precisely </a:t>
            </a:r>
            <a:r>
              <a:rPr lang="en-US" sz="2400" b="true">
                <a:solidFill>
                  <a:srgbClr val="2D262A"/>
                </a:solidFill>
                <a:latin typeface="Montserrat Classic Bold"/>
                <a:ea typeface="Montserrat Classic Bold"/>
                <a:cs typeface="Montserrat Classic Bold"/>
                <a:sym typeface="Montserrat Classic Bold"/>
              </a:rPr>
              <a:t>aligned with the second focal point</a:t>
            </a:r>
            <a:r>
              <a:rPr lang="en-US" sz="2400">
                <a:solidFill>
                  <a:srgbClr val="2D262A"/>
                </a:solidFill>
                <a:latin typeface="Montserrat Classic"/>
                <a:ea typeface="Montserrat Classic"/>
                <a:cs typeface="Montserrat Classic"/>
                <a:sym typeface="Montserrat Classic"/>
              </a:rPr>
              <a:t> of the elliptical reflector, ensuring maximum energy convergence. </a:t>
            </a:r>
          </a:p>
          <a:p>
            <a:pPr algn="just">
              <a:lnSpc>
                <a:spcPts val="3359"/>
              </a:lnSpc>
            </a:pPr>
          </a:p>
          <a:p>
            <a:pPr algn="just">
              <a:lnSpc>
                <a:spcPts val="3359"/>
              </a:lnSpc>
            </a:pPr>
            <a:r>
              <a:rPr lang="en-US" sz="2400">
                <a:solidFill>
                  <a:srgbClr val="2D262A"/>
                </a:solidFill>
                <a:latin typeface="Montserrat Classic"/>
                <a:ea typeface="Montserrat Classic"/>
                <a:cs typeface="Montserrat Classic"/>
                <a:sym typeface="Montserrat Classic"/>
              </a:rPr>
              <a:t>Each tissue layer was assigned individual </a:t>
            </a:r>
            <a:r>
              <a:rPr lang="en-US" sz="2400" b="true">
                <a:solidFill>
                  <a:srgbClr val="2D262A"/>
                </a:solidFill>
                <a:latin typeface="Montserrat Classic Bold"/>
                <a:ea typeface="Montserrat Classic Bold"/>
                <a:cs typeface="Montserrat Classic Bold"/>
                <a:sym typeface="Montserrat Classic Bold"/>
              </a:rPr>
              <a:t>dielectric constants, conductivity values, and loss tangents</a:t>
            </a:r>
            <a:r>
              <a:rPr lang="en-US" sz="2400">
                <a:solidFill>
                  <a:srgbClr val="2D262A"/>
                </a:solidFill>
                <a:latin typeface="Montserrat Classic"/>
                <a:ea typeface="Montserrat Classic"/>
                <a:cs typeface="Montserrat Classic"/>
                <a:sym typeface="Montserrat Classic"/>
              </a:rPr>
              <a:t>, derived from standard research literature, tailored specifically for </a:t>
            </a:r>
            <a:r>
              <a:rPr lang="en-US" sz="2400" b="true">
                <a:solidFill>
                  <a:srgbClr val="2D262A"/>
                </a:solidFill>
                <a:latin typeface="Montserrat Classic Bold"/>
                <a:ea typeface="Montserrat Classic Bold"/>
                <a:cs typeface="Montserrat Classic Bold"/>
                <a:sym typeface="Montserrat Classic Bold"/>
              </a:rPr>
              <a:t>the operating frequency</a:t>
            </a:r>
            <a:r>
              <a:rPr lang="en-US" sz="2400">
                <a:solidFill>
                  <a:srgbClr val="2D262A"/>
                </a:solidFill>
                <a:latin typeface="Montserrat Classic"/>
                <a:ea typeface="Montserrat Classic"/>
                <a:cs typeface="Montserrat Classic"/>
                <a:sym typeface="Montserrat Classic"/>
              </a:rPr>
              <a:t> band under consideration. </a:t>
            </a:r>
          </a:p>
          <a:p>
            <a:pPr algn="just">
              <a:lnSpc>
                <a:spcPts val="3359"/>
              </a:lnSpc>
            </a:pPr>
          </a:p>
        </p:txBody>
      </p:sp>
      <p:sp>
        <p:nvSpPr>
          <p:cNvPr name="TextBox 13" id="13"/>
          <p:cNvSpPr txBox="true"/>
          <p:nvPr/>
        </p:nvSpPr>
        <p:spPr>
          <a:xfrm rot="0">
            <a:off x="12552844" y="8354683"/>
            <a:ext cx="4685092" cy="622935"/>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Classic Bold"/>
                <a:ea typeface="Montserrat Classic Bold"/>
                <a:cs typeface="Montserrat Classic Bold"/>
                <a:sym typeface="Montserrat Classic Bold"/>
              </a:rPr>
              <a:t>Parameters</a:t>
            </a:r>
          </a:p>
        </p:txBody>
      </p:sp>
      <p:sp>
        <p:nvSpPr>
          <p:cNvPr name="TextBox 14" id="14"/>
          <p:cNvSpPr txBox="true"/>
          <p:nvPr/>
        </p:nvSpPr>
        <p:spPr>
          <a:xfrm rot="0">
            <a:off x="1341090" y="686528"/>
            <a:ext cx="872651" cy="780913"/>
          </a:xfrm>
          <a:prstGeom prst="rect">
            <a:avLst/>
          </a:prstGeom>
        </p:spPr>
        <p:txBody>
          <a:bodyPr anchor="t" rtlCol="false" tIns="0" lIns="0" bIns="0" rIns="0">
            <a:spAutoFit/>
          </a:bodyPr>
          <a:lstStyle/>
          <a:p>
            <a:pPr algn="r">
              <a:lnSpc>
                <a:spcPts val="6307"/>
              </a:lnSpc>
            </a:pPr>
            <a:r>
              <a:rPr lang="en-US" b="true" sz="4505">
                <a:solidFill>
                  <a:srgbClr val="101010"/>
                </a:solidFill>
                <a:latin typeface="Montserrat Classic Bold"/>
                <a:ea typeface="Montserrat Classic Bold"/>
                <a:cs typeface="Montserrat Classic Bold"/>
                <a:sym typeface="Montserrat Classic Bold"/>
              </a:rPr>
              <a:t>04</a:t>
            </a:r>
          </a:p>
        </p:txBody>
      </p:sp>
      <p:sp>
        <p:nvSpPr>
          <p:cNvPr name="TextBox 15" id="15"/>
          <p:cNvSpPr txBox="true"/>
          <p:nvPr/>
        </p:nvSpPr>
        <p:spPr>
          <a:xfrm rot="0">
            <a:off x="1255622" y="2933256"/>
            <a:ext cx="8258196" cy="529209"/>
          </a:xfrm>
          <a:prstGeom prst="rect">
            <a:avLst/>
          </a:prstGeom>
        </p:spPr>
        <p:txBody>
          <a:bodyPr anchor="t" rtlCol="false" tIns="0" lIns="0" bIns="0" rIns="0">
            <a:spAutoFit/>
          </a:bodyPr>
          <a:lstStyle/>
          <a:p>
            <a:pPr algn="l">
              <a:lnSpc>
                <a:spcPts val="3947"/>
              </a:lnSpc>
            </a:pPr>
            <a:r>
              <a:rPr lang="en-US" sz="4200" b="true">
                <a:solidFill>
                  <a:srgbClr val="1211CA"/>
                </a:solidFill>
                <a:latin typeface="Montserrat Heavy"/>
                <a:ea typeface="Montserrat Heavy"/>
                <a:cs typeface="Montserrat Heavy"/>
                <a:sym typeface="Montserrat Heavy"/>
              </a:rPr>
              <a:t>c. Tissue Phantom Model</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116517" y="9103198"/>
            <a:ext cx="3121419" cy="139974"/>
            <a:chOff x="0" y="0"/>
            <a:chExt cx="822102" cy="36866"/>
          </a:xfrm>
        </p:grpSpPr>
        <p:sp>
          <p:nvSpPr>
            <p:cNvPr name="Freeform 3" id="3"/>
            <p:cNvSpPr/>
            <p:nvPr/>
          </p:nvSpPr>
          <p:spPr>
            <a:xfrm flipH="false" flipV="false" rot="0">
              <a:off x="0" y="0"/>
              <a:ext cx="822102" cy="36866"/>
            </a:xfrm>
            <a:custGeom>
              <a:avLst/>
              <a:gdLst/>
              <a:ahLst/>
              <a:cxnLst/>
              <a:rect r="r" b="b" t="t" l="l"/>
              <a:pathLst>
                <a:path h="36866" w="822102">
                  <a:moveTo>
                    <a:pt x="0" y="0"/>
                  </a:moveTo>
                  <a:lnTo>
                    <a:pt x="822102" y="0"/>
                  </a:lnTo>
                  <a:lnTo>
                    <a:pt x="822102" y="36866"/>
                  </a:lnTo>
                  <a:lnTo>
                    <a:pt x="0" y="36866"/>
                  </a:lnTo>
                  <a:close/>
                </a:path>
              </a:pathLst>
            </a:custGeom>
            <a:solidFill>
              <a:srgbClr val="F9B314"/>
            </a:solidFill>
          </p:spPr>
        </p:sp>
        <p:sp>
          <p:nvSpPr>
            <p:cNvPr name="TextBox 4" id="4"/>
            <p:cNvSpPr txBox="true"/>
            <p:nvPr/>
          </p:nvSpPr>
          <p:spPr>
            <a:xfrm>
              <a:off x="0" y="-38100"/>
              <a:ext cx="822102" cy="74966"/>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028700" y="1650781"/>
            <a:ext cx="1185041" cy="127786"/>
            <a:chOff x="0" y="0"/>
            <a:chExt cx="166260" cy="17928"/>
          </a:xfrm>
        </p:grpSpPr>
        <p:sp>
          <p:nvSpPr>
            <p:cNvPr name="Freeform 6" id="6"/>
            <p:cNvSpPr/>
            <p:nvPr/>
          </p:nvSpPr>
          <p:spPr>
            <a:xfrm flipH="false" flipV="false" rot="0">
              <a:off x="0" y="0"/>
              <a:ext cx="166260" cy="17928"/>
            </a:xfrm>
            <a:custGeom>
              <a:avLst/>
              <a:gdLst/>
              <a:ahLst/>
              <a:cxnLst/>
              <a:rect r="r" b="b" t="t" l="l"/>
              <a:pathLst>
                <a:path h="17928" w="166260">
                  <a:moveTo>
                    <a:pt x="0" y="0"/>
                  </a:moveTo>
                  <a:lnTo>
                    <a:pt x="166260" y="0"/>
                  </a:lnTo>
                  <a:lnTo>
                    <a:pt x="166260" y="17928"/>
                  </a:lnTo>
                  <a:lnTo>
                    <a:pt x="0" y="17928"/>
                  </a:lnTo>
                  <a:close/>
                </a:path>
              </a:pathLst>
            </a:custGeom>
            <a:solidFill>
              <a:srgbClr val="F9B314"/>
            </a:solidFill>
          </p:spPr>
        </p:sp>
        <p:sp>
          <p:nvSpPr>
            <p:cNvPr name="TextBox 7" id="7"/>
            <p:cNvSpPr txBox="true"/>
            <p:nvPr/>
          </p:nvSpPr>
          <p:spPr>
            <a:xfrm>
              <a:off x="0" y="-38100"/>
              <a:ext cx="166260" cy="56028"/>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98281" y="3491033"/>
            <a:ext cx="9807490" cy="4184782"/>
            <a:chOff x="0" y="0"/>
            <a:chExt cx="2583043" cy="1102165"/>
          </a:xfrm>
        </p:grpSpPr>
        <p:sp>
          <p:nvSpPr>
            <p:cNvPr name="Freeform 9" id="9"/>
            <p:cNvSpPr/>
            <p:nvPr/>
          </p:nvSpPr>
          <p:spPr>
            <a:xfrm flipH="false" flipV="false" rot="0">
              <a:off x="0" y="0"/>
              <a:ext cx="2583043" cy="1102165"/>
            </a:xfrm>
            <a:custGeom>
              <a:avLst/>
              <a:gdLst/>
              <a:ahLst/>
              <a:cxnLst/>
              <a:rect r="r" b="b" t="t" l="l"/>
              <a:pathLst>
                <a:path h="1102165" w="2583043">
                  <a:moveTo>
                    <a:pt x="15788" y="0"/>
                  </a:moveTo>
                  <a:lnTo>
                    <a:pt x="2567255" y="0"/>
                  </a:lnTo>
                  <a:cubicBezTo>
                    <a:pt x="2571442" y="0"/>
                    <a:pt x="2575458" y="1663"/>
                    <a:pt x="2578418" y="4624"/>
                  </a:cubicBezTo>
                  <a:cubicBezTo>
                    <a:pt x="2581379" y="7585"/>
                    <a:pt x="2583043" y="11601"/>
                    <a:pt x="2583043" y="15788"/>
                  </a:cubicBezTo>
                  <a:lnTo>
                    <a:pt x="2583043" y="1086377"/>
                  </a:lnTo>
                  <a:cubicBezTo>
                    <a:pt x="2583043" y="1095096"/>
                    <a:pt x="2575974" y="1102165"/>
                    <a:pt x="2567255" y="1102165"/>
                  </a:cubicBezTo>
                  <a:lnTo>
                    <a:pt x="15788" y="1102165"/>
                  </a:lnTo>
                  <a:cubicBezTo>
                    <a:pt x="11601" y="1102165"/>
                    <a:pt x="7585" y="1100501"/>
                    <a:pt x="4624" y="1097541"/>
                  </a:cubicBezTo>
                  <a:cubicBezTo>
                    <a:pt x="1663" y="1094580"/>
                    <a:pt x="0" y="1090564"/>
                    <a:pt x="0" y="1086377"/>
                  </a:cubicBezTo>
                  <a:lnTo>
                    <a:pt x="0" y="15788"/>
                  </a:lnTo>
                  <a:cubicBezTo>
                    <a:pt x="0" y="7068"/>
                    <a:pt x="7068" y="0"/>
                    <a:pt x="15788" y="0"/>
                  </a:cubicBezTo>
                  <a:close/>
                </a:path>
              </a:pathLst>
            </a:custGeom>
            <a:solidFill>
              <a:srgbClr val="2D262A">
                <a:alpha val="19608"/>
              </a:srgbClr>
            </a:solidFill>
          </p:spPr>
        </p:sp>
        <p:sp>
          <p:nvSpPr>
            <p:cNvPr name="TextBox 10" id="10"/>
            <p:cNvSpPr txBox="true"/>
            <p:nvPr/>
          </p:nvSpPr>
          <p:spPr>
            <a:xfrm>
              <a:off x="0" y="-47625"/>
              <a:ext cx="2583043" cy="1149790"/>
            </a:xfrm>
            <a:prstGeom prst="rect">
              <a:avLst/>
            </a:prstGeom>
          </p:spPr>
          <p:txBody>
            <a:bodyPr anchor="ctr" rtlCol="false" tIns="50800" lIns="50800" bIns="50800" rIns="50800"/>
            <a:lstStyle/>
            <a:p>
              <a:pPr algn="ctr">
                <a:lnSpc>
                  <a:spcPts val="3359"/>
                </a:lnSpc>
              </a:pPr>
            </a:p>
          </p:txBody>
        </p:sp>
      </p:grpSp>
      <p:sp>
        <p:nvSpPr>
          <p:cNvPr name="Freeform 11" id="11"/>
          <p:cNvSpPr/>
          <p:nvPr/>
        </p:nvSpPr>
        <p:spPr>
          <a:xfrm flipH="false" flipV="false" rot="0">
            <a:off x="11081102" y="2734022"/>
            <a:ext cx="6708441" cy="4762993"/>
          </a:xfrm>
          <a:custGeom>
            <a:avLst/>
            <a:gdLst/>
            <a:ahLst/>
            <a:cxnLst/>
            <a:rect r="r" b="b" t="t" l="l"/>
            <a:pathLst>
              <a:path h="4762993" w="6708441">
                <a:moveTo>
                  <a:pt x="0" y="0"/>
                </a:moveTo>
                <a:lnTo>
                  <a:pt x="6708441" y="0"/>
                </a:lnTo>
                <a:lnTo>
                  <a:pt x="6708441" y="4762993"/>
                </a:lnTo>
                <a:lnTo>
                  <a:pt x="0" y="4762993"/>
                </a:lnTo>
                <a:lnTo>
                  <a:pt x="0" y="0"/>
                </a:lnTo>
                <a:close/>
              </a:path>
            </a:pathLst>
          </a:custGeom>
          <a:blipFill>
            <a:blip r:embed="rId2"/>
            <a:stretch>
              <a:fillRect l="0" t="0" r="0" b="0"/>
            </a:stretch>
          </a:blipFill>
          <a:ln w="47625" cap="sq">
            <a:solidFill>
              <a:srgbClr val="000000"/>
            </a:solidFill>
            <a:prstDash val="solid"/>
            <a:miter/>
          </a:ln>
        </p:spPr>
      </p:sp>
      <p:sp>
        <p:nvSpPr>
          <p:cNvPr name="TextBox 12" id="12"/>
          <p:cNvSpPr txBox="true"/>
          <p:nvPr/>
        </p:nvSpPr>
        <p:spPr>
          <a:xfrm rot="0">
            <a:off x="1014737" y="3624383"/>
            <a:ext cx="9174579" cy="3758565"/>
          </a:xfrm>
          <a:prstGeom prst="rect">
            <a:avLst/>
          </a:prstGeom>
        </p:spPr>
        <p:txBody>
          <a:bodyPr anchor="t" rtlCol="false" tIns="0" lIns="0" bIns="0" rIns="0">
            <a:spAutoFit/>
          </a:bodyPr>
          <a:lstStyle/>
          <a:p>
            <a:pPr algn="just">
              <a:lnSpc>
                <a:spcPts val="3359"/>
              </a:lnSpc>
            </a:pPr>
            <a:r>
              <a:rPr lang="en-US" sz="2400">
                <a:solidFill>
                  <a:srgbClr val="2D262A"/>
                </a:solidFill>
                <a:latin typeface="Montserrat Classic"/>
                <a:ea typeface="Montserrat Classic"/>
                <a:cs typeface="Montserrat Classic"/>
                <a:sym typeface="Montserrat Classic"/>
              </a:rPr>
              <a:t>To leverage the advantages of mitotic disruption through polarization, an antenna capable of generating circular polarization was modeled. However, circular polarization alone is insufficient, as it primarily addresses polarization in two dimensions. For effective tumor disruption, three-dimensional irradiation is essential.</a:t>
            </a:r>
          </a:p>
          <a:p>
            <a:pPr algn="just">
              <a:lnSpc>
                <a:spcPts val="3359"/>
              </a:lnSpc>
            </a:pPr>
            <a:r>
              <a:rPr lang="en-US" sz="2400">
                <a:solidFill>
                  <a:srgbClr val="2D262A"/>
                </a:solidFill>
                <a:latin typeface="Montserrat Classic"/>
                <a:ea typeface="Montserrat Classic"/>
                <a:cs typeface="Montserrat Classic"/>
                <a:sym typeface="Montserrat Classic"/>
              </a:rPr>
              <a:t>This challenge is also resolved by an elliptical reflector, which exploits the unique geometrical properties of ellipsoids.</a:t>
            </a:r>
          </a:p>
        </p:txBody>
      </p:sp>
      <p:sp>
        <p:nvSpPr>
          <p:cNvPr name="TextBox 13" id="13"/>
          <p:cNvSpPr txBox="true"/>
          <p:nvPr/>
        </p:nvSpPr>
        <p:spPr>
          <a:xfrm rot="0">
            <a:off x="12552844" y="8354683"/>
            <a:ext cx="4685092" cy="622935"/>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Classic Bold"/>
                <a:ea typeface="Montserrat Classic Bold"/>
                <a:cs typeface="Montserrat Classic Bold"/>
                <a:sym typeface="Montserrat Classic Bold"/>
              </a:rPr>
              <a:t>Parameters</a:t>
            </a:r>
          </a:p>
        </p:txBody>
      </p:sp>
      <p:sp>
        <p:nvSpPr>
          <p:cNvPr name="TextBox 14" id="14"/>
          <p:cNvSpPr txBox="true"/>
          <p:nvPr/>
        </p:nvSpPr>
        <p:spPr>
          <a:xfrm rot="0">
            <a:off x="1341090" y="686528"/>
            <a:ext cx="872651" cy="780913"/>
          </a:xfrm>
          <a:prstGeom prst="rect">
            <a:avLst/>
          </a:prstGeom>
        </p:spPr>
        <p:txBody>
          <a:bodyPr anchor="t" rtlCol="false" tIns="0" lIns="0" bIns="0" rIns="0">
            <a:spAutoFit/>
          </a:bodyPr>
          <a:lstStyle/>
          <a:p>
            <a:pPr algn="r">
              <a:lnSpc>
                <a:spcPts val="6307"/>
              </a:lnSpc>
            </a:pPr>
            <a:r>
              <a:rPr lang="en-US" b="true" sz="4505">
                <a:solidFill>
                  <a:srgbClr val="101010"/>
                </a:solidFill>
                <a:latin typeface="Montserrat Classic Bold"/>
                <a:ea typeface="Montserrat Classic Bold"/>
                <a:cs typeface="Montserrat Classic Bold"/>
                <a:sym typeface="Montserrat Classic Bold"/>
              </a:rPr>
              <a:t>05</a:t>
            </a:r>
          </a:p>
        </p:txBody>
      </p:sp>
      <p:sp>
        <p:nvSpPr>
          <p:cNvPr name="TextBox 15" id="15"/>
          <p:cNvSpPr txBox="true"/>
          <p:nvPr/>
        </p:nvSpPr>
        <p:spPr>
          <a:xfrm rot="0">
            <a:off x="1269485" y="2715960"/>
            <a:ext cx="8258196" cy="529209"/>
          </a:xfrm>
          <a:prstGeom prst="rect">
            <a:avLst/>
          </a:prstGeom>
        </p:spPr>
        <p:txBody>
          <a:bodyPr anchor="t" rtlCol="false" tIns="0" lIns="0" bIns="0" rIns="0">
            <a:spAutoFit/>
          </a:bodyPr>
          <a:lstStyle/>
          <a:p>
            <a:pPr algn="l">
              <a:lnSpc>
                <a:spcPts val="3947"/>
              </a:lnSpc>
            </a:pPr>
            <a:r>
              <a:rPr lang="en-US" sz="4200" b="true">
                <a:solidFill>
                  <a:srgbClr val="1211CA"/>
                </a:solidFill>
                <a:latin typeface="Montserrat Heavy"/>
                <a:ea typeface="Montserrat Heavy"/>
                <a:cs typeface="Montserrat Heavy"/>
                <a:sym typeface="Montserrat Heavy"/>
              </a:rPr>
              <a:t>d. Type of Polarization</a:t>
            </a:r>
          </a:p>
        </p:txBody>
      </p:sp>
      <p:sp>
        <p:nvSpPr>
          <p:cNvPr name="TextBox 16" id="16"/>
          <p:cNvSpPr txBox="true"/>
          <p:nvPr/>
        </p:nvSpPr>
        <p:spPr>
          <a:xfrm rot="0">
            <a:off x="2213741" y="9624172"/>
            <a:ext cx="15585684" cy="405765"/>
          </a:xfrm>
          <a:prstGeom prst="rect">
            <a:avLst/>
          </a:prstGeom>
        </p:spPr>
        <p:txBody>
          <a:bodyPr anchor="t" rtlCol="false" tIns="0" lIns="0" bIns="0" rIns="0">
            <a:spAutoFit/>
          </a:bodyPr>
          <a:lstStyle/>
          <a:p>
            <a:pPr algn="ctr">
              <a:lnSpc>
                <a:spcPts val="3359"/>
              </a:lnSpc>
              <a:spcBef>
                <a:spcPct val="0"/>
              </a:spcBef>
            </a:pPr>
            <a:r>
              <a:rPr lang="en-US" b="true" sz="2400">
                <a:solidFill>
                  <a:srgbClr val="000000">
                    <a:alpha val="41961"/>
                  </a:srgbClr>
                </a:solidFill>
                <a:latin typeface="Montserrat Classic Bold"/>
                <a:ea typeface="Montserrat Classic Bold"/>
                <a:cs typeface="Montserrat Classic Bold"/>
                <a:sym typeface="Montserrat Classic Bold"/>
              </a:rPr>
              <a:t>Note: Each axial plot is in a different scale. Thus, it is better to view them individually in the model.</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028700" y="1650781"/>
            <a:ext cx="1185041" cy="127786"/>
            <a:chOff x="0" y="0"/>
            <a:chExt cx="166260" cy="17928"/>
          </a:xfrm>
        </p:grpSpPr>
        <p:sp>
          <p:nvSpPr>
            <p:cNvPr name="Freeform 3" id="3"/>
            <p:cNvSpPr/>
            <p:nvPr/>
          </p:nvSpPr>
          <p:spPr>
            <a:xfrm flipH="false" flipV="false" rot="0">
              <a:off x="0" y="0"/>
              <a:ext cx="166260" cy="17928"/>
            </a:xfrm>
            <a:custGeom>
              <a:avLst/>
              <a:gdLst/>
              <a:ahLst/>
              <a:cxnLst/>
              <a:rect r="r" b="b" t="t" l="l"/>
              <a:pathLst>
                <a:path h="17928" w="166260">
                  <a:moveTo>
                    <a:pt x="0" y="0"/>
                  </a:moveTo>
                  <a:lnTo>
                    <a:pt x="166260" y="0"/>
                  </a:lnTo>
                  <a:lnTo>
                    <a:pt x="166260" y="17928"/>
                  </a:lnTo>
                  <a:lnTo>
                    <a:pt x="0" y="17928"/>
                  </a:lnTo>
                  <a:close/>
                </a:path>
              </a:pathLst>
            </a:custGeom>
            <a:solidFill>
              <a:srgbClr val="F9B314"/>
            </a:solidFill>
          </p:spPr>
        </p:sp>
        <p:sp>
          <p:nvSpPr>
            <p:cNvPr name="TextBox 4" id="4"/>
            <p:cNvSpPr txBox="true"/>
            <p:nvPr/>
          </p:nvSpPr>
          <p:spPr>
            <a:xfrm>
              <a:off x="0" y="-38100"/>
              <a:ext cx="166260" cy="5602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5022823" y="1638592"/>
            <a:ext cx="2236477" cy="117745"/>
            <a:chOff x="0" y="0"/>
            <a:chExt cx="589031" cy="31011"/>
          </a:xfrm>
        </p:grpSpPr>
        <p:sp>
          <p:nvSpPr>
            <p:cNvPr name="Freeform 6" id="6"/>
            <p:cNvSpPr/>
            <p:nvPr/>
          </p:nvSpPr>
          <p:spPr>
            <a:xfrm flipH="false" flipV="false" rot="0">
              <a:off x="0" y="0"/>
              <a:ext cx="589031" cy="31011"/>
            </a:xfrm>
            <a:custGeom>
              <a:avLst/>
              <a:gdLst/>
              <a:ahLst/>
              <a:cxnLst/>
              <a:rect r="r" b="b" t="t" l="l"/>
              <a:pathLst>
                <a:path h="31011" w="589031">
                  <a:moveTo>
                    <a:pt x="0" y="0"/>
                  </a:moveTo>
                  <a:lnTo>
                    <a:pt x="589031" y="0"/>
                  </a:lnTo>
                  <a:lnTo>
                    <a:pt x="589031" y="31011"/>
                  </a:lnTo>
                  <a:lnTo>
                    <a:pt x="0" y="31011"/>
                  </a:lnTo>
                  <a:close/>
                </a:path>
              </a:pathLst>
            </a:custGeom>
            <a:solidFill>
              <a:srgbClr val="F9B314"/>
            </a:solidFill>
          </p:spPr>
        </p:sp>
        <p:sp>
          <p:nvSpPr>
            <p:cNvPr name="TextBox 7" id="7"/>
            <p:cNvSpPr txBox="true"/>
            <p:nvPr/>
          </p:nvSpPr>
          <p:spPr>
            <a:xfrm>
              <a:off x="0" y="-38100"/>
              <a:ext cx="589031" cy="69111"/>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57789" y="3419826"/>
            <a:ext cx="5712285" cy="4062862"/>
          </a:xfrm>
          <a:custGeom>
            <a:avLst/>
            <a:gdLst/>
            <a:ahLst/>
            <a:cxnLst/>
            <a:rect r="r" b="b" t="t" l="l"/>
            <a:pathLst>
              <a:path h="4062862" w="5712285">
                <a:moveTo>
                  <a:pt x="0" y="0"/>
                </a:moveTo>
                <a:lnTo>
                  <a:pt x="5712285" y="0"/>
                </a:lnTo>
                <a:lnTo>
                  <a:pt x="5712285" y="4062862"/>
                </a:lnTo>
                <a:lnTo>
                  <a:pt x="0" y="4062862"/>
                </a:lnTo>
                <a:lnTo>
                  <a:pt x="0" y="0"/>
                </a:lnTo>
                <a:close/>
              </a:path>
            </a:pathLst>
          </a:custGeom>
          <a:blipFill>
            <a:blip r:embed="rId2"/>
            <a:stretch>
              <a:fillRect l="0" t="0" r="0" b="0"/>
            </a:stretch>
          </a:blipFill>
          <a:ln w="47625" cap="sq">
            <a:solidFill>
              <a:srgbClr val="000000"/>
            </a:solidFill>
            <a:prstDash val="solid"/>
            <a:miter/>
          </a:ln>
        </p:spPr>
      </p:sp>
      <p:sp>
        <p:nvSpPr>
          <p:cNvPr name="Freeform 9" id="9"/>
          <p:cNvSpPr/>
          <p:nvPr/>
        </p:nvSpPr>
        <p:spPr>
          <a:xfrm flipH="false" flipV="false" rot="0">
            <a:off x="6181243" y="3419826"/>
            <a:ext cx="5925513" cy="3976019"/>
          </a:xfrm>
          <a:custGeom>
            <a:avLst/>
            <a:gdLst/>
            <a:ahLst/>
            <a:cxnLst/>
            <a:rect r="r" b="b" t="t" l="l"/>
            <a:pathLst>
              <a:path h="3976019" w="5925513">
                <a:moveTo>
                  <a:pt x="0" y="0"/>
                </a:moveTo>
                <a:lnTo>
                  <a:pt x="5925514" y="0"/>
                </a:lnTo>
                <a:lnTo>
                  <a:pt x="5925514" y="3976019"/>
                </a:lnTo>
                <a:lnTo>
                  <a:pt x="0" y="3976019"/>
                </a:lnTo>
                <a:lnTo>
                  <a:pt x="0" y="0"/>
                </a:lnTo>
                <a:close/>
              </a:path>
            </a:pathLst>
          </a:custGeom>
          <a:blipFill>
            <a:blip r:embed="rId3"/>
            <a:stretch>
              <a:fillRect l="-30203" t="-32467" r="-32143" b="-10583"/>
            </a:stretch>
          </a:blipFill>
          <a:ln w="47625" cap="sq">
            <a:solidFill>
              <a:srgbClr val="000000"/>
            </a:solidFill>
            <a:prstDash val="solid"/>
            <a:miter/>
          </a:ln>
        </p:spPr>
      </p:sp>
      <p:sp>
        <p:nvSpPr>
          <p:cNvPr name="Freeform 10" id="10"/>
          <p:cNvSpPr/>
          <p:nvPr/>
        </p:nvSpPr>
        <p:spPr>
          <a:xfrm flipH="false" flipV="false" rot="0">
            <a:off x="12316307" y="3419826"/>
            <a:ext cx="5777361" cy="3976019"/>
          </a:xfrm>
          <a:custGeom>
            <a:avLst/>
            <a:gdLst/>
            <a:ahLst/>
            <a:cxnLst/>
            <a:rect r="r" b="b" t="t" l="l"/>
            <a:pathLst>
              <a:path h="3976019" w="5777361">
                <a:moveTo>
                  <a:pt x="0" y="0"/>
                </a:moveTo>
                <a:lnTo>
                  <a:pt x="5777360" y="0"/>
                </a:lnTo>
                <a:lnTo>
                  <a:pt x="5777360" y="3976019"/>
                </a:lnTo>
                <a:lnTo>
                  <a:pt x="0" y="3976019"/>
                </a:lnTo>
                <a:lnTo>
                  <a:pt x="0" y="0"/>
                </a:lnTo>
                <a:close/>
              </a:path>
            </a:pathLst>
          </a:custGeom>
          <a:blipFill>
            <a:blip r:embed="rId4"/>
            <a:stretch>
              <a:fillRect l="0" t="0" r="-18912" b="0"/>
            </a:stretch>
          </a:blipFill>
          <a:ln w="47625" cap="sq">
            <a:solidFill>
              <a:srgbClr val="000000"/>
            </a:solidFill>
            <a:prstDash val="solid"/>
            <a:miter/>
          </a:ln>
        </p:spPr>
      </p:sp>
      <p:sp>
        <p:nvSpPr>
          <p:cNvPr name="TextBox 11" id="11"/>
          <p:cNvSpPr txBox="true"/>
          <p:nvPr/>
        </p:nvSpPr>
        <p:spPr>
          <a:xfrm rot="0">
            <a:off x="1341090" y="686528"/>
            <a:ext cx="872651" cy="780913"/>
          </a:xfrm>
          <a:prstGeom prst="rect">
            <a:avLst/>
          </a:prstGeom>
        </p:spPr>
        <p:txBody>
          <a:bodyPr anchor="t" rtlCol="false" tIns="0" lIns="0" bIns="0" rIns="0">
            <a:spAutoFit/>
          </a:bodyPr>
          <a:lstStyle/>
          <a:p>
            <a:pPr algn="r">
              <a:lnSpc>
                <a:spcPts val="6307"/>
              </a:lnSpc>
            </a:pPr>
            <a:r>
              <a:rPr lang="en-US" b="true" sz="4505">
                <a:solidFill>
                  <a:srgbClr val="101010"/>
                </a:solidFill>
                <a:latin typeface="Montserrat Classic Bold"/>
                <a:ea typeface="Montserrat Classic Bold"/>
                <a:cs typeface="Montserrat Classic Bold"/>
                <a:sym typeface="Montserrat Classic Bold"/>
              </a:rPr>
              <a:t>06</a:t>
            </a:r>
          </a:p>
        </p:txBody>
      </p:sp>
      <p:sp>
        <p:nvSpPr>
          <p:cNvPr name="TextBox 12" id="12"/>
          <p:cNvSpPr txBox="true"/>
          <p:nvPr/>
        </p:nvSpPr>
        <p:spPr>
          <a:xfrm rot="0">
            <a:off x="12574208" y="890077"/>
            <a:ext cx="4685092" cy="622935"/>
          </a:xfrm>
          <a:prstGeom prst="rect">
            <a:avLst/>
          </a:prstGeom>
        </p:spPr>
        <p:txBody>
          <a:bodyPr anchor="t" rtlCol="false" tIns="0" lIns="0" bIns="0" rIns="0">
            <a:spAutoFit/>
          </a:bodyPr>
          <a:lstStyle/>
          <a:p>
            <a:pPr algn="r">
              <a:lnSpc>
                <a:spcPts val="5040"/>
              </a:lnSpc>
            </a:pPr>
            <a:r>
              <a:rPr lang="en-US" b="true" sz="3600">
                <a:solidFill>
                  <a:srgbClr val="101010"/>
                </a:solidFill>
                <a:latin typeface="Montserrat Classic Bold"/>
                <a:ea typeface="Montserrat Classic Bold"/>
                <a:cs typeface="Montserrat Classic Bold"/>
                <a:sym typeface="Montserrat Classic Bold"/>
              </a:rPr>
              <a:t>Results</a:t>
            </a:r>
          </a:p>
        </p:txBody>
      </p:sp>
      <p:sp>
        <p:nvSpPr>
          <p:cNvPr name="TextBox 13" id="13"/>
          <p:cNvSpPr txBox="true"/>
          <p:nvPr/>
        </p:nvSpPr>
        <p:spPr>
          <a:xfrm rot="0">
            <a:off x="0" y="7828285"/>
            <a:ext cx="6284409" cy="405765"/>
          </a:xfrm>
          <a:prstGeom prst="rect">
            <a:avLst/>
          </a:prstGeom>
        </p:spPr>
        <p:txBody>
          <a:bodyPr anchor="t" rtlCol="false" tIns="0" lIns="0" bIns="0" rIns="0">
            <a:spAutoFit/>
          </a:bodyPr>
          <a:lstStyle/>
          <a:p>
            <a:pPr algn="ctr">
              <a:lnSpc>
                <a:spcPts val="3359"/>
              </a:lnSpc>
            </a:pPr>
            <a:r>
              <a:rPr lang="en-US" b="true" sz="2400">
                <a:solidFill>
                  <a:srgbClr val="1211CA"/>
                </a:solidFill>
                <a:latin typeface="Montserrat Classic Bold"/>
                <a:ea typeface="Montserrat Classic Bold"/>
                <a:cs typeface="Montserrat Classic Bold"/>
                <a:sym typeface="Montserrat Classic Bold"/>
              </a:rPr>
              <a:t>S11</a:t>
            </a:r>
          </a:p>
        </p:txBody>
      </p:sp>
      <p:sp>
        <p:nvSpPr>
          <p:cNvPr name="TextBox 14" id="14"/>
          <p:cNvSpPr txBox="true"/>
          <p:nvPr/>
        </p:nvSpPr>
        <p:spPr>
          <a:xfrm rot="0">
            <a:off x="6001796" y="7828285"/>
            <a:ext cx="6284409" cy="405765"/>
          </a:xfrm>
          <a:prstGeom prst="rect">
            <a:avLst/>
          </a:prstGeom>
        </p:spPr>
        <p:txBody>
          <a:bodyPr anchor="t" rtlCol="false" tIns="0" lIns="0" bIns="0" rIns="0">
            <a:spAutoFit/>
          </a:bodyPr>
          <a:lstStyle/>
          <a:p>
            <a:pPr algn="ctr">
              <a:lnSpc>
                <a:spcPts val="3359"/>
              </a:lnSpc>
            </a:pPr>
            <a:r>
              <a:rPr lang="en-US" b="true" sz="2400">
                <a:solidFill>
                  <a:srgbClr val="1211CA"/>
                </a:solidFill>
                <a:latin typeface="Montserrat Classic Bold"/>
                <a:ea typeface="Montserrat Classic Bold"/>
                <a:cs typeface="Montserrat Classic Bold"/>
                <a:sym typeface="Montserrat Classic Bold"/>
              </a:rPr>
              <a:t>SAR</a:t>
            </a:r>
          </a:p>
        </p:txBody>
      </p:sp>
      <p:sp>
        <p:nvSpPr>
          <p:cNvPr name="TextBox 15" id="15"/>
          <p:cNvSpPr txBox="true"/>
          <p:nvPr/>
        </p:nvSpPr>
        <p:spPr>
          <a:xfrm rot="0">
            <a:off x="11880618" y="7828285"/>
            <a:ext cx="6284409" cy="405765"/>
          </a:xfrm>
          <a:prstGeom prst="rect">
            <a:avLst/>
          </a:prstGeom>
        </p:spPr>
        <p:txBody>
          <a:bodyPr anchor="t" rtlCol="false" tIns="0" lIns="0" bIns="0" rIns="0">
            <a:spAutoFit/>
          </a:bodyPr>
          <a:lstStyle/>
          <a:p>
            <a:pPr algn="ctr">
              <a:lnSpc>
                <a:spcPts val="3359"/>
              </a:lnSpc>
            </a:pPr>
            <a:r>
              <a:rPr lang="en-US" b="true" sz="2400">
                <a:solidFill>
                  <a:srgbClr val="1211CA"/>
                </a:solidFill>
                <a:latin typeface="Montserrat Classic Bold"/>
                <a:ea typeface="Montserrat Classic Bold"/>
                <a:cs typeface="Montserrat Classic Bold"/>
                <a:sym typeface="Montserrat Classic Bold"/>
              </a:rPr>
              <a:t>Far Field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DAGgHmpoOKo</dc:identifier>
  <dcterms:modified xsi:type="dcterms:W3CDTF">2011-08-01T06:04:30Z</dcterms:modified>
  <cp:revision>1</cp:revision>
  <dc:title>Presentation</dc:title>
</cp:coreProperties>
</file>