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Montserrat Classic" panose="020B0604020202020204" charset="0"/>
      <p:regular r:id="rId12"/>
    </p:embeddedFont>
    <p:embeddedFont>
      <p:font typeface="Montserrat Classic Bold" panose="020B0604020202020204" charset="0"/>
      <p:regular r:id="rId13"/>
    </p:embeddedFont>
    <p:embeddedFont>
      <p:font typeface="Montserrat Heavy" panose="020B0604020202020204" charset="0"/>
      <p:regular r:id="rId14"/>
    </p:embeddedFont>
    <p:embeddedFont>
      <p:font typeface="Montserrat Ultra-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378"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40790" y="0"/>
            <a:ext cx="212090" cy="5143500"/>
            <a:chOff x="0" y="0"/>
            <a:chExt cx="55859" cy="1354667"/>
          </a:xfrm>
        </p:grpSpPr>
        <p:sp>
          <p:nvSpPr>
            <p:cNvPr id="3" name="Freeform 3"/>
            <p:cNvSpPr/>
            <p:nvPr/>
          </p:nvSpPr>
          <p:spPr>
            <a:xfrm>
              <a:off x="0" y="0"/>
              <a:ext cx="55859" cy="1354667"/>
            </a:xfrm>
            <a:custGeom>
              <a:avLst/>
              <a:gdLst/>
              <a:ahLst/>
              <a:cxnLst/>
              <a:rect l="l" t="t" r="r" b="b"/>
              <a:pathLst>
                <a:path w="55859" h="1354667">
                  <a:moveTo>
                    <a:pt x="0" y="0"/>
                  </a:moveTo>
                  <a:lnTo>
                    <a:pt x="55859" y="0"/>
                  </a:lnTo>
                  <a:lnTo>
                    <a:pt x="55859" y="1354667"/>
                  </a:lnTo>
                  <a:lnTo>
                    <a:pt x="0" y="1354667"/>
                  </a:lnTo>
                  <a:close/>
                </a:path>
              </a:pathLst>
            </a:custGeom>
            <a:solidFill>
              <a:srgbClr val="F9B314"/>
            </a:solidFill>
          </p:spPr>
        </p:sp>
        <p:sp>
          <p:nvSpPr>
            <p:cNvPr id="4" name="TextBox 4"/>
            <p:cNvSpPr txBox="1"/>
            <p:nvPr/>
          </p:nvSpPr>
          <p:spPr>
            <a:xfrm>
              <a:off x="0" y="-38100"/>
              <a:ext cx="55859" cy="139276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6987934" y="8328256"/>
            <a:ext cx="10965348" cy="1261110"/>
          </a:xfrm>
          <a:prstGeom prst="rect">
            <a:avLst/>
          </a:prstGeom>
        </p:spPr>
        <p:txBody>
          <a:bodyPr lIns="0" tIns="0" rIns="0" bIns="0" rtlCol="0" anchor="t">
            <a:spAutoFit/>
          </a:bodyPr>
          <a:lstStyle/>
          <a:p>
            <a:pPr algn="r">
              <a:lnSpc>
                <a:spcPts val="5040"/>
              </a:lnSpc>
            </a:pPr>
            <a:r>
              <a:rPr lang="en-US" sz="3600" b="1">
                <a:solidFill>
                  <a:srgbClr val="101010"/>
                </a:solidFill>
                <a:latin typeface="Montserrat Classic Bold"/>
                <a:ea typeface="Montserrat Classic Bold"/>
                <a:cs typeface="Montserrat Classic Bold"/>
                <a:sym typeface="Montserrat Classic Bold"/>
              </a:rPr>
              <a:t>Antenna Design Contest Using Altair® Feko®</a:t>
            </a:r>
          </a:p>
          <a:p>
            <a:pPr algn="r">
              <a:lnSpc>
                <a:spcPts val="5040"/>
              </a:lnSpc>
            </a:pPr>
            <a:endParaRPr lang="en-US" sz="3600" b="1">
              <a:solidFill>
                <a:srgbClr val="101010"/>
              </a:solidFill>
              <a:latin typeface="Montserrat Classic Bold"/>
              <a:ea typeface="Montserrat Classic Bold"/>
              <a:cs typeface="Montserrat Classic Bold"/>
              <a:sym typeface="Montserrat Classic Bold"/>
            </a:endParaRPr>
          </a:p>
        </p:txBody>
      </p:sp>
      <p:grpSp>
        <p:nvGrpSpPr>
          <p:cNvPr id="6" name="Group 6"/>
          <p:cNvGrpSpPr/>
          <p:nvPr/>
        </p:nvGrpSpPr>
        <p:grpSpPr>
          <a:xfrm>
            <a:off x="7474072" y="9258300"/>
            <a:ext cx="10479210" cy="203431"/>
            <a:chOff x="0" y="0"/>
            <a:chExt cx="2759956" cy="53579"/>
          </a:xfrm>
        </p:grpSpPr>
        <p:sp>
          <p:nvSpPr>
            <p:cNvPr id="7" name="Freeform 7"/>
            <p:cNvSpPr/>
            <p:nvPr/>
          </p:nvSpPr>
          <p:spPr>
            <a:xfrm>
              <a:off x="0" y="0"/>
              <a:ext cx="2759957" cy="53579"/>
            </a:xfrm>
            <a:custGeom>
              <a:avLst/>
              <a:gdLst/>
              <a:ahLst/>
              <a:cxnLst/>
              <a:rect l="l" t="t" r="r" b="b"/>
              <a:pathLst>
                <a:path w="2759957" h="53579">
                  <a:moveTo>
                    <a:pt x="0" y="0"/>
                  </a:moveTo>
                  <a:lnTo>
                    <a:pt x="2759957" y="0"/>
                  </a:lnTo>
                  <a:lnTo>
                    <a:pt x="2759957" y="53579"/>
                  </a:lnTo>
                  <a:lnTo>
                    <a:pt x="0" y="53579"/>
                  </a:lnTo>
                  <a:close/>
                </a:path>
              </a:pathLst>
            </a:custGeom>
            <a:solidFill>
              <a:srgbClr val="F9B314"/>
            </a:solidFill>
          </p:spPr>
        </p:sp>
        <p:sp>
          <p:nvSpPr>
            <p:cNvPr id="8" name="TextBox 8"/>
            <p:cNvSpPr txBox="1"/>
            <p:nvPr/>
          </p:nvSpPr>
          <p:spPr>
            <a:xfrm>
              <a:off x="0" y="-38100"/>
              <a:ext cx="2759956" cy="91679"/>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5449673" y="89847"/>
            <a:ext cx="2503609" cy="1877707"/>
          </a:xfrm>
          <a:custGeom>
            <a:avLst/>
            <a:gdLst/>
            <a:ahLst/>
            <a:cxnLst/>
            <a:rect l="l" t="t" r="r" b="b"/>
            <a:pathLst>
              <a:path w="2503609" h="1877707">
                <a:moveTo>
                  <a:pt x="0" y="0"/>
                </a:moveTo>
                <a:lnTo>
                  <a:pt x="2503609" y="0"/>
                </a:lnTo>
                <a:lnTo>
                  <a:pt x="2503609" y="1877706"/>
                </a:lnTo>
                <a:lnTo>
                  <a:pt x="0" y="1877706"/>
                </a:lnTo>
                <a:lnTo>
                  <a:pt x="0" y="0"/>
                </a:lnTo>
                <a:close/>
              </a:path>
            </a:pathLst>
          </a:custGeom>
          <a:blipFill>
            <a:blip r:embed="rId2"/>
            <a:stretch>
              <a:fillRect/>
            </a:stretch>
          </a:blipFill>
        </p:spPr>
      </p:sp>
      <p:sp>
        <p:nvSpPr>
          <p:cNvPr id="10" name="TextBox 10"/>
          <p:cNvSpPr txBox="1"/>
          <p:nvPr/>
        </p:nvSpPr>
        <p:spPr>
          <a:xfrm>
            <a:off x="1937193" y="3570798"/>
            <a:ext cx="16016088" cy="632535"/>
          </a:xfrm>
          <a:prstGeom prst="rect">
            <a:avLst/>
          </a:prstGeom>
        </p:spPr>
        <p:txBody>
          <a:bodyPr lIns="0" tIns="0" rIns="0" bIns="0" rtlCol="0" anchor="t">
            <a:spAutoFit/>
          </a:bodyPr>
          <a:lstStyle/>
          <a:p>
            <a:pPr algn="l">
              <a:lnSpc>
                <a:spcPts val="4954"/>
              </a:lnSpc>
            </a:pPr>
            <a:r>
              <a:rPr lang="en-US" sz="4503" b="1">
                <a:solidFill>
                  <a:srgbClr val="1211CA"/>
                </a:solidFill>
                <a:latin typeface="Montserrat Ultra-Bold"/>
                <a:ea typeface="Montserrat Ultra-Bold"/>
                <a:cs typeface="Montserrat Ultra-Bold"/>
                <a:sym typeface="Montserrat Ultra-Bold"/>
              </a:rPr>
              <a:t>ELLIPTICALLY FOCUSSED CONVERGENCE</a:t>
            </a:r>
          </a:p>
        </p:txBody>
      </p:sp>
      <p:sp>
        <p:nvSpPr>
          <p:cNvPr id="11" name="TextBox 11"/>
          <p:cNvSpPr txBox="1"/>
          <p:nvPr/>
        </p:nvSpPr>
        <p:spPr>
          <a:xfrm>
            <a:off x="1937193" y="4250958"/>
            <a:ext cx="16016088" cy="1266825"/>
          </a:xfrm>
          <a:prstGeom prst="rect">
            <a:avLst/>
          </a:prstGeom>
        </p:spPr>
        <p:txBody>
          <a:bodyPr lIns="0" tIns="0" rIns="0" bIns="0" rtlCol="0" anchor="t">
            <a:spAutoFit/>
          </a:bodyPr>
          <a:lstStyle/>
          <a:p>
            <a:pPr algn="l">
              <a:lnSpc>
                <a:spcPts val="4950"/>
              </a:lnSpc>
            </a:pPr>
            <a:r>
              <a:rPr lang="en-US" sz="4500" b="1" dirty="0">
                <a:solidFill>
                  <a:srgbClr val="F9B314"/>
                </a:solidFill>
                <a:latin typeface="Montserrat Ultra-Bold"/>
                <a:ea typeface="Montserrat Ultra-Bold"/>
                <a:cs typeface="Montserrat Ultra-Bold"/>
                <a:sym typeface="Montserrat Ultra-Bold"/>
              </a:rPr>
              <a:t>FOR DUAL-MODE TUMOUR ABLATION AND MITOTIC DISRUPTION</a:t>
            </a:r>
          </a:p>
        </p:txBody>
      </p:sp>
      <p:sp>
        <p:nvSpPr>
          <p:cNvPr id="12" name="TextBox 12"/>
          <p:cNvSpPr txBox="1"/>
          <p:nvPr/>
        </p:nvSpPr>
        <p:spPr>
          <a:xfrm rot="-5400000">
            <a:off x="-775100" y="7036706"/>
            <a:ext cx="3974630" cy="481330"/>
          </a:xfrm>
          <a:prstGeom prst="rect">
            <a:avLst/>
          </a:prstGeom>
        </p:spPr>
        <p:txBody>
          <a:bodyPr lIns="0" tIns="0" rIns="0" bIns="0" rtlCol="0" anchor="t">
            <a:spAutoFit/>
          </a:bodyPr>
          <a:lstStyle/>
          <a:p>
            <a:pPr algn="l">
              <a:lnSpc>
                <a:spcPts val="3920"/>
              </a:lnSpc>
            </a:pPr>
            <a:r>
              <a:rPr lang="en-US" sz="2800">
                <a:solidFill>
                  <a:srgbClr val="101010"/>
                </a:solidFill>
                <a:latin typeface="Montserrat Classic"/>
                <a:ea typeface="Montserrat Classic"/>
                <a:cs typeface="Montserrat Classic"/>
                <a:sym typeface="Montserrat Classic"/>
              </a:rPr>
              <a:t>23l130@psgitech.ac.in</a:t>
            </a:r>
          </a:p>
        </p:txBody>
      </p:sp>
      <p:sp>
        <p:nvSpPr>
          <p:cNvPr id="13" name="TextBox 13"/>
          <p:cNvSpPr txBox="1"/>
          <p:nvPr/>
        </p:nvSpPr>
        <p:spPr>
          <a:xfrm>
            <a:off x="2829775" y="6282497"/>
            <a:ext cx="14429525" cy="976630"/>
          </a:xfrm>
          <a:prstGeom prst="rect">
            <a:avLst/>
          </a:prstGeom>
        </p:spPr>
        <p:txBody>
          <a:bodyPr lIns="0" tIns="0" rIns="0" bIns="0" rtlCol="0" anchor="t">
            <a:spAutoFit/>
          </a:bodyPr>
          <a:lstStyle/>
          <a:p>
            <a:pPr algn="l">
              <a:lnSpc>
                <a:spcPts val="3920"/>
              </a:lnSpc>
            </a:pPr>
            <a:r>
              <a:rPr lang="en-US" sz="2800" spc="963">
                <a:solidFill>
                  <a:srgbClr val="101010"/>
                </a:solidFill>
                <a:latin typeface="Montserrat Classic"/>
                <a:ea typeface="Montserrat Classic"/>
                <a:cs typeface="Montserrat Classic"/>
                <a:sym typeface="Montserrat Classic"/>
              </a:rPr>
              <a:t>DOUSIK MANOKARAN</a:t>
            </a:r>
          </a:p>
          <a:p>
            <a:pPr algn="l">
              <a:lnSpc>
                <a:spcPts val="3920"/>
              </a:lnSpc>
            </a:pPr>
            <a:r>
              <a:rPr lang="en-US" sz="2800" spc="288">
                <a:solidFill>
                  <a:srgbClr val="101010"/>
                </a:solidFill>
                <a:latin typeface="Montserrat Classic"/>
                <a:ea typeface="Montserrat Classic"/>
                <a:cs typeface="Montserrat Classic"/>
                <a:sym typeface="Montserrat Classic"/>
              </a:rPr>
              <a:t>PSG INSTITUTE OF TECHNOLOGY AND APPLIED RESEARCH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40790" y="0"/>
            <a:ext cx="212090" cy="5143500"/>
            <a:chOff x="0" y="0"/>
            <a:chExt cx="55859" cy="1354667"/>
          </a:xfrm>
        </p:grpSpPr>
        <p:sp>
          <p:nvSpPr>
            <p:cNvPr id="3" name="Freeform 3"/>
            <p:cNvSpPr/>
            <p:nvPr/>
          </p:nvSpPr>
          <p:spPr>
            <a:xfrm>
              <a:off x="0" y="0"/>
              <a:ext cx="55859" cy="1354667"/>
            </a:xfrm>
            <a:custGeom>
              <a:avLst/>
              <a:gdLst/>
              <a:ahLst/>
              <a:cxnLst/>
              <a:rect l="l" t="t" r="r" b="b"/>
              <a:pathLst>
                <a:path w="55859" h="1354667">
                  <a:moveTo>
                    <a:pt x="0" y="0"/>
                  </a:moveTo>
                  <a:lnTo>
                    <a:pt x="55859" y="0"/>
                  </a:lnTo>
                  <a:lnTo>
                    <a:pt x="55859" y="1354667"/>
                  </a:lnTo>
                  <a:lnTo>
                    <a:pt x="0" y="1354667"/>
                  </a:lnTo>
                  <a:close/>
                </a:path>
              </a:pathLst>
            </a:custGeom>
            <a:solidFill>
              <a:srgbClr val="F9B314"/>
            </a:solidFill>
          </p:spPr>
        </p:sp>
        <p:sp>
          <p:nvSpPr>
            <p:cNvPr id="4" name="TextBox 4"/>
            <p:cNvSpPr txBox="1"/>
            <p:nvPr/>
          </p:nvSpPr>
          <p:spPr>
            <a:xfrm>
              <a:off x="0" y="-38100"/>
              <a:ext cx="55859" cy="139276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2794627" y="3429698"/>
            <a:ext cx="9288593" cy="1360170"/>
          </a:xfrm>
          <a:prstGeom prst="rect">
            <a:avLst/>
          </a:prstGeom>
        </p:spPr>
        <p:txBody>
          <a:bodyPr lIns="0" tIns="0" rIns="0" bIns="0" rtlCol="0" anchor="t">
            <a:spAutoFit/>
          </a:bodyPr>
          <a:lstStyle/>
          <a:p>
            <a:pPr algn="l">
              <a:lnSpc>
                <a:spcPts val="10560"/>
              </a:lnSpc>
            </a:pPr>
            <a:r>
              <a:rPr lang="en-US" sz="9600" b="1">
                <a:solidFill>
                  <a:srgbClr val="1211CA"/>
                </a:solidFill>
                <a:latin typeface="Montserrat Ultra-Bold"/>
                <a:ea typeface="Montserrat Ultra-Bold"/>
                <a:cs typeface="Montserrat Ultra-Bold"/>
                <a:sym typeface="Montserrat Ultra-Bold"/>
              </a:rPr>
              <a:t>THANK YOU!</a:t>
            </a:r>
          </a:p>
        </p:txBody>
      </p:sp>
      <p:sp>
        <p:nvSpPr>
          <p:cNvPr id="6" name="TextBox 6"/>
          <p:cNvSpPr txBox="1"/>
          <p:nvPr/>
        </p:nvSpPr>
        <p:spPr>
          <a:xfrm rot="-5400000">
            <a:off x="-775100" y="7030320"/>
            <a:ext cx="3974630" cy="481330"/>
          </a:xfrm>
          <a:prstGeom prst="rect">
            <a:avLst/>
          </a:prstGeom>
        </p:spPr>
        <p:txBody>
          <a:bodyPr lIns="0" tIns="0" rIns="0" bIns="0" rtlCol="0" anchor="t">
            <a:spAutoFit/>
          </a:bodyPr>
          <a:lstStyle/>
          <a:p>
            <a:pPr algn="l">
              <a:lnSpc>
                <a:spcPts val="3920"/>
              </a:lnSpc>
            </a:pPr>
            <a:r>
              <a:rPr lang="en-US" sz="2800">
                <a:solidFill>
                  <a:srgbClr val="101010"/>
                </a:solidFill>
                <a:latin typeface="Montserrat Classic"/>
                <a:ea typeface="Montserrat Classic"/>
                <a:cs typeface="Montserrat Classic"/>
                <a:sym typeface="Montserrat Classic"/>
              </a:rPr>
              <a:t>23l130@psgitech.ac.in</a:t>
            </a:r>
          </a:p>
        </p:txBody>
      </p:sp>
      <p:grpSp>
        <p:nvGrpSpPr>
          <p:cNvPr id="7" name="Group 7"/>
          <p:cNvGrpSpPr/>
          <p:nvPr/>
        </p:nvGrpSpPr>
        <p:grpSpPr>
          <a:xfrm>
            <a:off x="7474072" y="9258300"/>
            <a:ext cx="10479210" cy="203431"/>
            <a:chOff x="0" y="0"/>
            <a:chExt cx="2759956" cy="53579"/>
          </a:xfrm>
        </p:grpSpPr>
        <p:sp>
          <p:nvSpPr>
            <p:cNvPr id="8" name="Freeform 8"/>
            <p:cNvSpPr/>
            <p:nvPr/>
          </p:nvSpPr>
          <p:spPr>
            <a:xfrm>
              <a:off x="0" y="0"/>
              <a:ext cx="2759957" cy="53579"/>
            </a:xfrm>
            <a:custGeom>
              <a:avLst/>
              <a:gdLst/>
              <a:ahLst/>
              <a:cxnLst/>
              <a:rect l="l" t="t" r="r" b="b"/>
              <a:pathLst>
                <a:path w="2759957" h="53579">
                  <a:moveTo>
                    <a:pt x="0" y="0"/>
                  </a:moveTo>
                  <a:lnTo>
                    <a:pt x="2759957" y="0"/>
                  </a:lnTo>
                  <a:lnTo>
                    <a:pt x="2759957" y="53579"/>
                  </a:lnTo>
                  <a:lnTo>
                    <a:pt x="0" y="53579"/>
                  </a:lnTo>
                  <a:close/>
                </a:path>
              </a:pathLst>
            </a:custGeom>
            <a:solidFill>
              <a:srgbClr val="F9B314"/>
            </a:solidFill>
          </p:spPr>
        </p:sp>
        <p:sp>
          <p:nvSpPr>
            <p:cNvPr id="9" name="TextBox 9"/>
            <p:cNvSpPr txBox="1"/>
            <p:nvPr/>
          </p:nvSpPr>
          <p:spPr>
            <a:xfrm>
              <a:off x="0" y="-38100"/>
              <a:ext cx="2759956" cy="91679"/>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a:off x="15449673" y="89847"/>
            <a:ext cx="2503609" cy="1877707"/>
          </a:xfrm>
          <a:custGeom>
            <a:avLst/>
            <a:gdLst/>
            <a:ahLst/>
            <a:cxnLst/>
            <a:rect l="l" t="t" r="r" b="b"/>
            <a:pathLst>
              <a:path w="2503609" h="1877707">
                <a:moveTo>
                  <a:pt x="0" y="0"/>
                </a:moveTo>
                <a:lnTo>
                  <a:pt x="2503609" y="0"/>
                </a:lnTo>
                <a:lnTo>
                  <a:pt x="2503609" y="1877706"/>
                </a:lnTo>
                <a:lnTo>
                  <a:pt x="0" y="1877706"/>
                </a:lnTo>
                <a:lnTo>
                  <a:pt x="0" y="0"/>
                </a:lnTo>
                <a:close/>
              </a:path>
            </a:pathLst>
          </a:custGeom>
          <a:blipFill>
            <a:blip r:embed="rId2"/>
            <a:stretch>
              <a:fillRect/>
            </a:stretch>
          </a:blipFill>
        </p:spPr>
      </p:sp>
      <p:sp>
        <p:nvSpPr>
          <p:cNvPr id="11" name="TextBox 11"/>
          <p:cNvSpPr txBox="1"/>
          <p:nvPr/>
        </p:nvSpPr>
        <p:spPr>
          <a:xfrm>
            <a:off x="2829775" y="5033962"/>
            <a:ext cx="14429525" cy="976630"/>
          </a:xfrm>
          <a:prstGeom prst="rect">
            <a:avLst/>
          </a:prstGeom>
        </p:spPr>
        <p:txBody>
          <a:bodyPr lIns="0" tIns="0" rIns="0" bIns="0" rtlCol="0" anchor="t">
            <a:spAutoFit/>
          </a:bodyPr>
          <a:lstStyle/>
          <a:p>
            <a:pPr algn="l">
              <a:lnSpc>
                <a:spcPts val="3920"/>
              </a:lnSpc>
            </a:pPr>
            <a:r>
              <a:rPr lang="en-US" sz="2800" spc="963">
                <a:solidFill>
                  <a:srgbClr val="101010"/>
                </a:solidFill>
                <a:latin typeface="Montserrat Classic"/>
                <a:ea typeface="Montserrat Classic"/>
                <a:cs typeface="Montserrat Classic"/>
                <a:sym typeface="Montserrat Classic"/>
              </a:rPr>
              <a:t>DOUSIK MANOKARAN</a:t>
            </a:r>
          </a:p>
          <a:p>
            <a:pPr algn="l">
              <a:lnSpc>
                <a:spcPts val="3920"/>
              </a:lnSpc>
            </a:pPr>
            <a:r>
              <a:rPr lang="en-US" sz="2800" spc="288">
                <a:solidFill>
                  <a:srgbClr val="101010"/>
                </a:solidFill>
                <a:latin typeface="Montserrat Classic"/>
                <a:ea typeface="Montserrat Classic"/>
                <a:cs typeface="Montserrat Classic"/>
                <a:sym typeface="Montserrat Classic"/>
              </a:rPr>
              <a:t>PSG INSTITUTE OF TECHNOLOGY AND APPLIED RESEARCH</a:t>
            </a:r>
          </a:p>
        </p:txBody>
      </p:sp>
      <p:sp>
        <p:nvSpPr>
          <p:cNvPr id="12" name="TextBox 12"/>
          <p:cNvSpPr txBox="1"/>
          <p:nvPr/>
        </p:nvSpPr>
        <p:spPr>
          <a:xfrm>
            <a:off x="6987934" y="8328256"/>
            <a:ext cx="10965348" cy="1261110"/>
          </a:xfrm>
          <a:prstGeom prst="rect">
            <a:avLst/>
          </a:prstGeom>
        </p:spPr>
        <p:txBody>
          <a:bodyPr lIns="0" tIns="0" rIns="0" bIns="0" rtlCol="0" anchor="t">
            <a:spAutoFit/>
          </a:bodyPr>
          <a:lstStyle/>
          <a:p>
            <a:pPr algn="r">
              <a:lnSpc>
                <a:spcPts val="5040"/>
              </a:lnSpc>
            </a:pPr>
            <a:r>
              <a:rPr lang="en-US" sz="3600" b="1">
                <a:solidFill>
                  <a:srgbClr val="101010"/>
                </a:solidFill>
                <a:latin typeface="Montserrat Classic Bold"/>
                <a:ea typeface="Montserrat Classic Bold"/>
                <a:cs typeface="Montserrat Classic Bold"/>
                <a:sym typeface="Montserrat Classic Bold"/>
              </a:rPr>
              <a:t>Antenna Design Contest Using Altair® Feko®</a:t>
            </a:r>
          </a:p>
          <a:p>
            <a:pPr algn="r">
              <a:lnSpc>
                <a:spcPts val="5040"/>
              </a:lnSpc>
            </a:pPr>
            <a:endParaRPr lang="en-US" sz="3600" b="1">
              <a:solidFill>
                <a:srgbClr val="101010"/>
              </a:solidFill>
              <a:latin typeface="Montserrat Classic Bold"/>
              <a:ea typeface="Montserrat Classic Bold"/>
              <a:cs typeface="Montserrat Classic Bold"/>
              <a:sym typeface="Montserrat Classic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650781"/>
            <a:ext cx="1185041" cy="127786"/>
            <a:chOff x="0" y="0"/>
            <a:chExt cx="166260" cy="17928"/>
          </a:xfrm>
        </p:grpSpPr>
        <p:sp>
          <p:nvSpPr>
            <p:cNvPr id="3" name="Freeform 3"/>
            <p:cNvSpPr/>
            <p:nvPr/>
          </p:nvSpPr>
          <p:spPr>
            <a:xfrm>
              <a:off x="0" y="0"/>
              <a:ext cx="166260" cy="17928"/>
            </a:xfrm>
            <a:custGeom>
              <a:avLst/>
              <a:gdLst/>
              <a:ahLst/>
              <a:cxnLst/>
              <a:rect l="l" t="t" r="r" b="b"/>
              <a:pathLst>
                <a:path w="166260" h="17928">
                  <a:moveTo>
                    <a:pt x="0" y="0"/>
                  </a:moveTo>
                  <a:lnTo>
                    <a:pt x="166260" y="0"/>
                  </a:lnTo>
                  <a:lnTo>
                    <a:pt x="166260" y="17928"/>
                  </a:lnTo>
                  <a:lnTo>
                    <a:pt x="0" y="17928"/>
                  </a:lnTo>
                  <a:close/>
                </a:path>
              </a:pathLst>
            </a:custGeom>
            <a:solidFill>
              <a:srgbClr val="F9B314"/>
            </a:solidFill>
          </p:spPr>
        </p:sp>
        <p:sp>
          <p:nvSpPr>
            <p:cNvPr id="4" name="TextBox 4"/>
            <p:cNvSpPr txBox="1"/>
            <p:nvPr/>
          </p:nvSpPr>
          <p:spPr>
            <a:xfrm>
              <a:off x="0" y="-38100"/>
              <a:ext cx="166260" cy="5602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2292251" y="1623464"/>
            <a:ext cx="4967049" cy="155102"/>
            <a:chOff x="0" y="0"/>
            <a:chExt cx="1308194" cy="40850"/>
          </a:xfrm>
        </p:grpSpPr>
        <p:sp>
          <p:nvSpPr>
            <p:cNvPr id="6" name="Freeform 6"/>
            <p:cNvSpPr/>
            <p:nvPr/>
          </p:nvSpPr>
          <p:spPr>
            <a:xfrm>
              <a:off x="0" y="0"/>
              <a:ext cx="1308194" cy="40850"/>
            </a:xfrm>
            <a:custGeom>
              <a:avLst/>
              <a:gdLst/>
              <a:ahLst/>
              <a:cxnLst/>
              <a:rect l="l" t="t" r="r" b="b"/>
              <a:pathLst>
                <a:path w="1308194" h="40850">
                  <a:moveTo>
                    <a:pt x="0" y="0"/>
                  </a:moveTo>
                  <a:lnTo>
                    <a:pt x="1308194" y="0"/>
                  </a:lnTo>
                  <a:lnTo>
                    <a:pt x="1308194" y="40850"/>
                  </a:lnTo>
                  <a:lnTo>
                    <a:pt x="0" y="40850"/>
                  </a:lnTo>
                  <a:close/>
                </a:path>
              </a:pathLst>
            </a:custGeom>
            <a:solidFill>
              <a:srgbClr val="F9B314"/>
            </a:solidFill>
          </p:spPr>
        </p:sp>
        <p:sp>
          <p:nvSpPr>
            <p:cNvPr id="7" name="TextBox 7"/>
            <p:cNvSpPr txBox="1"/>
            <p:nvPr/>
          </p:nvSpPr>
          <p:spPr>
            <a:xfrm>
              <a:off x="0" y="-38100"/>
              <a:ext cx="1308194" cy="7895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18008" y="5057546"/>
            <a:ext cx="8473309" cy="1297834"/>
            <a:chOff x="0" y="0"/>
            <a:chExt cx="2231653" cy="341816"/>
          </a:xfrm>
        </p:grpSpPr>
        <p:sp>
          <p:nvSpPr>
            <p:cNvPr id="9" name="Freeform 9"/>
            <p:cNvSpPr/>
            <p:nvPr/>
          </p:nvSpPr>
          <p:spPr>
            <a:xfrm>
              <a:off x="0" y="0"/>
              <a:ext cx="2231654" cy="341816"/>
            </a:xfrm>
            <a:custGeom>
              <a:avLst/>
              <a:gdLst/>
              <a:ahLst/>
              <a:cxnLst/>
              <a:rect l="l" t="t" r="r" b="b"/>
              <a:pathLst>
                <a:path w="2231654" h="341816">
                  <a:moveTo>
                    <a:pt x="18274" y="0"/>
                  </a:moveTo>
                  <a:lnTo>
                    <a:pt x="2213380" y="0"/>
                  </a:lnTo>
                  <a:cubicBezTo>
                    <a:pt x="2218226" y="0"/>
                    <a:pt x="2222874" y="1925"/>
                    <a:pt x="2226301" y="5352"/>
                  </a:cubicBezTo>
                  <a:cubicBezTo>
                    <a:pt x="2229728" y="8779"/>
                    <a:pt x="2231654" y="13427"/>
                    <a:pt x="2231654" y="18274"/>
                  </a:cubicBezTo>
                  <a:lnTo>
                    <a:pt x="2231654" y="323543"/>
                  </a:lnTo>
                  <a:cubicBezTo>
                    <a:pt x="2231654" y="328389"/>
                    <a:pt x="2229728" y="333037"/>
                    <a:pt x="2226301" y="336464"/>
                  </a:cubicBezTo>
                  <a:cubicBezTo>
                    <a:pt x="2222874" y="339891"/>
                    <a:pt x="2218226" y="341816"/>
                    <a:pt x="2213380" y="341816"/>
                  </a:cubicBezTo>
                  <a:lnTo>
                    <a:pt x="18274" y="341816"/>
                  </a:lnTo>
                  <a:cubicBezTo>
                    <a:pt x="13427" y="341816"/>
                    <a:pt x="8779" y="339891"/>
                    <a:pt x="5352" y="336464"/>
                  </a:cubicBezTo>
                  <a:cubicBezTo>
                    <a:pt x="1925" y="333037"/>
                    <a:pt x="0" y="328389"/>
                    <a:pt x="0" y="323543"/>
                  </a:cubicBezTo>
                  <a:lnTo>
                    <a:pt x="0" y="18274"/>
                  </a:lnTo>
                  <a:cubicBezTo>
                    <a:pt x="0" y="13427"/>
                    <a:pt x="1925" y="8779"/>
                    <a:pt x="5352" y="5352"/>
                  </a:cubicBezTo>
                  <a:cubicBezTo>
                    <a:pt x="8779" y="1925"/>
                    <a:pt x="13427" y="0"/>
                    <a:pt x="18274" y="0"/>
                  </a:cubicBezTo>
                  <a:close/>
                </a:path>
              </a:pathLst>
            </a:custGeom>
            <a:solidFill>
              <a:srgbClr val="2D262A">
                <a:alpha val="19608"/>
              </a:srgbClr>
            </a:solidFill>
          </p:spPr>
        </p:sp>
        <p:sp>
          <p:nvSpPr>
            <p:cNvPr id="10" name="TextBox 10"/>
            <p:cNvSpPr txBox="1"/>
            <p:nvPr/>
          </p:nvSpPr>
          <p:spPr>
            <a:xfrm>
              <a:off x="0" y="-47625"/>
              <a:ext cx="2231653" cy="389441"/>
            </a:xfrm>
            <a:prstGeom prst="rect">
              <a:avLst/>
            </a:prstGeom>
          </p:spPr>
          <p:txBody>
            <a:bodyPr lIns="50800" tIns="50800" rIns="50800" bIns="50800" rtlCol="0" anchor="ctr"/>
            <a:lstStyle/>
            <a:p>
              <a:pPr algn="ctr">
                <a:lnSpc>
                  <a:spcPts val="3359"/>
                </a:lnSpc>
              </a:pPr>
              <a:endParaRPr/>
            </a:p>
          </p:txBody>
        </p:sp>
      </p:grpSp>
      <p:grpSp>
        <p:nvGrpSpPr>
          <p:cNvPr id="11" name="Group 11"/>
          <p:cNvGrpSpPr/>
          <p:nvPr/>
        </p:nvGrpSpPr>
        <p:grpSpPr>
          <a:xfrm>
            <a:off x="3650647" y="7169287"/>
            <a:ext cx="10924064" cy="1297834"/>
            <a:chOff x="0" y="0"/>
            <a:chExt cx="2877120" cy="341816"/>
          </a:xfrm>
        </p:grpSpPr>
        <p:sp>
          <p:nvSpPr>
            <p:cNvPr id="12" name="Freeform 12"/>
            <p:cNvSpPr/>
            <p:nvPr/>
          </p:nvSpPr>
          <p:spPr>
            <a:xfrm>
              <a:off x="0" y="0"/>
              <a:ext cx="2877120" cy="341816"/>
            </a:xfrm>
            <a:custGeom>
              <a:avLst/>
              <a:gdLst/>
              <a:ahLst/>
              <a:cxnLst/>
              <a:rect l="l" t="t" r="r" b="b"/>
              <a:pathLst>
                <a:path w="2877120" h="341816">
                  <a:moveTo>
                    <a:pt x="14174" y="0"/>
                  </a:moveTo>
                  <a:lnTo>
                    <a:pt x="2862946" y="0"/>
                  </a:lnTo>
                  <a:cubicBezTo>
                    <a:pt x="2866705" y="0"/>
                    <a:pt x="2870310" y="1493"/>
                    <a:pt x="2872968" y="4151"/>
                  </a:cubicBezTo>
                  <a:cubicBezTo>
                    <a:pt x="2875626" y="6810"/>
                    <a:pt x="2877120" y="10415"/>
                    <a:pt x="2877120" y="14174"/>
                  </a:cubicBezTo>
                  <a:lnTo>
                    <a:pt x="2877120" y="327642"/>
                  </a:lnTo>
                  <a:cubicBezTo>
                    <a:pt x="2877120" y="331402"/>
                    <a:pt x="2875626" y="335007"/>
                    <a:pt x="2872968" y="337665"/>
                  </a:cubicBezTo>
                  <a:cubicBezTo>
                    <a:pt x="2870310" y="340323"/>
                    <a:pt x="2866705" y="341816"/>
                    <a:pt x="2862946" y="341816"/>
                  </a:cubicBezTo>
                  <a:lnTo>
                    <a:pt x="14174" y="341816"/>
                  </a:lnTo>
                  <a:cubicBezTo>
                    <a:pt x="10415" y="341816"/>
                    <a:pt x="6810" y="340323"/>
                    <a:pt x="4151" y="337665"/>
                  </a:cubicBezTo>
                  <a:cubicBezTo>
                    <a:pt x="1493" y="335007"/>
                    <a:pt x="0" y="331402"/>
                    <a:pt x="0" y="327642"/>
                  </a:cubicBezTo>
                  <a:lnTo>
                    <a:pt x="0" y="14174"/>
                  </a:lnTo>
                  <a:cubicBezTo>
                    <a:pt x="0" y="10415"/>
                    <a:pt x="1493" y="6810"/>
                    <a:pt x="4151" y="4151"/>
                  </a:cubicBezTo>
                  <a:cubicBezTo>
                    <a:pt x="6810" y="1493"/>
                    <a:pt x="10415" y="0"/>
                    <a:pt x="14174" y="0"/>
                  </a:cubicBezTo>
                  <a:close/>
                </a:path>
              </a:pathLst>
            </a:custGeom>
            <a:solidFill>
              <a:srgbClr val="2D262A">
                <a:alpha val="19608"/>
              </a:srgbClr>
            </a:solidFill>
          </p:spPr>
        </p:sp>
        <p:sp>
          <p:nvSpPr>
            <p:cNvPr id="13" name="TextBox 13"/>
            <p:cNvSpPr txBox="1"/>
            <p:nvPr/>
          </p:nvSpPr>
          <p:spPr>
            <a:xfrm>
              <a:off x="0" y="-47625"/>
              <a:ext cx="2877120" cy="389441"/>
            </a:xfrm>
            <a:prstGeom prst="rect">
              <a:avLst/>
            </a:prstGeom>
          </p:spPr>
          <p:txBody>
            <a:bodyPr lIns="50800" tIns="50800" rIns="50800" bIns="50800" rtlCol="0" anchor="ctr"/>
            <a:lstStyle/>
            <a:p>
              <a:pPr algn="ctr">
                <a:lnSpc>
                  <a:spcPts val="3359"/>
                </a:lnSpc>
              </a:pPr>
              <a:endParaRPr/>
            </a:p>
          </p:txBody>
        </p:sp>
      </p:grpSp>
      <p:sp>
        <p:nvSpPr>
          <p:cNvPr id="14" name="TextBox 14"/>
          <p:cNvSpPr txBox="1"/>
          <p:nvPr/>
        </p:nvSpPr>
        <p:spPr>
          <a:xfrm>
            <a:off x="3856963" y="7270062"/>
            <a:ext cx="10525604" cy="1077234"/>
          </a:xfrm>
          <a:prstGeom prst="rect">
            <a:avLst/>
          </a:prstGeom>
        </p:spPr>
        <p:txBody>
          <a:bodyPr lIns="0" tIns="0" rIns="0" bIns="0" rtlCol="0" anchor="t">
            <a:spAutoFit/>
          </a:bodyPr>
          <a:lstStyle/>
          <a:p>
            <a:pPr algn="just">
              <a:lnSpc>
                <a:spcPts val="2875"/>
              </a:lnSpc>
            </a:pPr>
            <a:r>
              <a:rPr lang="en-US" sz="2264">
                <a:solidFill>
                  <a:srgbClr val="2D262A"/>
                </a:solidFill>
                <a:latin typeface="Montserrat Classic"/>
                <a:ea typeface="Montserrat Classic"/>
                <a:cs typeface="Montserrat Classic"/>
                <a:sym typeface="Montserrat Classic"/>
              </a:rPr>
              <a:t>Research shows that </a:t>
            </a:r>
            <a:r>
              <a:rPr lang="en-US" sz="2264" b="1">
                <a:solidFill>
                  <a:srgbClr val="2D262A"/>
                </a:solidFill>
                <a:latin typeface="Montserrat Classic Bold"/>
                <a:ea typeface="Montserrat Classic Bold"/>
                <a:cs typeface="Montserrat Classic Bold"/>
                <a:sym typeface="Montserrat Classic Bold"/>
              </a:rPr>
              <a:t>tumor growth can be arrested</a:t>
            </a:r>
            <a:r>
              <a:rPr lang="en-US" sz="2264">
                <a:solidFill>
                  <a:srgbClr val="2D262A"/>
                </a:solidFill>
                <a:latin typeface="Montserrat Classic"/>
                <a:ea typeface="Montserrat Classic"/>
                <a:cs typeface="Montserrat Classic"/>
                <a:sym typeface="Montserrat Classic"/>
              </a:rPr>
              <a:t> by exposing cancer cells to </a:t>
            </a:r>
            <a:r>
              <a:rPr lang="en-US" sz="2264" b="1">
                <a:solidFill>
                  <a:srgbClr val="2D262A"/>
                </a:solidFill>
                <a:latin typeface="Montserrat Classic Bold"/>
                <a:ea typeface="Montserrat Classic Bold"/>
                <a:cs typeface="Montserrat Classic Bold"/>
                <a:sym typeface="Montserrat Classic Bold"/>
              </a:rPr>
              <a:t>electromagnetic waves with precise polarization alignment</a:t>
            </a:r>
            <a:r>
              <a:rPr lang="en-US" sz="2264">
                <a:solidFill>
                  <a:srgbClr val="2D262A"/>
                </a:solidFill>
                <a:latin typeface="Montserrat Classic"/>
                <a:ea typeface="Montserrat Classic"/>
                <a:cs typeface="Montserrat Classic"/>
                <a:sym typeface="Montserrat Classic"/>
              </a:rPr>
              <a:t>, disrupting the </a:t>
            </a:r>
            <a:r>
              <a:rPr lang="en-US" sz="2264" b="1">
                <a:solidFill>
                  <a:srgbClr val="2D262A"/>
                </a:solidFill>
                <a:latin typeface="Montserrat Classic Bold"/>
                <a:ea typeface="Montserrat Classic Bold"/>
                <a:cs typeface="Montserrat Classic Bold"/>
                <a:sym typeface="Montserrat Classic Bold"/>
              </a:rPr>
              <a:t>mitotic spindle formation</a:t>
            </a:r>
            <a:r>
              <a:rPr lang="en-US" sz="2264">
                <a:solidFill>
                  <a:srgbClr val="2D262A"/>
                </a:solidFill>
                <a:latin typeface="Montserrat Classic"/>
                <a:ea typeface="Montserrat Classic"/>
                <a:cs typeface="Montserrat Classic"/>
                <a:sym typeface="Montserrat Classic"/>
              </a:rPr>
              <a:t> during cell division.</a:t>
            </a:r>
          </a:p>
        </p:txBody>
      </p:sp>
      <p:grpSp>
        <p:nvGrpSpPr>
          <p:cNvPr id="15" name="Group 15"/>
          <p:cNvGrpSpPr/>
          <p:nvPr/>
        </p:nvGrpSpPr>
        <p:grpSpPr>
          <a:xfrm>
            <a:off x="9331559" y="5028971"/>
            <a:ext cx="8473309" cy="1297834"/>
            <a:chOff x="0" y="0"/>
            <a:chExt cx="2231653" cy="341816"/>
          </a:xfrm>
        </p:grpSpPr>
        <p:sp>
          <p:nvSpPr>
            <p:cNvPr id="16" name="Freeform 16"/>
            <p:cNvSpPr/>
            <p:nvPr/>
          </p:nvSpPr>
          <p:spPr>
            <a:xfrm>
              <a:off x="0" y="0"/>
              <a:ext cx="2231654" cy="341816"/>
            </a:xfrm>
            <a:custGeom>
              <a:avLst/>
              <a:gdLst/>
              <a:ahLst/>
              <a:cxnLst/>
              <a:rect l="l" t="t" r="r" b="b"/>
              <a:pathLst>
                <a:path w="2231654" h="341816">
                  <a:moveTo>
                    <a:pt x="18274" y="0"/>
                  </a:moveTo>
                  <a:lnTo>
                    <a:pt x="2213380" y="0"/>
                  </a:lnTo>
                  <a:cubicBezTo>
                    <a:pt x="2218226" y="0"/>
                    <a:pt x="2222874" y="1925"/>
                    <a:pt x="2226301" y="5352"/>
                  </a:cubicBezTo>
                  <a:cubicBezTo>
                    <a:pt x="2229728" y="8779"/>
                    <a:pt x="2231654" y="13427"/>
                    <a:pt x="2231654" y="18274"/>
                  </a:cubicBezTo>
                  <a:lnTo>
                    <a:pt x="2231654" y="323543"/>
                  </a:lnTo>
                  <a:cubicBezTo>
                    <a:pt x="2231654" y="328389"/>
                    <a:pt x="2229728" y="333037"/>
                    <a:pt x="2226301" y="336464"/>
                  </a:cubicBezTo>
                  <a:cubicBezTo>
                    <a:pt x="2222874" y="339891"/>
                    <a:pt x="2218226" y="341816"/>
                    <a:pt x="2213380" y="341816"/>
                  </a:cubicBezTo>
                  <a:lnTo>
                    <a:pt x="18274" y="341816"/>
                  </a:lnTo>
                  <a:cubicBezTo>
                    <a:pt x="13427" y="341816"/>
                    <a:pt x="8779" y="339891"/>
                    <a:pt x="5352" y="336464"/>
                  </a:cubicBezTo>
                  <a:cubicBezTo>
                    <a:pt x="1925" y="333037"/>
                    <a:pt x="0" y="328389"/>
                    <a:pt x="0" y="323543"/>
                  </a:cubicBezTo>
                  <a:lnTo>
                    <a:pt x="0" y="18274"/>
                  </a:lnTo>
                  <a:cubicBezTo>
                    <a:pt x="0" y="13427"/>
                    <a:pt x="1925" y="8779"/>
                    <a:pt x="5352" y="5352"/>
                  </a:cubicBezTo>
                  <a:cubicBezTo>
                    <a:pt x="8779" y="1925"/>
                    <a:pt x="13427" y="0"/>
                    <a:pt x="18274" y="0"/>
                  </a:cubicBezTo>
                  <a:close/>
                </a:path>
              </a:pathLst>
            </a:custGeom>
            <a:solidFill>
              <a:srgbClr val="2D262A">
                <a:alpha val="19608"/>
              </a:srgbClr>
            </a:solidFill>
          </p:spPr>
        </p:sp>
        <p:sp>
          <p:nvSpPr>
            <p:cNvPr id="17" name="TextBox 17"/>
            <p:cNvSpPr txBox="1"/>
            <p:nvPr/>
          </p:nvSpPr>
          <p:spPr>
            <a:xfrm>
              <a:off x="0" y="-47625"/>
              <a:ext cx="2231653" cy="389441"/>
            </a:xfrm>
            <a:prstGeom prst="rect">
              <a:avLst/>
            </a:prstGeom>
          </p:spPr>
          <p:txBody>
            <a:bodyPr lIns="50800" tIns="50800" rIns="50800" bIns="50800" rtlCol="0" anchor="ctr"/>
            <a:lstStyle/>
            <a:p>
              <a:pPr algn="ctr">
                <a:lnSpc>
                  <a:spcPts val="3359"/>
                </a:lnSpc>
              </a:pPr>
              <a:endParaRPr/>
            </a:p>
          </p:txBody>
        </p:sp>
      </p:grpSp>
      <p:sp>
        <p:nvSpPr>
          <p:cNvPr id="18" name="TextBox 18"/>
          <p:cNvSpPr txBox="1"/>
          <p:nvPr/>
        </p:nvSpPr>
        <p:spPr>
          <a:xfrm>
            <a:off x="9567017" y="5073256"/>
            <a:ext cx="8085100" cy="1077234"/>
          </a:xfrm>
          <a:prstGeom prst="rect">
            <a:avLst/>
          </a:prstGeom>
        </p:spPr>
        <p:txBody>
          <a:bodyPr lIns="0" tIns="0" rIns="0" bIns="0" rtlCol="0" anchor="t">
            <a:spAutoFit/>
          </a:bodyPr>
          <a:lstStyle/>
          <a:p>
            <a:pPr algn="just">
              <a:lnSpc>
                <a:spcPts val="2875"/>
              </a:lnSpc>
            </a:pPr>
            <a:r>
              <a:rPr lang="en-US" sz="2264">
                <a:solidFill>
                  <a:srgbClr val="2D262A"/>
                </a:solidFill>
                <a:latin typeface="Montserrat Classic"/>
                <a:ea typeface="Montserrat Classic"/>
                <a:cs typeface="Montserrat Classic"/>
                <a:sym typeface="Montserrat Classic"/>
              </a:rPr>
              <a:t>Recognized as one of the most effective tumor treatment methods, microwave ablation offers</a:t>
            </a:r>
            <a:r>
              <a:rPr lang="en-US" sz="2264" b="1">
                <a:solidFill>
                  <a:srgbClr val="2D262A"/>
                </a:solidFill>
                <a:latin typeface="Montserrat Classic Bold"/>
                <a:ea typeface="Montserrat Classic Bold"/>
                <a:cs typeface="Montserrat Classic Bold"/>
                <a:sym typeface="Montserrat Classic Bold"/>
              </a:rPr>
              <a:t> localized heating</a:t>
            </a:r>
            <a:r>
              <a:rPr lang="en-US" sz="2264">
                <a:solidFill>
                  <a:srgbClr val="2D262A"/>
                </a:solidFill>
                <a:latin typeface="Montserrat Classic"/>
                <a:ea typeface="Montserrat Classic"/>
                <a:cs typeface="Montserrat Classic"/>
                <a:sym typeface="Montserrat Classic"/>
              </a:rPr>
              <a:t> to destroy tumor tissues minimally invasively.</a:t>
            </a:r>
          </a:p>
        </p:txBody>
      </p:sp>
      <p:sp>
        <p:nvSpPr>
          <p:cNvPr id="19" name="TextBox 19"/>
          <p:cNvSpPr txBox="1"/>
          <p:nvPr/>
        </p:nvSpPr>
        <p:spPr>
          <a:xfrm>
            <a:off x="1026834" y="3007461"/>
            <a:ext cx="16230600" cy="759714"/>
          </a:xfrm>
          <a:prstGeom prst="rect">
            <a:avLst/>
          </a:prstGeom>
        </p:spPr>
        <p:txBody>
          <a:bodyPr lIns="0" tIns="0" rIns="0" bIns="0" rtlCol="0" anchor="t">
            <a:spAutoFit/>
          </a:bodyPr>
          <a:lstStyle/>
          <a:p>
            <a:pPr algn="just">
              <a:lnSpc>
                <a:spcPts val="3048"/>
              </a:lnSpc>
            </a:pPr>
            <a:r>
              <a:rPr lang="en-US" sz="2400">
                <a:solidFill>
                  <a:srgbClr val="2D262A"/>
                </a:solidFill>
                <a:latin typeface="Montserrat Classic"/>
                <a:ea typeface="Montserrat Classic"/>
                <a:cs typeface="Montserrat Classic"/>
                <a:sym typeface="Montserrat Classic"/>
              </a:rPr>
              <a:t>My project represents a </a:t>
            </a:r>
            <a:r>
              <a:rPr lang="en-US" sz="2400" b="1">
                <a:solidFill>
                  <a:srgbClr val="2D262A"/>
                </a:solidFill>
                <a:latin typeface="Montserrat Classic Bold"/>
                <a:ea typeface="Montserrat Classic Bold"/>
                <a:cs typeface="Montserrat Classic Bold"/>
                <a:sym typeface="Montserrat Classic Bold"/>
              </a:rPr>
              <a:t>culmination of inspirations</a:t>
            </a:r>
            <a:r>
              <a:rPr lang="en-US" sz="2400">
                <a:solidFill>
                  <a:srgbClr val="2D262A"/>
                </a:solidFill>
                <a:latin typeface="Montserrat Classic"/>
                <a:ea typeface="Montserrat Classic"/>
                <a:cs typeface="Montserrat Classic"/>
                <a:sym typeface="Montserrat Classic"/>
              </a:rPr>
              <a:t> drawn from </a:t>
            </a:r>
            <a:r>
              <a:rPr lang="en-US" sz="2400" b="1">
                <a:solidFill>
                  <a:srgbClr val="2D262A"/>
                </a:solidFill>
                <a:latin typeface="Montserrat Classic Bold"/>
                <a:ea typeface="Montserrat Classic Bold"/>
                <a:cs typeface="Montserrat Classic Bold"/>
                <a:sym typeface="Montserrat Classic Bold"/>
              </a:rPr>
              <a:t>advanced medical techniques</a:t>
            </a:r>
            <a:r>
              <a:rPr lang="en-US" sz="2400">
                <a:solidFill>
                  <a:srgbClr val="2D262A"/>
                </a:solidFill>
                <a:latin typeface="Montserrat Classic"/>
                <a:ea typeface="Montserrat Classic"/>
                <a:cs typeface="Montserrat Classic"/>
                <a:sym typeface="Montserrat Classic"/>
              </a:rPr>
              <a:t> and </a:t>
            </a:r>
            <a:r>
              <a:rPr lang="en-US" sz="2400" b="1">
                <a:solidFill>
                  <a:srgbClr val="2D262A"/>
                </a:solidFill>
                <a:latin typeface="Montserrat Classic Bold"/>
                <a:ea typeface="Montserrat Classic Bold"/>
                <a:cs typeface="Montserrat Classic Bold"/>
                <a:sym typeface="Montserrat Classic Bold"/>
              </a:rPr>
              <a:t>fundamental mathematical concepts</a:t>
            </a:r>
            <a:r>
              <a:rPr lang="en-US" sz="2400">
                <a:solidFill>
                  <a:srgbClr val="2D262A"/>
                </a:solidFill>
                <a:latin typeface="Montserrat Classic"/>
                <a:ea typeface="Montserrat Classic"/>
                <a:cs typeface="Montserrat Classic"/>
                <a:sym typeface="Montserrat Classic"/>
              </a:rPr>
              <a:t>.</a:t>
            </a:r>
          </a:p>
        </p:txBody>
      </p:sp>
      <p:sp>
        <p:nvSpPr>
          <p:cNvPr id="20" name="TextBox 20"/>
          <p:cNvSpPr txBox="1"/>
          <p:nvPr/>
        </p:nvSpPr>
        <p:spPr>
          <a:xfrm>
            <a:off x="6218971" y="6679793"/>
            <a:ext cx="5544693" cy="385496"/>
          </a:xfrm>
          <a:prstGeom prst="rect">
            <a:avLst/>
          </a:prstGeom>
        </p:spPr>
        <p:txBody>
          <a:bodyPr lIns="0" tIns="0" rIns="0" bIns="0" rtlCol="0" anchor="t">
            <a:spAutoFit/>
          </a:bodyPr>
          <a:lstStyle/>
          <a:p>
            <a:pPr algn="ctr">
              <a:lnSpc>
                <a:spcPts val="3169"/>
              </a:lnSpc>
            </a:pPr>
            <a:r>
              <a:rPr lang="en-US" sz="2264" b="1">
                <a:solidFill>
                  <a:srgbClr val="1211CA"/>
                </a:solidFill>
                <a:latin typeface="Montserrat Classic Bold"/>
                <a:ea typeface="Montserrat Classic Bold"/>
                <a:cs typeface="Montserrat Classic Bold"/>
                <a:sym typeface="Montserrat Classic Bold"/>
              </a:rPr>
              <a:t>Mitotic Disruption via Polarization</a:t>
            </a:r>
          </a:p>
        </p:txBody>
      </p:sp>
      <p:sp>
        <p:nvSpPr>
          <p:cNvPr id="21" name="TextBox 21"/>
          <p:cNvSpPr txBox="1"/>
          <p:nvPr/>
        </p:nvSpPr>
        <p:spPr>
          <a:xfrm>
            <a:off x="11500867" y="4491075"/>
            <a:ext cx="4217401" cy="385496"/>
          </a:xfrm>
          <a:prstGeom prst="rect">
            <a:avLst/>
          </a:prstGeom>
        </p:spPr>
        <p:txBody>
          <a:bodyPr lIns="0" tIns="0" rIns="0" bIns="0" rtlCol="0" anchor="t">
            <a:spAutoFit/>
          </a:bodyPr>
          <a:lstStyle/>
          <a:p>
            <a:pPr algn="ctr">
              <a:lnSpc>
                <a:spcPts val="3169"/>
              </a:lnSpc>
            </a:pPr>
            <a:r>
              <a:rPr lang="en-US" sz="2264" b="1">
                <a:solidFill>
                  <a:srgbClr val="1211CA"/>
                </a:solidFill>
                <a:latin typeface="Montserrat Classic Bold"/>
                <a:ea typeface="Montserrat Classic Bold"/>
                <a:cs typeface="Montserrat Classic Bold"/>
                <a:sym typeface="Montserrat Classic Bold"/>
              </a:rPr>
              <a:t>Microwave Heating</a:t>
            </a:r>
          </a:p>
        </p:txBody>
      </p:sp>
      <p:sp>
        <p:nvSpPr>
          <p:cNvPr id="22" name="TextBox 22"/>
          <p:cNvSpPr txBox="1"/>
          <p:nvPr/>
        </p:nvSpPr>
        <p:spPr>
          <a:xfrm>
            <a:off x="12574208" y="874949"/>
            <a:ext cx="4685092" cy="622935"/>
          </a:xfrm>
          <a:prstGeom prst="rect">
            <a:avLst/>
          </a:prstGeom>
        </p:spPr>
        <p:txBody>
          <a:bodyPr lIns="0" tIns="0" rIns="0" bIns="0" rtlCol="0" anchor="t">
            <a:spAutoFit/>
          </a:bodyPr>
          <a:lstStyle/>
          <a:p>
            <a:pPr algn="r">
              <a:lnSpc>
                <a:spcPts val="5040"/>
              </a:lnSpc>
            </a:pPr>
            <a:r>
              <a:rPr lang="en-US" sz="3600" b="1">
                <a:solidFill>
                  <a:srgbClr val="101010"/>
                </a:solidFill>
                <a:latin typeface="Montserrat Classic Bold"/>
                <a:ea typeface="Montserrat Classic Bold"/>
                <a:cs typeface="Montserrat Classic Bold"/>
                <a:sym typeface="Montserrat Classic Bold"/>
              </a:rPr>
              <a:t>About The Project</a:t>
            </a:r>
          </a:p>
        </p:txBody>
      </p:sp>
      <p:sp>
        <p:nvSpPr>
          <p:cNvPr id="23" name="TextBox 23"/>
          <p:cNvSpPr txBox="1"/>
          <p:nvPr/>
        </p:nvSpPr>
        <p:spPr>
          <a:xfrm>
            <a:off x="1341090" y="686528"/>
            <a:ext cx="872651" cy="780913"/>
          </a:xfrm>
          <a:prstGeom prst="rect">
            <a:avLst/>
          </a:prstGeom>
        </p:spPr>
        <p:txBody>
          <a:bodyPr lIns="0" tIns="0" rIns="0" bIns="0" rtlCol="0" anchor="t">
            <a:spAutoFit/>
          </a:bodyPr>
          <a:lstStyle/>
          <a:p>
            <a:pPr algn="r">
              <a:lnSpc>
                <a:spcPts val="6307"/>
              </a:lnSpc>
            </a:pPr>
            <a:r>
              <a:rPr lang="en-US" sz="4505" b="1">
                <a:solidFill>
                  <a:srgbClr val="101010"/>
                </a:solidFill>
                <a:latin typeface="Montserrat Classic Bold"/>
                <a:ea typeface="Montserrat Classic Bold"/>
                <a:cs typeface="Montserrat Classic Bold"/>
                <a:sym typeface="Montserrat Classic Bold"/>
              </a:rPr>
              <a:t>01</a:t>
            </a:r>
          </a:p>
        </p:txBody>
      </p:sp>
      <p:sp>
        <p:nvSpPr>
          <p:cNvPr id="24" name="TextBox 24"/>
          <p:cNvSpPr txBox="1"/>
          <p:nvPr/>
        </p:nvSpPr>
        <p:spPr>
          <a:xfrm>
            <a:off x="1026834" y="2344902"/>
            <a:ext cx="9401733" cy="529209"/>
          </a:xfrm>
          <a:prstGeom prst="rect">
            <a:avLst/>
          </a:prstGeom>
        </p:spPr>
        <p:txBody>
          <a:bodyPr lIns="0" tIns="0" rIns="0" bIns="0" rtlCol="0" anchor="t">
            <a:spAutoFit/>
          </a:bodyPr>
          <a:lstStyle/>
          <a:p>
            <a:pPr algn="l">
              <a:lnSpc>
                <a:spcPts val="3947"/>
              </a:lnSpc>
            </a:pPr>
            <a:r>
              <a:rPr lang="en-US" sz="4200" b="1">
                <a:solidFill>
                  <a:srgbClr val="1211CA"/>
                </a:solidFill>
                <a:latin typeface="Montserrat Heavy"/>
                <a:ea typeface="Montserrat Heavy"/>
                <a:cs typeface="Montserrat Heavy"/>
                <a:sym typeface="Montserrat Heavy"/>
              </a:rPr>
              <a:t>Key Insights Behind the Design</a:t>
            </a:r>
          </a:p>
        </p:txBody>
      </p:sp>
      <p:sp>
        <p:nvSpPr>
          <p:cNvPr id="25" name="TextBox 25"/>
          <p:cNvSpPr txBox="1"/>
          <p:nvPr/>
        </p:nvSpPr>
        <p:spPr>
          <a:xfrm>
            <a:off x="2628843" y="4491075"/>
            <a:ext cx="4217401" cy="385496"/>
          </a:xfrm>
          <a:prstGeom prst="rect">
            <a:avLst/>
          </a:prstGeom>
        </p:spPr>
        <p:txBody>
          <a:bodyPr lIns="0" tIns="0" rIns="0" bIns="0" rtlCol="0" anchor="t">
            <a:spAutoFit/>
          </a:bodyPr>
          <a:lstStyle/>
          <a:p>
            <a:pPr algn="ctr">
              <a:lnSpc>
                <a:spcPts val="3169"/>
              </a:lnSpc>
            </a:pPr>
            <a:r>
              <a:rPr lang="en-US" sz="2264" b="1">
                <a:solidFill>
                  <a:srgbClr val="1211CA"/>
                </a:solidFill>
                <a:latin typeface="Montserrat Classic Bold"/>
                <a:ea typeface="Montserrat Classic Bold"/>
                <a:cs typeface="Montserrat Classic Bold"/>
                <a:sym typeface="Montserrat Classic Bold"/>
              </a:rPr>
              <a:t>RF Ablation Principle</a:t>
            </a:r>
          </a:p>
        </p:txBody>
      </p:sp>
      <p:sp>
        <p:nvSpPr>
          <p:cNvPr id="26" name="TextBox 26"/>
          <p:cNvSpPr txBox="1"/>
          <p:nvPr/>
        </p:nvSpPr>
        <p:spPr>
          <a:xfrm>
            <a:off x="694993" y="5101759"/>
            <a:ext cx="8085100" cy="1077234"/>
          </a:xfrm>
          <a:prstGeom prst="rect">
            <a:avLst/>
          </a:prstGeom>
        </p:spPr>
        <p:txBody>
          <a:bodyPr lIns="0" tIns="0" rIns="0" bIns="0" rtlCol="0" anchor="t">
            <a:spAutoFit/>
          </a:bodyPr>
          <a:lstStyle/>
          <a:p>
            <a:pPr algn="just">
              <a:lnSpc>
                <a:spcPts val="2875"/>
              </a:lnSpc>
            </a:pPr>
            <a:r>
              <a:rPr lang="en-US" sz="2264">
                <a:solidFill>
                  <a:srgbClr val="2D262A"/>
                </a:solidFill>
                <a:latin typeface="Montserrat Classic"/>
                <a:ea typeface="Montserrat Classic"/>
                <a:cs typeface="Montserrat Classic"/>
                <a:sym typeface="Montserrat Classic"/>
              </a:rPr>
              <a:t>Radiofrequency ablation provides deeper tissue penetration </a:t>
            </a:r>
            <a:r>
              <a:rPr lang="en-US" sz="2264" b="1">
                <a:solidFill>
                  <a:srgbClr val="2D262A"/>
                </a:solidFill>
                <a:latin typeface="Montserrat Classic Bold"/>
                <a:ea typeface="Montserrat Classic Bold"/>
                <a:cs typeface="Montserrat Classic Bold"/>
                <a:sym typeface="Montserrat Classic Bold"/>
              </a:rPr>
              <a:t>without surgical invasion</a:t>
            </a:r>
            <a:r>
              <a:rPr lang="en-US" sz="2264">
                <a:solidFill>
                  <a:srgbClr val="2D262A"/>
                </a:solidFill>
                <a:latin typeface="Montserrat Classic"/>
                <a:ea typeface="Montserrat Classic"/>
                <a:cs typeface="Montserrat Classic"/>
                <a:sym typeface="Montserrat Classic"/>
              </a:rPr>
              <a:t>, making it ideal for targeting tumors in </a:t>
            </a:r>
            <a:r>
              <a:rPr lang="en-US" sz="2264" b="1">
                <a:solidFill>
                  <a:srgbClr val="2D262A"/>
                </a:solidFill>
                <a:latin typeface="Montserrat Classic Bold"/>
                <a:ea typeface="Montserrat Classic Bold"/>
                <a:cs typeface="Montserrat Classic Bold"/>
                <a:sym typeface="Montserrat Classic Bold"/>
              </a:rPr>
              <a:t>complex organ systems</a:t>
            </a:r>
            <a:r>
              <a:rPr lang="en-US" sz="2264">
                <a:solidFill>
                  <a:srgbClr val="2D262A"/>
                </a:solidFill>
                <a:latin typeface="Montserrat Classic"/>
                <a:ea typeface="Montserrat Classic"/>
                <a:cs typeface="Montserrat Classic"/>
                <a:sym typeface="Montserrat Classic"/>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57496" y="3061002"/>
            <a:ext cx="17429153" cy="6456522"/>
            <a:chOff x="0" y="0"/>
            <a:chExt cx="4590394" cy="1700483"/>
          </a:xfrm>
        </p:grpSpPr>
        <p:sp>
          <p:nvSpPr>
            <p:cNvPr id="3" name="Freeform 3"/>
            <p:cNvSpPr/>
            <p:nvPr/>
          </p:nvSpPr>
          <p:spPr>
            <a:xfrm>
              <a:off x="0" y="0"/>
              <a:ext cx="4590394" cy="1700483"/>
            </a:xfrm>
            <a:custGeom>
              <a:avLst/>
              <a:gdLst/>
              <a:ahLst/>
              <a:cxnLst/>
              <a:rect l="l" t="t" r="r" b="b"/>
              <a:pathLst>
                <a:path w="4590394" h="1700483">
                  <a:moveTo>
                    <a:pt x="8884" y="0"/>
                  </a:moveTo>
                  <a:lnTo>
                    <a:pt x="4581510" y="0"/>
                  </a:lnTo>
                  <a:cubicBezTo>
                    <a:pt x="4583866" y="0"/>
                    <a:pt x="4586126" y="936"/>
                    <a:pt x="4587792" y="2602"/>
                  </a:cubicBezTo>
                  <a:cubicBezTo>
                    <a:pt x="4589458" y="4268"/>
                    <a:pt x="4590394" y="6528"/>
                    <a:pt x="4590394" y="8884"/>
                  </a:cubicBezTo>
                  <a:lnTo>
                    <a:pt x="4590394" y="1691599"/>
                  </a:lnTo>
                  <a:cubicBezTo>
                    <a:pt x="4590394" y="1693955"/>
                    <a:pt x="4589458" y="1696215"/>
                    <a:pt x="4587792" y="1697881"/>
                  </a:cubicBezTo>
                  <a:cubicBezTo>
                    <a:pt x="4586126" y="1699547"/>
                    <a:pt x="4583866" y="1700483"/>
                    <a:pt x="4581510" y="1700483"/>
                  </a:cubicBezTo>
                  <a:lnTo>
                    <a:pt x="8884" y="1700483"/>
                  </a:lnTo>
                  <a:cubicBezTo>
                    <a:pt x="6528" y="1700483"/>
                    <a:pt x="4268" y="1699547"/>
                    <a:pt x="2602" y="1697881"/>
                  </a:cubicBezTo>
                  <a:cubicBezTo>
                    <a:pt x="936" y="1696215"/>
                    <a:pt x="0" y="1693955"/>
                    <a:pt x="0" y="1691599"/>
                  </a:cubicBezTo>
                  <a:lnTo>
                    <a:pt x="0" y="8884"/>
                  </a:lnTo>
                  <a:cubicBezTo>
                    <a:pt x="0" y="6528"/>
                    <a:pt x="936" y="4268"/>
                    <a:pt x="2602" y="2602"/>
                  </a:cubicBezTo>
                  <a:cubicBezTo>
                    <a:pt x="4268" y="936"/>
                    <a:pt x="6528" y="0"/>
                    <a:pt x="8884" y="0"/>
                  </a:cubicBezTo>
                  <a:close/>
                </a:path>
              </a:pathLst>
            </a:custGeom>
            <a:solidFill>
              <a:srgbClr val="2D262A">
                <a:alpha val="19608"/>
              </a:srgbClr>
            </a:solidFill>
          </p:spPr>
        </p:sp>
        <p:sp>
          <p:nvSpPr>
            <p:cNvPr id="4" name="TextBox 4"/>
            <p:cNvSpPr txBox="1"/>
            <p:nvPr/>
          </p:nvSpPr>
          <p:spPr>
            <a:xfrm>
              <a:off x="0" y="-47625"/>
              <a:ext cx="4590394" cy="1748108"/>
            </a:xfrm>
            <a:prstGeom prst="rect">
              <a:avLst/>
            </a:prstGeom>
          </p:spPr>
          <p:txBody>
            <a:bodyPr lIns="50800" tIns="50800" rIns="50800" bIns="50800" rtlCol="0" anchor="ctr"/>
            <a:lstStyle/>
            <a:p>
              <a:pPr algn="ctr">
                <a:lnSpc>
                  <a:spcPts val="3359"/>
                </a:lnSpc>
              </a:pPr>
              <a:endParaRPr/>
            </a:p>
          </p:txBody>
        </p:sp>
      </p:grpSp>
      <p:sp>
        <p:nvSpPr>
          <p:cNvPr id="5" name="Freeform 5"/>
          <p:cNvSpPr/>
          <p:nvPr/>
        </p:nvSpPr>
        <p:spPr>
          <a:xfrm>
            <a:off x="3956527" y="2939577"/>
            <a:ext cx="10431091" cy="6556685"/>
          </a:xfrm>
          <a:custGeom>
            <a:avLst/>
            <a:gdLst/>
            <a:ahLst/>
            <a:cxnLst/>
            <a:rect l="l" t="t" r="r" b="b"/>
            <a:pathLst>
              <a:path w="10431091" h="6556685">
                <a:moveTo>
                  <a:pt x="0" y="0"/>
                </a:moveTo>
                <a:lnTo>
                  <a:pt x="10431091" y="0"/>
                </a:lnTo>
                <a:lnTo>
                  <a:pt x="10431091" y="6556686"/>
                </a:lnTo>
                <a:lnTo>
                  <a:pt x="0" y="6556686"/>
                </a:lnTo>
                <a:lnTo>
                  <a:pt x="0" y="0"/>
                </a:lnTo>
                <a:close/>
              </a:path>
            </a:pathLst>
          </a:custGeom>
          <a:blipFill>
            <a:blip r:embed="rId2">
              <a:alphaModFix amt="9999"/>
            </a:blip>
            <a:stretch>
              <a:fillRect l="-38295" t="-49330" r="-39367" b="-9656"/>
            </a:stretch>
          </a:blipFill>
        </p:spPr>
      </p:sp>
      <p:sp>
        <p:nvSpPr>
          <p:cNvPr id="6" name="TextBox 6"/>
          <p:cNvSpPr txBox="1"/>
          <p:nvPr/>
        </p:nvSpPr>
        <p:spPr>
          <a:xfrm>
            <a:off x="627805" y="3158490"/>
            <a:ext cx="17032390" cy="6099810"/>
          </a:xfrm>
          <a:prstGeom prst="rect">
            <a:avLst/>
          </a:prstGeom>
        </p:spPr>
        <p:txBody>
          <a:bodyPr lIns="0" tIns="0" rIns="0" bIns="0" rtlCol="0" anchor="t">
            <a:spAutoFit/>
          </a:bodyPr>
          <a:lstStyle/>
          <a:p>
            <a:pPr algn="just">
              <a:lnSpc>
                <a:spcPts val="3000"/>
              </a:lnSpc>
            </a:pPr>
            <a:r>
              <a:rPr lang="en-US" sz="2400" spc="24">
                <a:solidFill>
                  <a:srgbClr val="2D262A"/>
                </a:solidFill>
                <a:latin typeface="Montserrat Classic"/>
                <a:ea typeface="Montserrat Classic"/>
                <a:cs typeface="Montserrat Classic"/>
                <a:sym typeface="Montserrat Classic"/>
              </a:rPr>
              <a:t>By integrating these three distinct concepts—</a:t>
            </a:r>
            <a:r>
              <a:rPr lang="en-US" sz="2400" b="1" spc="24">
                <a:solidFill>
                  <a:srgbClr val="2D262A"/>
                </a:solidFill>
                <a:latin typeface="Montserrat Classic Bold"/>
                <a:ea typeface="Montserrat Classic Bold"/>
                <a:cs typeface="Montserrat Classic Bold"/>
                <a:sym typeface="Montserrat Classic Bold"/>
              </a:rPr>
              <a:t>mitotic disruption, microwave ablation, and RF-based deep penetration</a:t>
            </a:r>
            <a:r>
              <a:rPr lang="en-US" sz="2400" spc="24">
                <a:solidFill>
                  <a:srgbClr val="2D262A"/>
                </a:solidFill>
                <a:latin typeface="Montserrat Classic"/>
                <a:ea typeface="Montserrat Classic"/>
                <a:cs typeface="Montserrat Classic"/>
                <a:sym typeface="Montserrat Classic"/>
              </a:rPr>
              <a:t>—and applying a fundamental mathematical principle of </a:t>
            </a:r>
            <a:r>
              <a:rPr lang="en-US" sz="2400" b="1" spc="24">
                <a:solidFill>
                  <a:srgbClr val="2D262A"/>
                </a:solidFill>
                <a:latin typeface="Montserrat Classic Bold"/>
                <a:ea typeface="Montserrat Classic Bold"/>
                <a:cs typeface="Montserrat Classic Bold"/>
                <a:sym typeface="Montserrat Classic Bold"/>
              </a:rPr>
              <a:t>ellipsoids</a:t>
            </a:r>
            <a:r>
              <a:rPr lang="en-US" sz="2400" spc="24">
                <a:solidFill>
                  <a:srgbClr val="2D262A"/>
                </a:solidFill>
                <a:latin typeface="Montserrat Classic"/>
                <a:ea typeface="Montserrat Classic"/>
                <a:cs typeface="Montserrat Classic"/>
                <a:sym typeface="Montserrat Classic"/>
              </a:rPr>
              <a:t>, I have developed an innovative antenna-reflector system:</a:t>
            </a:r>
          </a:p>
          <a:p>
            <a:pPr algn="just">
              <a:lnSpc>
                <a:spcPts val="3000"/>
              </a:lnSpc>
            </a:pPr>
            <a:endParaRPr lang="en-US" sz="2400" spc="24">
              <a:solidFill>
                <a:srgbClr val="2D262A"/>
              </a:solidFill>
              <a:latin typeface="Montserrat Classic"/>
              <a:ea typeface="Montserrat Classic"/>
              <a:cs typeface="Montserrat Classic"/>
              <a:sym typeface="Montserrat Classic"/>
            </a:endParaRPr>
          </a:p>
          <a:p>
            <a:pPr marL="518160" lvl="1" indent="-259080" algn="just">
              <a:lnSpc>
                <a:spcPts val="3000"/>
              </a:lnSpc>
              <a:buFont typeface="Arial"/>
              <a:buChar char="•"/>
            </a:pPr>
            <a:r>
              <a:rPr lang="en-US" sz="2400" spc="24">
                <a:solidFill>
                  <a:srgbClr val="2D262A"/>
                </a:solidFill>
                <a:latin typeface="Montserrat Classic"/>
                <a:ea typeface="Montserrat Classic"/>
                <a:cs typeface="Montserrat Classic"/>
                <a:sym typeface="Montserrat Classic"/>
              </a:rPr>
              <a:t>The elliptical reflector exploits the unique geometrical property of ellipsoids, where all waves originating from </a:t>
            </a:r>
            <a:r>
              <a:rPr lang="en-US" sz="2400" b="1" spc="24">
                <a:solidFill>
                  <a:srgbClr val="2D262A"/>
                </a:solidFill>
                <a:latin typeface="Montserrat Classic Bold"/>
                <a:ea typeface="Montserrat Classic Bold"/>
                <a:cs typeface="Montserrat Classic Bold"/>
                <a:sym typeface="Montserrat Classic Bold"/>
              </a:rPr>
              <a:t>one focal point</a:t>
            </a:r>
            <a:r>
              <a:rPr lang="en-US" sz="2400" spc="24">
                <a:solidFill>
                  <a:srgbClr val="2D262A"/>
                </a:solidFill>
                <a:latin typeface="Montserrat Classic"/>
                <a:ea typeface="Montserrat Classic"/>
                <a:cs typeface="Montserrat Classic"/>
                <a:sym typeface="Montserrat Classic"/>
              </a:rPr>
              <a:t> naturally </a:t>
            </a:r>
            <a:r>
              <a:rPr lang="en-US" sz="2400" b="1" spc="24">
                <a:solidFill>
                  <a:srgbClr val="2D262A"/>
                </a:solidFill>
                <a:latin typeface="Montserrat Classic Bold"/>
                <a:ea typeface="Montserrat Classic Bold"/>
                <a:cs typeface="Montserrat Classic Bold"/>
                <a:sym typeface="Montserrat Classic Bold"/>
              </a:rPr>
              <a:t>converge</a:t>
            </a:r>
            <a:r>
              <a:rPr lang="en-US" sz="2400" spc="24">
                <a:solidFill>
                  <a:srgbClr val="2D262A"/>
                </a:solidFill>
                <a:latin typeface="Montserrat Classic"/>
                <a:ea typeface="Montserrat Classic"/>
                <a:cs typeface="Montserrat Classic"/>
                <a:sym typeface="Montserrat Classic"/>
              </a:rPr>
              <a:t> at the </a:t>
            </a:r>
            <a:r>
              <a:rPr lang="en-US" sz="2400" b="1" spc="24">
                <a:solidFill>
                  <a:srgbClr val="2D262A"/>
                </a:solidFill>
                <a:latin typeface="Montserrat Classic Bold"/>
                <a:ea typeface="Montserrat Classic Bold"/>
                <a:cs typeface="Montserrat Classic Bold"/>
                <a:sym typeface="Montserrat Classic Bold"/>
              </a:rPr>
              <a:t>second focal point—the tumor site—with maximum intensity and minimal energy loss</a:t>
            </a:r>
            <a:r>
              <a:rPr lang="en-US" sz="2400" spc="24">
                <a:solidFill>
                  <a:srgbClr val="2D262A"/>
                </a:solidFill>
                <a:latin typeface="Montserrat Classic"/>
                <a:ea typeface="Montserrat Classic"/>
                <a:cs typeface="Montserrat Classic"/>
                <a:sym typeface="Montserrat Classic"/>
              </a:rPr>
              <a:t>.</a:t>
            </a:r>
          </a:p>
          <a:p>
            <a:pPr algn="just">
              <a:lnSpc>
                <a:spcPts val="3000"/>
              </a:lnSpc>
            </a:pPr>
            <a:endParaRPr lang="en-US" sz="2400" spc="24">
              <a:solidFill>
                <a:srgbClr val="2D262A"/>
              </a:solidFill>
              <a:latin typeface="Montserrat Classic"/>
              <a:ea typeface="Montserrat Classic"/>
              <a:cs typeface="Montserrat Classic"/>
              <a:sym typeface="Montserrat Classic"/>
            </a:endParaRPr>
          </a:p>
          <a:p>
            <a:pPr marL="518160" lvl="1" indent="-259080" algn="just">
              <a:lnSpc>
                <a:spcPts val="3000"/>
              </a:lnSpc>
              <a:buFont typeface="Arial"/>
              <a:buChar char="•"/>
            </a:pPr>
            <a:r>
              <a:rPr lang="en-US" sz="2400" spc="24">
                <a:solidFill>
                  <a:srgbClr val="2D262A"/>
                </a:solidFill>
                <a:latin typeface="Montserrat Classic"/>
                <a:ea typeface="Montserrat Classic"/>
                <a:cs typeface="Montserrat Classic"/>
                <a:sym typeface="Montserrat Classic"/>
              </a:rPr>
              <a:t>The use of </a:t>
            </a:r>
            <a:r>
              <a:rPr lang="en-US" sz="2400" b="1" spc="24">
                <a:solidFill>
                  <a:srgbClr val="2D262A"/>
                </a:solidFill>
                <a:latin typeface="Montserrat Classic Bold"/>
                <a:ea typeface="Montserrat Classic Bold"/>
                <a:cs typeface="Montserrat Classic Bold"/>
                <a:sym typeface="Montserrat Classic Bold"/>
              </a:rPr>
              <a:t>circularly polarized microwaves ensures continuous mitotic disruption</a:t>
            </a:r>
            <a:r>
              <a:rPr lang="en-US" sz="2400" spc="24">
                <a:solidFill>
                  <a:srgbClr val="2D262A"/>
                </a:solidFill>
                <a:latin typeface="Montserrat Classic"/>
                <a:ea typeface="Montserrat Classic"/>
                <a:cs typeface="Montserrat Classic"/>
                <a:sym typeface="Montserrat Classic"/>
              </a:rPr>
              <a:t>, as the rotating electric field interacts with tumor cells at</a:t>
            </a:r>
            <a:r>
              <a:rPr lang="en-US" sz="2400" b="1" spc="24">
                <a:solidFill>
                  <a:srgbClr val="2D262A"/>
                </a:solidFill>
                <a:latin typeface="Montserrat Classic Bold"/>
                <a:ea typeface="Montserrat Classic Bold"/>
                <a:cs typeface="Montserrat Classic Bold"/>
                <a:sym typeface="Montserrat Classic Bold"/>
              </a:rPr>
              <a:t> every orientation</a:t>
            </a:r>
            <a:r>
              <a:rPr lang="en-US" sz="2400" spc="24">
                <a:solidFill>
                  <a:srgbClr val="2D262A"/>
                </a:solidFill>
                <a:latin typeface="Montserrat Classic"/>
                <a:ea typeface="Montserrat Classic"/>
                <a:cs typeface="Montserrat Classic"/>
                <a:sym typeface="Montserrat Classic"/>
              </a:rPr>
              <a:t>, enhancing treatment effectiveness.</a:t>
            </a:r>
          </a:p>
          <a:p>
            <a:pPr algn="just">
              <a:lnSpc>
                <a:spcPts val="3000"/>
              </a:lnSpc>
            </a:pPr>
            <a:endParaRPr lang="en-US" sz="2400" spc="24">
              <a:solidFill>
                <a:srgbClr val="2D262A"/>
              </a:solidFill>
              <a:latin typeface="Montserrat Classic"/>
              <a:ea typeface="Montserrat Classic"/>
              <a:cs typeface="Montserrat Classic"/>
              <a:sym typeface="Montserrat Classic"/>
            </a:endParaRPr>
          </a:p>
          <a:p>
            <a:pPr marL="518160" lvl="1" indent="-259080" algn="just">
              <a:lnSpc>
                <a:spcPts val="3000"/>
              </a:lnSpc>
              <a:buFont typeface="Arial"/>
              <a:buChar char="•"/>
            </a:pPr>
            <a:r>
              <a:rPr lang="en-US" sz="2400" spc="24">
                <a:solidFill>
                  <a:srgbClr val="2D262A"/>
                </a:solidFill>
                <a:latin typeface="Montserrat Classic"/>
                <a:ea typeface="Montserrat Classic"/>
                <a:cs typeface="Montserrat Classic"/>
                <a:sym typeface="Montserrat Classic"/>
              </a:rPr>
              <a:t>Leveraging a </a:t>
            </a:r>
            <a:r>
              <a:rPr lang="en-US" sz="2400" b="1" spc="24">
                <a:solidFill>
                  <a:srgbClr val="2D262A"/>
                </a:solidFill>
                <a:latin typeface="Montserrat Classic Bold"/>
                <a:ea typeface="Montserrat Classic Bold"/>
                <a:cs typeface="Montserrat Classic Bold"/>
                <a:sym typeface="Montserrat Classic Bold"/>
              </a:rPr>
              <a:t>half-elliptical design</a:t>
            </a:r>
            <a:r>
              <a:rPr lang="en-US" sz="2400" spc="24">
                <a:solidFill>
                  <a:srgbClr val="2D262A"/>
                </a:solidFill>
                <a:latin typeface="Montserrat Classic"/>
                <a:ea typeface="Montserrat Classic"/>
                <a:cs typeface="Montserrat Classic"/>
                <a:sym typeface="Montserrat Classic"/>
              </a:rPr>
              <a:t>, the system utilizes</a:t>
            </a:r>
            <a:r>
              <a:rPr lang="en-US" sz="2400" b="1" spc="24">
                <a:solidFill>
                  <a:srgbClr val="2D262A"/>
                </a:solidFill>
                <a:latin typeface="Montserrat Classic Bold"/>
                <a:ea typeface="Montserrat Classic Bold"/>
                <a:cs typeface="Montserrat Classic Bold"/>
                <a:sym typeface="Montserrat Classic Bold"/>
              </a:rPr>
              <a:t> back and side radiation</a:t>
            </a:r>
            <a:r>
              <a:rPr lang="en-US" sz="2400" spc="24">
                <a:solidFill>
                  <a:srgbClr val="2D262A"/>
                </a:solidFill>
                <a:latin typeface="Montserrat Classic"/>
                <a:ea typeface="Montserrat Classic"/>
                <a:cs typeface="Montserrat Classic"/>
                <a:sym typeface="Montserrat Classic"/>
              </a:rPr>
              <a:t> efficiently.</a:t>
            </a:r>
          </a:p>
          <a:p>
            <a:pPr algn="just">
              <a:lnSpc>
                <a:spcPts val="3000"/>
              </a:lnSpc>
            </a:pPr>
            <a:endParaRPr lang="en-US" sz="2400" spc="24">
              <a:solidFill>
                <a:srgbClr val="2D262A"/>
              </a:solidFill>
              <a:latin typeface="Montserrat Classic"/>
              <a:ea typeface="Montserrat Classic"/>
              <a:cs typeface="Montserrat Classic"/>
              <a:sym typeface="Montserrat Classic"/>
            </a:endParaRPr>
          </a:p>
          <a:p>
            <a:pPr marL="518160" lvl="1" indent="-259080" algn="just">
              <a:lnSpc>
                <a:spcPts val="3000"/>
              </a:lnSpc>
              <a:buFont typeface="Arial"/>
              <a:buChar char="•"/>
            </a:pPr>
            <a:r>
              <a:rPr lang="en-US" sz="2400" spc="24">
                <a:solidFill>
                  <a:srgbClr val="2D262A"/>
                </a:solidFill>
                <a:latin typeface="Montserrat Classic"/>
                <a:ea typeface="Montserrat Classic"/>
                <a:cs typeface="Montserrat Classic"/>
                <a:sym typeface="Montserrat Classic"/>
              </a:rPr>
              <a:t>Each </a:t>
            </a:r>
            <a:r>
              <a:rPr lang="en-US" sz="2400" b="1" spc="24">
                <a:solidFill>
                  <a:srgbClr val="2D262A"/>
                </a:solidFill>
                <a:latin typeface="Montserrat Classic Bold"/>
                <a:ea typeface="Montserrat Classic Bold"/>
                <a:cs typeface="Montserrat Classic Bold"/>
                <a:sym typeface="Montserrat Classic Bold"/>
              </a:rPr>
              <a:t>locus </a:t>
            </a:r>
            <a:r>
              <a:rPr lang="en-US" sz="2400" spc="24">
                <a:solidFill>
                  <a:srgbClr val="2D262A"/>
                </a:solidFill>
                <a:latin typeface="Montserrat Classic"/>
                <a:ea typeface="Montserrat Classic"/>
                <a:cs typeface="Montserrat Classic"/>
                <a:sym typeface="Montserrat Classic"/>
              </a:rPr>
              <a:t>of the ellipse forms a </a:t>
            </a:r>
            <a:r>
              <a:rPr lang="en-US" sz="2400" b="1" spc="24">
                <a:solidFill>
                  <a:srgbClr val="2D262A"/>
                </a:solidFill>
                <a:latin typeface="Montserrat Classic Bold"/>
                <a:ea typeface="Montserrat Classic Bold"/>
                <a:cs typeface="Montserrat Classic Bold"/>
                <a:sym typeface="Montserrat Classic Bold"/>
              </a:rPr>
              <a:t>distinct, non-intersecting EM path</a:t>
            </a:r>
            <a:r>
              <a:rPr lang="en-US" sz="2400" spc="24">
                <a:solidFill>
                  <a:srgbClr val="2D262A"/>
                </a:solidFill>
                <a:latin typeface="Montserrat Classic"/>
                <a:ea typeface="Montserrat Classic"/>
                <a:cs typeface="Montserrat Classic"/>
                <a:sym typeface="Montserrat Classic"/>
              </a:rPr>
              <a:t>, allowing electromagnetic waves to travel independently. This unique property ensures </a:t>
            </a:r>
            <a:r>
              <a:rPr lang="en-US" sz="2400" b="1" spc="24">
                <a:solidFill>
                  <a:srgbClr val="2D262A"/>
                </a:solidFill>
                <a:latin typeface="Montserrat Classic Bold"/>
                <a:ea typeface="Montserrat Classic Bold"/>
                <a:cs typeface="Montserrat Classic Bold"/>
                <a:sym typeface="Montserrat Classic Bold"/>
              </a:rPr>
              <a:t>minimal interference</a:t>
            </a:r>
            <a:r>
              <a:rPr lang="en-US" sz="2400" spc="24">
                <a:solidFill>
                  <a:srgbClr val="2D262A"/>
                </a:solidFill>
                <a:latin typeface="Montserrat Classic"/>
                <a:ea typeface="Montserrat Classic"/>
                <a:cs typeface="Montserrat Classic"/>
                <a:sym typeface="Montserrat Classic"/>
              </a:rPr>
              <a:t> between adjacent waves after reflection, except at the focal point, where energy convergence is maximized for targeted tumor ablation.</a:t>
            </a:r>
          </a:p>
        </p:txBody>
      </p:sp>
      <p:grpSp>
        <p:nvGrpSpPr>
          <p:cNvPr id="7" name="Group 7"/>
          <p:cNvGrpSpPr/>
          <p:nvPr/>
        </p:nvGrpSpPr>
        <p:grpSpPr>
          <a:xfrm>
            <a:off x="1028700" y="1650781"/>
            <a:ext cx="1185041" cy="127786"/>
            <a:chOff x="0" y="0"/>
            <a:chExt cx="166260" cy="17928"/>
          </a:xfrm>
        </p:grpSpPr>
        <p:sp>
          <p:nvSpPr>
            <p:cNvPr id="8" name="Freeform 8"/>
            <p:cNvSpPr/>
            <p:nvPr/>
          </p:nvSpPr>
          <p:spPr>
            <a:xfrm>
              <a:off x="0" y="0"/>
              <a:ext cx="166260" cy="17928"/>
            </a:xfrm>
            <a:custGeom>
              <a:avLst/>
              <a:gdLst/>
              <a:ahLst/>
              <a:cxnLst/>
              <a:rect l="l" t="t" r="r" b="b"/>
              <a:pathLst>
                <a:path w="166260" h="17928">
                  <a:moveTo>
                    <a:pt x="0" y="0"/>
                  </a:moveTo>
                  <a:lnTo>
                    <a:pt x="166260" y="0"/>
                  </a:lnTo>
                  <a:lnTo>
                    <a:pt x="166260" y="17928"/>
                  </a:lnTo>
                  <a:lnTo>
                    <a:pt x="0" y="17928"/>
                  </a:lnTo>
                  <a:close/>
                </a:path>
              </a:pathLst>
            </a:custGeom>
            <a:solidFill>
              <a:srgbClr val="F9B314"/>
            </a:solidFill>
          </p:spPr>
        </p:sp>
        <p:sp>
          <p:nvSpPr>
            <p:cNvPr id="9" name="TextBox 9"/>
            <p:cNvSpPr txBox="1"/>
            <p:nvPr/>
          </p:nvSpPr>
          <p:spPr>
            <a:xfrm>
              <a:off x="0" y="-38100"/>
              <a:ext cx="166260" cy="56028"/>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12292251" y="1623464"/>
            <a:ext cx="4967049" cy="155102"/>
            <a:chOff x="0" y="0"/>
            <a:chExt cx="1308194" cy="40850"/>
          </a:xfrm>
        </p:grpSpPr>
        <p:sp>
          <p:nvSpPr>
            <p:cNvPr id="11" name="Freeform 11"/>
            <p:cNvSpPr/>
            <p:nvPr/>
          </p:nvSpPr>
          <p:spPr>
            <a:xfrm>
              <a:off x="0" y="0"/>
              <a:ext cx="1308194" cy="40850"/>
            </a:xfrm>
            <a:custGeom>
              <a:avLst/>
              <a:gdLst/>
              <a:ahLst/>
              <a:cxnLst/>
              <a:rect l="l" t="t" r="r" b="b"/>
              <a:pathLst>
                <a:path w="1308194" h="40850">
                  <a:moveTo>
                    <a:pt x="0" y="0"/>
                  </a:moveTo>
                  <a:lnTo>
                    <a:pt x="1308194" y="0"/>
                  </a:lnTo>
                  <a:lnTo>
                    <a:pt x="1308194" y="40850"/>
                  </a:lnTo>
                  <a:lnTo>
                    <a:pt x="0" y="40850"/>
                  </a:lnTo>
                  <a:close/>
                </a:path>
              </a:pathLst>
            </a:custGeom>
            <a:solidFill>
              <a:srgbClr val="F9B314"/>
            </a:solidFill>
          </p:spPr>
        </p:sp>
        <p:sp>
          <p:nvSpPr>
            <p:cNvPr id="12" name="TextBox 12"/>
            <p:cNvSpPr txBox="1"/>
            <p:nvPr/>
          </p:nvSpPr>
          <p:spPr>
            <a:xfrm>
              <a:off x="0" y="-38100"/>
              <a:ext cx="1308194" cy="78950"/>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3"/>
          <p:cNvSpPr txBox="1"/>
          <p:nvPr/>
        </p:nvSpPr>
        <p:spPr>
          <a:xfrm>
            <a:off x="12574208" y="874949"/>
            <a:ext cx="4685092" cy="622935"/>
          </a:xfrm>
          <a:prstGeom prst="rect">
            <a:avLst/>
          </a:prstGeom>
        </p:spPr>
        <p:txBody>
          <a:bodyPr lIns="0" tIns="0" rIns="0" bIns="0" rtlCol="0" anchor="t">
            <a:spAutoFit/>
          </a:bodyPr>
          <a:lstStyle/>
          <a:p>
            <a:pPr algn="r">
              <a:lnSpc>
                <a:spcPts val="5040"/>
              </a:lnSpc>
            </a:pPr>
            <a:r>
              <a:rPr lang="en-US" sz="3600" b="1">
                <a:solidFill>
                  <a:srgbClr val="101010"/>
                </a:solidFill>
                <a:latin typeface="Montserrat Classic Bold"/>
                <a:ea typeface="Montserrat Classic Bold"/>
                <a:cs typeface="Montserrat Classic Bold"/>
                <a:sym typeface="Montserrat Classic Bold"/>
              </a:rPr>
              <a:t>About The Project</a:t>
            </a:r>
          </a:p>
        </p:txBody>
      </p:sp>
      <p:sp>
        <p:nvSpPr>
          <p:cNvPr id="14" name="TextBox 14"/>
          <p:cNvSpPr txBox="1"/>
          <p:nvPr/>
        </p:nvSpPr>
        <p:spPr>
          <a:xfrm>
            <a:off x="1341090" y="686528"/>
            <a:ext cx="872651" cy="780913"/>
          </a:xfrm>
          <a:prstGeom prst="rect">
            <a:avLst/>
          </a:prstGeom>
        </p:spPr>
        <p:txBody>
          <a:bodyPr lIns="0" tIns="0" rIns="0" bIns="0" rtlCol="0" anchor="t">
            <a:spAutoFit/>
          </a:bodyPr>
          <a:lstStyle/>
          <a:p>
            <a:pPr algn="r">
              <a:lnSpc>
                <a:spcPts val="6307"/>
              </a:lnSpc>
            </a:pPr>
            <a:r>
              <a:rPr lang="en-US" sz="4505" b="1">
                <a:solidFill>
                  <a:srgbClr val="101010"/>
                </a:solidFill>
                <a:latin typeface="Montserrat Classic Bold"/>
                <a:ea typeface="Montserrat Classic Bold"/>
                <a:cs typeface="Montserrat Classic Bold"/>
                <a:sym typeface="Montserrat Classic Bold"/>
              </a:rPr>
              <a:t>02</a:t>
            </a:r>
          </a:p>
        </p:txBody>
      </p:sp>
      <p:sp>
        <p:nvSpPr>
          <p:cNvPr id="15" name="TextBox 15"/>
          <p:cNvSpPr txBox="1"/>
          <p:nvPr/>
        </p:nvSpPr>
        <p:spPr>
          <a:xfrm>
            <a:off x="1028700" y="2207943"/>
            <a:ext cx="9401733" cy="529209"/>
          </a:xfrm>
          <a:prstGeom prst="rect">
            <a:avLst/>
          </a:prstGeom>
        </p:spPr>
        <p:txBody>
          <a:bodyPr lIns="0" tIns="0" rIns="0" bIns="0" rtlCol="0" anchor="t">
            <a:spAutoFit/>
          </a:bodyPr>
          <a:lstStyle/>
          <a:p>
            <a:pPr algn="l">
              <a:lnSpc>
                <a:spcPts val="3947"/>
              </a:lnSpc>
            </a:pPr>
            <a:r>
              <a:rPr lang="en-US" sz="4200" b="1">
                <a:solidFill>
                  <a:srgbClr val="1211CA"/>
                </a:solidFill>
                <a:latin typeface="Montserrat Heavy"/>
                <a:ea typeface="Montserrat Heavy"/>
                <a:cs typeface="Montserrat Heavy"/>
                <a:sym typeface="Montserrat Heavy"/>
              </a:rPr>
              <a:t>What Makes Our Design Unique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745187" y="2942072"/>
            <a:ext cx="6797626" cy="6236822"/>
          </a:xfrm>
          <a:custGeom>
            <a:avLst/>
            <a:gdLst/>
            <a:ahLst/>
            <a:cxnLst/>
            <a:rect l="l" t="t" r="r" b="b"/>
            <a:pathLst>
              <a:path w="6797626" h="6236822">
                <a:moveTo>
                  <a:pt x="0" y="0"/>
                </a:moveTo>
                <a:lnTo>
                  <a:pt x="6797626" y="0"/>
                </a:lnTo>
                <a:lnTo>
                  <a:pt x="6797626" y="6236822"/>
                </a:lnTo>
                <a:lnTo>
                  <a:pt x="0" y="6236822"/>
                </a:lnTo>
                <a:lnTo>
                  <a:pt x="0" y="0"/>
                </a:lnTo>
                <a:close/>
              </a:path>
            </a:pathLst>
          </a:custGeom>
          <a:blipFill>
            <a:blip r:embed="rId2"/>
            <a:stretch>
              <a:fillRect/>
            </a:stretch>
          </a:blipFill>
          <a:ln w="95250" cap="sq">
            <a:solidFill>
              <a:srgbClr val="000000"/>
            </a:solidFill>
            <a:prstDash val="solid"/>
            <a:miter/>
          </a:ln>
        </p:spPr>
      </p:sp>
      <p:sp>
        <p:nvSpPr>
          <p:cNvPr id="3" name="TextBox 3"/>
          <p:cNvSpPr txBox="1"/>
          <p:nvPr/>
        </p:nvSpPr>
        <p:spPr>
          <a:xfrm>
            <a:off x="5919525" y="1171575"/>
            <a:ext cx="6448950" cy="708787"/>
          </a:xfrm>
          <a:prstGeom prst="rect">
            <a:avLst/>
          </a:prstGeom>
        </p:spPr>
        <p:txBody>
          <a:bodyPr lIns="0" tIns="0" rIns="0" bIns="0" rtlCol="0" anchor="t">
            <a:spAutoFit/>
          </a:bodyPr>
          <a:lstStyle/>
          <a:p>
            <a:pPr algn="ctr">
              <a:lnSpc>
                <a:spcPts val="5264"/>
              </a:lnSpc>
            </a:pPr>
            <a:r>
              <a:rPr lang="en-US" sz="5600" b="1">
                <a:solidFill>
                  <a:srgbClr val="1211CA"/>
                </a:solidFill>
                <a:latin typeface="Montserrat Heavy"/>
                <a:ea typeface="Montserrat Heavy"/>
                <a:cs typeface="Montserrat Heavy"/>
                <a:sym typeface="Montserrat Heavy"/>
              </a:rPr>
              <a:t>The Model</a:t>
            </a:r>
          </a:p>
        </p:txBody>
      </p:sp>
      <p:sp>
        <p:nvSpPr>
          <p:cNvPr id="4" name="TextBox 4"/>
          <p:cNvSpPr txBox="1"/>
          <p:nvPr/>
        </p:nvSpPr>
        <p:spPr>
          <a:xfrm>
            <a:off x="5919525" y="1805559"/>
            <a:ext cx="6448950" cy="708787"/>
          </a:xfrm>
          <a:prstGeom prst="rect">
            <a:avLst/>
          </a:prstGeom>
        </p:spPr>
        <p:txBody>
          <a:bodyPr lIns="0" tIns="0" rIns="0" bIns="0" rtlCol="0" anchor="t">
            <a:spAutoFit/>
          </a:bodyPr>
          <a:lstStyle/>
          <a:p>
            <a:pPr algn="ctr">
              <a:lnSpc>
                <a:spcPts val="5264"/>
              </a:lnSpc>
            </a:pPr>
            <a:r>
              <a:rPr lang="en-US" sz="5600" b="1">
                <a:solidFill>
                  <a:srgbClr val="F9B314"/>
                </a:solidFill>
                <a:latin typeface="Montserrat Heavy"/>
                <a:ea typeface="Montserrat Heavy"/>
                <a:cs typeface="Montserrat Heavy"/>
                <a:sym typeface="Montserrat Heavy"/>
              </a:rPr>
              <a:t>View</a:t>
            </a:r>
          </a:p>
        </p:txBody>
      </p:sp>
      <p:sp>
        <p:nvSpPr>
          <p:cNvPr id="5" name="TextBox 5"/>
          <p:cNvSpPr txBox="1"/>
          <p:nvPr/>
        </p:nvSpPr>
        <p:spPr>
          <a:xfrm>
            <a:off x="7184298" y="9374563"/>
            <a:ext cx="3919404" cy="405765"/>
          </a:xfrm>
          <a:prstGeom prst="rect">
            <a:avLst/>
          </a:prstGeom>
        </p:spPr>
        <p:txBody>
          <a:bodyPr lIns="0" tIns="0" rIns="0" bIns="0" rtlCol="0" anchor="t">
            <a:spAutoFit/>
          </a:bodyPr>
          <a:lstStyle/>
          <a:p>
            <a:pPr algn="ctr">
              <a:lnSpc>
                <a:spcPts val="3359"/>
              </a:lnSpc>
            </a:pPr>
            <a:r>
              <a:rPr lang="en-US" sz="2400" b="1">
                <a:solidFill>
                  <a:srgbClr val="1211CA"/>
                </a:solidFill>
                <a:latin typeface="Montserrat Classic Bold"/>
                <a:ea typeface="Montserrat Classic Bold"/>
                <a:cs typeface="Montserrat Classic Bold"/>
                <a:sym typeface="Montserrat Classic Bold"/>
              </a:rPr>
              <a:t>Isometric View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650781"/>
            <a:ext cx="1185041" cy="127786"/>
            <a:chOff x="0" y="0"/>
            <a:chExt cx="166260" cy="17928"/>
          </a:xfrm>
        </p:grpSpPr>
        <p:sp>
          <p:nvSpPr>
            <p:cNvPr id="3" name="Freeform 3"/>
            <p:cNvSpPr/>
            <p:nvPr/>
          </p:nvSpPr>
          <p:spPr>
            <a:xfrm>
              <a:off x="0" y="0"/>
              <a:ext cx="166260" cy="17928"/>
            </a:xfrm>
            <a:custGeom>
              <a:avLst/>
              <a:gdLst/>
              <a:ahLst/>
              <a:cxnLst/>
              <a:rect l="l" t="t" r="r" b="b"/>
              <a:pathLst>
                <a:path w="166260" h="17928">
                  <a:moveTo>
                    <a:pt x="0" y="0"/>
                  </a:moveTo>
                  <a:lnTo>
                    <a:pt x="166260" y="0"/>
                  </a:lnTo>
                  <a:lnTo>
                    <a:pt x="166260" y="17928"/>
                  </a:lnTo>
                  <a:lnTo>
                    <a:pt x="0" y="17928"/>
                  </a:lnTo>
                  <a:close/>
                </a:path>
              </a:pathLst>
            </a:custGeom>
            <a:solidFill>
              <a:srgbClr val="F9B314"/>
            </a:solidFill>
          </p:spPr>
        </p:sp>
        <p:sp>
          <p:nvSpPr>
            <p:cNvPr id="4" name="TextBox 4"/>
            <p:cNvSpPr txBox="1"/>
            <p:nvPr/>
          </p:nvSpPr>
          <p:spPr>
            <a:xfrm>
              <a:off x="0" y="-38100"/>
              <a:ext cx="166260" cy="5602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4116517" y="9103198"/>
            <a:ext cx="3121419" cy="139974"/>
            <a:chOff x="0" y="0"/>
            <a:chExt cx="822102" cy="36866"/>
          </a:xfrm>
        </p:grpSpPr>
        <p:sp>
          <p:nvSpPr>
            <p:cNvPr id="6" name="Freeform 6"/>
            <p:cNvSpPr/>
            <p:nvPr/>
          </p:nvSpPr>
          <p:spPr>
            <a:xfrm>
              <a:off x="0" y="0"/>
              <a:ext cx="822102" cy="36866"/>
            </a:xfrm>
            <a:custGeom>
              <a:avLst/>
              <a:gdLst/>
              <a:ahLst/>
              <a:cxnLst/>
              <a:rect l="l" t="t" r="r" b="b"/>
              <a:pathLst>
                <a:path w="822102" h="36866">
                  <a:moveTo>
                    <a:pt x="0" y="0"/>
                  </a:moveTo>
                  <a:lnTo>
                    <a:pt x="822102" y="0"/>
                  </a:lnTo>
                  <a:lnTo>
                    <a:pt x="822102" y="36866"/>
                  </a:lnTo>
                  <a:lnTo>
                    <a:pt x="0" y="36866"/>
                  </a:lnTo>
                  <a:close/>
                </a:path>
              </a:pathLst>
            </a:custGeom>
            <a:solidFill>
              <a:srgbClr val="F9B314"/>
            </a:solidFill>
          </p:spPr>
        </p:sp>
        <p:sp>
          <p:nvSpPr>
            <p:cNvPr id="7" name="TextBox 7"/>
            <p:cNvSpPr txBox="1"/>
            <p:nvPr/>
          </p:nvSpPr>
          <p:spPr>
            <a:xfrm>
              <a:off x="0" y="-38100"/>
              <a:ext cx="822102" cy="74966"/>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457496" y="4377835"/>
            <a:ext cx="8155395" cy="4725363"/>
            <a:chOff x="0" y="0"/>
            <a:chExt cx="2147923" cy="1244540"/>
          </a:xfrm>
        </p:grpSpPr>
        <p:sp>
          <p:nvSpPr>
            <p:cNvPr id="9" name="Freeform 9"/>
            <p:cNvSpPr/>
            <p:nvPr/>
          </p:nvSpPr>
          <p:spPr>
            <a:xfrm>
              <a:off x="0" y="0"/>
              <a:ext cx="2147923" cy="1244540"/>
            </a:xfrm>
            <a:custGeom>
              <a:avLst/>
              <a:gdLst/>
              <a:ahLst/>
              <a:cxnLst/>
              <a:rect l="l" t="t" r="r" b="b"/>
              <a:pathLst>
                <a:path w="2147923" h="1244540">
                  <a:moveTo>
                    <a:pt x="18986" y="0"/>
                  </a:moveTo>
                  <a:lnTo>
                    <a:pt x="2128937" y="0"/>
                  </a:lnTo>
                  <a:cubicBezTo>
                    <a:pt x="2133972" y="0"/>
                    <a:pt x="2138802" y="2000"/>
                    <a:pt x="2142362" y="5561"/>
                  </a:cubicBezTo>
                  <a:cubicBezTo>
                    <a:pt x="2145923" y="9121"/>
                    <a:pt x="2147923" y="13951"/>
                    <a:pt x="2147923" y="18986"/>
                  </a:cubicBezTo>
                  <a:lnTo>
                    <a:pt x="2147923" y="1225554"/>
                  </a:lnTo>
                  <a:cubicBezTo>
                    <a:pt x="2147923" y="1236040"/>
                    <a:pt x="2139423" y="1244540"/>
                    <a:pt x="2128937" y="1244540"/>
                  </a:cubicBezTo>
                  <a:lnTo>
                    <a:pt x="18986" y="1244540"/>
                  </a:lnTo>
                  <a:cubicBezTo>
                    <a:pt x="13951" y="1244540"/>
                    <a:pt x="9121" y="1242540"/>
                    <a:pt x="5561" y="1238979"/>
                  </a:cubicBezTo>
                  <a:cubicBezTo>
                    <a:pt x="2000" y="1235419"/>
                    <a:pt x="0" y="1230589"/>
                    <a:pt x="0" y="1225554"/>
                  </a:cubicBezTo>
                  <a:lnTo>
                    <a:pt x="0" y="18986"/>
                  </a:lnTo>
                  <a:cubicBezTo>
                    <a:pt x="0" y="13951"/>
                    <a:pt x="2000" y="9121"/>
                    <a:pt x="5561" y="5561"/>
                  </a:cubicBezTo>
                  <a:cubicBezTo>
                    <a:pt x="9121" y="2000"/>
                    <a:pt x="13951" y="0"/>
                    <a:pt x="18986" y="0"/>
                  </a:cubicBezTo>
                  <a:close/>
                </a:path>
              </a:pathLst>
            </a:custGeom>
            <a:solidFill>
              <a:srgbClr val="2D262A">
                <a:alpha val="19608"/>
              </a:srgbClr>
            </a:solidFill>
          </p:spPr>
        </p:sp>
        <p:sp>
          <p:nvSpPr>
            <p:cNvPr id="10" name="TextBox 10"/>
            <p:cNvSpPr txBox="1"/>
            <p:nvPr/>
          </p:nvSpPr>
          <p:spPr>
            <a:xfrm>
              <a:off x="0" y="-47625"/>
              <a:ext cx="2147923" cy="1292165"/>
            </a:xfrm>
            <a:prstGeom prst="rect">
              <a:avLst/>
            </a:prstGeom>
          </p:spPr>
          <p:txBody>
            <a:bodyPr lIns="50800" tIns="50800" rIns="50800" bIns="50800" rtlCol="0" anchor="ctr"/>
            <a:lstStyle/>
            <a:p>
              <a:pPr algn="ctr">
                <a:lnSpc>
                  <a:spcPts val="3359"/>
                </a:lnSpc>
              </a:pPr>
              <a:endParaRPr/>
            </a:p>
          </p:txBody>
        </p:sp>
      </p:grpSp>
      <p:sp>
        <p:nvSpPr>
          <p:cNvPr id="11" name="Freeform 11"/>
          <p:cNvSpPr/>
          <p:nvPr/>
        </p:nvSpPr>
        <p:spPr>
          <a:xfrm>
            <a:off x="9144000" y="2191237"/>
            <a:ext cx="8301619" cy="5904527"/>
          </a:xfrm>
          <a:custGeom>
            <a:avLst/>
            <a:gdLst/>
            <a:ahLst/>
            <a:cxnLst/>
            <a:rect l="l" t="t" r="r" b="b"/>
            <a:pathLst>
              <a:path w="8301619" h="5904527">
                <a:moveTo>
                  <a:pt x="0" y="0"/>
                </a:moveTo>
                <a:lnTo>
                  <a:pt x="8301619" y="0"/>
                </a:lnTo>
                <a:lnTo>
                  <a:pt x="8301619" y="5904526"/>
                </a:lnTo>
                <a:lnTo>
                  <a:pt x="0" y="5904526"/>
                </a:lnTo>
                <a:lnTo>
                  <a:pt x="0" y="0"/>
                </a:lnTo>
                <a:close/>
              </a:path>
            </a:pathLst>
          </a:custGeom>
          <a:blipFill>
            <a:blip r:embed="rId2"/>
            <a:stretch>
              <a:fillRect/>
            </a:stretch>
          </a:blipFill>
          <a:ln w="47625" cap="sq">
            <a:solidFill>
              <a:srgbClr val="000000"/>
            </a:solidFill>
            <a:prstDash val="solid"/>
            <a:miter/>
          </a:ln>
        </p:spPr>
      </p:sp>
      <p:sp>
        <p:nvSpPr>
          <p:cNvPr id="12" name="TextBox 12"/>
          <p:cNvSpPr txBox="1"/>
          <p:nvPr/>
        </p:nvSpPr>
        <p:spPr>
          <a:xfrm>
            <a:off x="1255622" y="2933256"/>
            <a:ext cx="7553302" cy="529209"/>
          </a:xfrm>
          <a:prstGeom prst="rect">
            <a:avLst/>
          </a:prstGeom>
        </p:spPr>
        <p:txBody>
          <a:bodyPr lIns="0" tIns="0" rIns="0" bIns="0" rtlCol="0" anchor="t">
            <a:spAutoFit/>
          </a:bodyPr>
          <a:lstStyle/>
          <a:p>
            <a:pPr algn="l">
              <a:lnSpc>
                <a:spcPts val="3947"/>
              </a:lnSpc>
            </a:pPr>
            <a:r>
              <a:rPr lang="en-US" sz="4200" b="1">
                <a:solidFill>
                  <a:srgbClr val="1211CA"/>
                </a:solidFill>
                <a:latin typeface="Montserrat Heavy"/>
                <a:ea typeface="Montserrat Heavy"/>
                <a:cs typeface="Montserrat Heavy"/>
                <a:sym typeface="Montserrat Heavy"/>
              </a:rPr>
              <a:t>a. Operating Frequency</a:t>
            </a:r>
          </a:p>
        </p:txBody>
      </p:sp>
      <p:sp>
        <p:nvSpPr>
          <p:cNvPr id="13" name="TextBox 13"/>
          <p:cNvSpPr txBox="1"/>
          <p:nvPr/>
        </p:nvSpPr>
        <p:spPr>
          <a:xfrm>
            <a:off x="1255622" y="3667651"/>
            <a:ext cx="6448950" cy="529209"/>
          </a:xfrm>
          <a:prstGeom prst="rect">
            <a:avLst/>
          </a:prstGeom>
        </p:spPr>
        <p:txBody>
          <a:bodyPr lIns="0" tIns="0" rIns="0" bIns="0" rtlCol="0" anchor="t">
            <a:spAutoFit/>
          </a:bodyPr>
          <a:lstStyle/>
          <a:p>
            <a:pPr algn="l">
              <a:lnSpc>
                <a:spcPts val="3947"/>
              </a:lnSpc>
            </a:pPr>
            <a:r>
              <a:rPr lang="en-US" sz="4200" b="1">
                <a:solidFill>
                  <a:srgbClr val="F9B314"/>
                </a:solidFill>
                <a:latin typeface="Montserrat Heavy"/>
                <a:ea typeface="Montserrat Heavy"/>
                <a:cs typeface="Montserrat Heavy"/>
                <a:sym typeface="Montserrat Heavy"/>
              </a:rPr>
              <a:t>2.4 GHz - 2.5 GHz</a:t>
            </a:r>
          </a:p>
        </p:txBody>
      </p:sp>
      <p:sp>
        <p:nvSpPr>
          <p:cNvPr id="14" name="TextBox 14"/>
          <p:cNvSpPr txBox="1"/>
          <p:nvPr/>
        </p:nvSpPr>
        <p:spPr>
          <a:xfrm>
            <a:off x="956702" y="4572855"/>
            <a:ext cx="7166745" cy="4177665"/>
          </a:xfrm>
          <a:prstGeom prst="rect">
            <a:avLst/>
          </a:prstGeom>
        </p:spPr>
        <p:txBody>
          <a:bodyPr lIns="0" tIns="0" rIns="0" bIns="0" rtlCol="0" anchor="t">
            <a:spAutoFit/>
          </a:bodyPr>
          <a:lstStyle/>
          <a:p>
            <a:pPr algn="just">
              <a:lnSpc>
                <a:spcPts val="3359"/>
              </a:lnSpc>
            </a:pPr>
            <a:r>
              <a:rPr lang="en-US" sz="2400">
                <a:solidFill>
                  <a:srgbClr val="2D262A"/>
                </a:solidFill>
                <a:latin typeface="Montserrat Classic"/>
                <a:ea typeface="Montserrat Classic"/>
                <a:cs typeface="Montserrat Classic"/>
                <a:sym typeface="Montserrat Classic"/>
              </a:rPr>
              <a:t>The antenna has been successfully configured to operate within the 2.4–2.5 GHz ISM (Industrial, Scientific, and Medical) band, ensuring broader compatibility with medical applications and adherence to regulatory standards. This frequency range offers an optimal balance between penetration depth and localized heating, making it ideal for microwave ablation and polarization-based mitotic disruption in tumor treatment.</a:t>
            </a:r>
          </a:p>
        </p:txBody>
      </p:sp>
      <p:sp>
        <p:nvSpPr>
          <p:cNvPr id="15" name="TextBox 15"/>
          <p:cNvSpPr txBox="1"/>
          <p:nvPr/>
        </p:nvSpPr>
        <p:spPr>
          <a:xfrm>
            <a:off x="1341090" y="686528"/>
            <a:ext cx="872651" cy="780913"/>
          </a:xfrm>
          <a:prstGeom prst="rect">
            <a:avLst/>
          </a:prstGeom>
        </p:spPr>
        <p:txBody>
          <a:bodyPr lIns="0" tIns="0" rIns="0" bIns="0" rtlCol="0" anchor="t">
            <a:spAutoFit/>
          </a:bodyPr>
          <a:lstStyle/>
          <a:p>
            <a:pPr algn="r">
              <a:lnSpc>
                <a:spcPts val="6307"/>
              </a:lnSpc>
            </a:pPr>
            <a:r>
              <a:rPr lang="en-US" sz="4505" b="1">
                <a:solidFill>
                  <a:srgbClr val="101010"/>
                </a:solidFill>
                <a:latin typeface="Montserrat Classic Bold"/>
                <a:ea typeface="Montserrat Classic Bold"/>
                <a:cs typeface="Montserrat Classic Bold"/>
                <a:sym typeface="Montserrat Classic Bold"/>
              </a:rPr>
              <a:t>03</a:t>
            </a:r>
          </a:p>
        </p:txBody>
      </p:sp>
      <p:sp>
        <p:nvSpPr>
          <p:cNvPr id="16" name="TextBox 16"/>
          <p:cNvSpPr txBox="1"/>
          <p:nvPr/>
        </p:nvSpPr>
        <p:spPr>
          <a:xfrm>
            <a:off x="12552844" y="8354683"/>
            <a:ext cx="4685092" cy="622935"/>
          </a:xfrm>
          <a:prstGeom prst="rect">
            <a:avLst/>
          </a:prstGeom>
        </p:spPr>
        <p:txBody>
          <a:bodyPr lIns="0" tIns="0" rIns="0" bIns="0" rtlCol="0" anchor="t">
            <a:spAutoFit/>
          </a:bodyPr>
          <a:lstStyle/>
          <a:p>
            <a:pPr algn="r">
              <a:lnSpc>
                <a:spcPts val="5040"/>
              </a:lnSpc>
            </a:pPr>
            <a:r>
              <a:rPr lang="en-US" sz="3600" b="1">
                <a:solidFill>
                  <a:srgbClr val="101010"/>
                </a:solidFill>
                <a:latin typeface="Montserrat Classic Bold"/>
                <a:ea typeface="Montserrat Classic Bold"/>
                <a:cs typeface="Montserrat Classic Bold"/>
                <a:sym typeface="Montserrat Classic Bold"/>
              </a:rPr>
              <a:t>Parameters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650781"/>
            <a:ext cx="1185041" cy="127786"/>
            <a:chOff x="0" y="0"/>
            <a:chExt cx="166260" cy="17928"/>
          </a:xfrm>
        </p:grpSpPr>
        <p:sp>
          <p:nvSpPr>
            <p:cNvPr id="3" name="Freeform 3"/>
            <p:cNvSpPr/>
            <p:nvPr/>
          </p:nvSpPr>
          <p:spPr>
            <a:xfrm>
              <a:off x="0" y="0"/>
              <a:ext cx="166260" cy="17928"/>
            </a:xfrm>
            <a:custGeom>
              <a:avLst/>
              <a:gdLst/>
              <a:ahLst/>
              <a:cxnLst/>
              <a:rect l="l" t="t" r="r" b="b"/>
              <a:pathLst>
                <a:path w="166260" h="17928">
                  <a:moveTo>
                    <a:pt x="0" y="0"/>
                  </a:moveTo>
                  <a:lnTo>
                    <a:pt x="166260" y="0"/>
                  </a:lnTo>
                  <a:lnTo>
                    <a:pt x="166260" y="17928"/>
                  </a:lnTo>
                  <a:lnTo>
                    <a:pt x="0" y="17928"/>
                  </a:lnTo>
                  <a:close/>
                </a:path>
              </a:pathLst>
            </a:custGeom>
            <a:solidFill>
              <a:srgbClr val="F9B314"/>
            </a:solidFill>
          </p:spPr>
        </p:sp>
        <p:sp>
          <p:nvSpPr>
            <p:cNvPr id="4" name="TextBox 4"/>
            <p:cNvSpPr txBox="1"/>
            <p:nvPr/>
          </p:nvSpPr>
          <p:spPr>
            <a:xfrm>
              <a:off x="0" y="-38100"/>
              <a:ext cx="166260" cy="5602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4137881" y="1638592"/>
            <a:ext cx="3121419" cy="139974"/>
            <a:chOff x="0" y="0"/>
            <a:chExt cx="822102" cy="36866"/>
          </a:xfrm>
        </p:grpSpPr>
        <p:sp>
          <p:nvSpPr>
            <p:cNvPr id="6" name="Freeform 6"/>
            <p:cNvSpPr/>
            <p:nvPr/>
          </p:nvSpPr>
          <p:spPr>
            <a:xfrm>
              <a:off x="0" y="0"/>
              <a:ext cx="822102" cy="36866"/>
            </a:xfrm>
            <a:custGeom>
              <a:avLst/>
              <a:gdLst/>
              <a:ahLst/>
              <a:cxnLst/>
              <a:rect l="l" t="t" r="r" b="b"/>
              <a:pathLst>
                <a:path w="822102" h="36866">
                  <a:moveTo>
                    <a:pt x="0" y="0"/>
                  </a:moveTo>
                  <a:lnTo>
                    <a:pt x="822102" y="0"/>
                  </a:lnTo>
                  <a:lnTo>
                    <a:pt x="822102" y="36866"/>
                  </a:lnTo>
                  <a:lnTo>
                    <a:pt x="0" y="36866"/>
                  </a:lnTo>
                  <a:close/>
                </a:path>
              </a:pathLst>
            </a:custGeom>
            <a:solidFill>
              <a:srgbClr val="F9B314"/>
            </a:solidFill>
          </p:spPr>
        </p:sp>
        <p:sp>
          <p:nvSpPr>
            <p:cNvPr id="7" name="TextBox 7"/>
            <p:cNvSpPr txBox="1"/>
            <p:nvPr/>
          </p:nvSpPr>
          <p:spPr>
            <a:xfrm>
              <a:off x="0" y="-38100"/>
              <a:ext cx="822102" cy="74966"/>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2357126" y="3032663"/>
            <a:ext cx="5124987" cy="4785457"/>
          </a:xfrm>
          <a:custGeom>
            <a:avLst/>
            <a:gdLst/>
            <a:ahLst/>
            <a:cxnLst/>
            <a:rect l="l" t="t" r="r" b="b"/>
            <a:pathLst>
              <a:path w="5124987" h="4785457">
                <a:moveTo>
                  <a:pt x="0" y="0"/>
                </a:moveTo>
                <a:lnTo>
                  <a:pt x="5124988" y="0"/>
                </a:lnTo>
                <a:lnTo>
                  <a:pt x="5124988" y="4785457"/>
                </a:lnTo>
                <a:lnTo>
                  <a:pt x="0" y="4785457"/>
                </a:lnTo>
                <a:lnTo>
                  <a:pt x="0" y="0"/>
                </a:lnTo>
                <a:close/>
              </a:path>
            </a:pathLst>
          </a:custGeom>
          <a:blipFill>
            <a:blip r:embed="rId2"/>
            <a:stretch>
              <a:fillRect/>
            </a:stretch>
          </a:blipFill>
          <a:ln w="95250" cap="sq">
            <a:solidFill>
              <a:srgbClr val="000000"/>
            </a:solidFill>
            <a:prstDash val="solid"/>
            <a:miter/>
          </a:ln>
        </p:spPr>
      </p:sp>
      <p:sp>
        <p:nvSpPr>
          <p:cNvPr id="9" name="Freeform 9"/>
          <p:cNvSpPr/>
          <p:nvPr/>
        </p:nvSpPr>
        <p:spPr>
          <a:xfrm>
            <a:off x="10156860" y="3092577"/>
            <a:ext cx="5234927" cy="4665629"/>
          </a:xfrm>
          <a:custGeom>
            <a:avLst/>
            <a:gdLst/>
            <a:ahLst/>
            <a:cxnLst/>
            <a:rect l="l" t="t" r="r" b="b"/>
            <a:pathLst>
              <a:path w="5234927" h="4665629">
                <a:moveTo>
                  <a:pt x="0" y="0"/>
                </a:moveTo>
                <a:lnTo>
                  <a:pt x="5234927" y="0"/>
                </a:lnTo>
                <a:lnTo>
                  <a:pt x="5234927" y="4665629"/>
                </a:lnTo>
                <a:lnTo>
                  <a:pt x="0" y="4665629"/>
                </a:lnTo>
                <a:lnTo>
                  <a:pt x="0" y="0"/>
                </a:lnTo>
                <a:close/>
              </a:path>
            </a:pathLst>
          </a:custGeom>
          <a:blipFill>
            <a:blip r:embed="rId3"/>
            <a:stretch>
              <a:fillRect/>
            </a:stretch>
          </a:blipFill>
          <a:ln w="95250" cap="sq">
            <a:solidFill>
              <a:srgbClr val="000000"/>
            </a:solidFill>
            <a:prstDash val="solid"/>
            <a:miter/>
          </a:ln>
        </p:spPr>
      </p:sp>
      <p:grpSp>
        <p:nvGrpSpPr>
          <p:cNvPr id="10" name="Group 10"/>
          <p:cNvGrpSpPr/>
          <p:nvPr/>
        </p:nvGrpSpPr>
        <p:grpSpPr>
          <a:xfrm>
            <a:off x="16326123" y="9549934"/>
            <a:ext cx="1866354" cy="663028"/>
            <a:chOff x="0" y="0"/>
            <a:chExt cx="491550" cy="174625"/>
          </a:xfrm>
        </p:grpSpPr>
        <p:sp>
          <p:nvSpPr>
            <p:cNvPr id="11" name="Freeform 11"/>
            <p:cNvSpPr/>
            <p:nvPr/>
          </p:nvSpPr>
          <p:spPr>
            <a:xfrm>
              <a:off x="0" y="0"/>
              <a:ext cx="491550" cy="174625"/>
            </a:xfrm>
            <a:custGeom>
              <a:avLst/>
              <a:gdLst/>
              <a:ahLst/>
              <a:cxnLst/>
              <a:rect l="l" t="t" r="r" b="b"/>
              <a:pathLst>
                <a:path w="491550" h="174625">
                  <a:moveTo>
                    <a:pt x="82963" y="0"/>
                  </a:moveTo>
                  <a:lnTo>
                    <a:pt x="408587" y="0"/>
                  </a:lnTo>
                  <a:cubicBezTo>
                    <a:pt x="454406" y="0"/>
                    <a:pt x="491550" y="37144"/>
                    <a:pt x="491550" y="82963"/>
                  </a:cubicBezTo>
                  <a:lnTo>
                    <a:pt x="491550" y="91662"/>
                  </a:lnTo>
                  <a:cubicBezTo>
                    <a:pt x="491550" y="113665"/>
                    <a:pt x="482809" y="134767"/>
                    <a:pt x="467251" y="150325"/>
                  </a:cubicBezTo>
                  <a:cubicBezTo>
                    <a:pt x="451692" y="165884"/>
                    <a:pt x="430590" y="174625"/>
                    <a:pt x="408587" y="174625"/>
                  </a:cubicBezTo>
                  <a:lnTo>
                    <a:pt x="82963" y="174625"/>
                  </a:lnTo>
                  <a:cubicBezTo>
                    <a:pt x="37144" y="174625"/>
                    <a:pt x="0" y="137481"/>
                    <a:pt x="0" y="91662"/>
                  </a:cubicBezTo>
                  <a:lnTo>
                    <a:pt x="0" y="82963"/>
                  </a:lnTo>
                  <a:cubicBezTo>
                    <a:pt x="0" y="37144"/>
                    <a:pt x="37144" y="0"/>
                    <a:pt x="82963" y="0"/>
                  </a:cubicBezTo>
                  <a:close/>
                </a:path>
              </a:pathLst>
            </a:custGeom>
            <a:solidFill>
              <a:srgbClr val="FFFFFF">
                <a:alpha val="19608"/>
              </a:srgbClr>
            </a:solidFill>
          </p:spPr>
        </p:sp>
        <p:sp>
          <p:nvSpPr>
            <p:cNvPr id="12" name="TextBox 12"/>
            <p:cNvSpPr txBox="1"/>
            <p:nvPr/>
          </p:nvSpPr>
          <p:spPr>
            <a:xfrm>
              <a:off x="0" y="-47625"/>
              <a:ext cx="491550" cy="222250"/>
            </a:xfrm>
            <a:prstGeom prst="rect">
              <a:avLst/>
            </a:prstGeom>
          </p:spPr>
          <p:txBody>
            <a:bodyPr lIns="50800" tIns="50800" rIns="50800" bIns="50800" rtlCol="0" anchor="ctr"/>
            <a:lstStyle/>
            <a:p>
              <a:pPr algn="ctr">
                <a:lnSpc>
                  <a:spcPts val="3359"/>
                </a:lnSpc>
              </a:pPr>
              <a:endParaRPr/>
            </a:p>
          </p:txBody>
        </p:sp>
      </p:grpSp>
      <p:sp>
        <p:nvSpPr>
          <p:cNvPr id="13" name="TextBox 13"/>
          <p:cNvSpPr txBox="1"/>
          <p:nvPr/>
        </p:nvSpPr>
        <p:spPr>
          <a:xfrm>
            <a:off x="1341090" y="686528"/>
            <a:ext cx="872651" cy="780913"/>
          </a:xfrm>
          <a:prstGeom prst="rect">
            <a:avLst/>
          </a:prstGeom>
        </p:spPr>
        <p:txBody>
          <a:bodyPr lIns="0" tIns="0" rIns="0" bIns="0" rtlCol="0" anchor="t">
            <a:spAutoFit/>
          </a:bodyPr>
          <a:lstStyle/>
          <a:p>
            <a:pPr algn="r">
              <a:lnSpc>
                <a:spcPts val="6307"/>
              </a:lnSpc>
            </a:pPr>
            <a:r>
              <a:rPr lang="en-US" sz="4505" b="1">
                <a:solidFill>
                  <a:srgbClr val="101010"/>
                </a:solidFill>
                <a:latin typeface="Montserrat Classic Bold"/>
                <a:ea typeface="Montserrat Classic Bold"/>
                <a:cs typeface="Montserrat Classic Bold"/>
                <a:sym typeface="Montserrat Classic Bold"/>
              </a:rPr>
              <a:t>04</a:t>
            </a:r>
          </a:p>
        </p:txBody>
      </p:sp>
      <p:sp>
        <p:nvSpPr>
          <p:cNvPr id="14" name="TextBox 14"/>
          <p:cNvSpPr txBox="1"/>
          <p:nvPr/>
        </p:nvSpPr>
        <p:spPr>
          <a:xfrm>
            <a:off x="10870816" y="8910839"/>
            <a:ext cx="4152007" cy="405765"/>
          </a:xfrm>
          <a:prstGeom prst="rect">
            <a:avLst/>
          </a:prstGeom>
        </p:spPr>
        <p:txBody>
          <a:bodyPr lIns="0" tIns="0" rIns="0" bIns="0" rtlCol="0" anchor="t">
            <a:spAutoFit/>
          </a:bodyPr>
          <a:lstStyle/>
          <a:p>
            <a:pPr algn="ctr">
              <a:lnSpc>
                <a:spcPts val="3359"/>
              </a:lnSpc>
              <a:spcBef>
                <a:spcPct val="0"/>
              </a:spcBef>
            </a:pPr>
            <a:r>
              <a:rPr lang="en-US" sz="2400" b="1">
                <a:solidFill>
                  <a:srgbClr val="101010"/>
                </a:solidFill>
                <a:latin typeface="Montserrat Classic Bold"/>
                <a:ea typeface="Montserrat Classic Bold"/>
                <a:cs typeface="Montserrat Classic Bold"/>
                <a:sym typeface="Montserrat Classic Bold"/>
              </a:rPr>
              <a:t>• Dimensions: 100 x 50 x 50</a:t>
            </a:r>
          </a:p>
        </p:txBody>
      </p:sp>
      <p:sp>
        <p:nvSpPr>
          <p:cNvPr id="15" name="TextBox 15"/>
          <p:cNvSpPr txBox="1"/>
          <p:nvPr/>
        </p:nvSpPr>
        <p:spPr>
          <a:xfrm>
            <a:off x="6273340" y="2133161"/>
            <a:ext cx="5741320" cy="529209"/>
          </a:xfrm>
          <a:prstGeom prst="rect">
            <a:avLst/>
          </a:prstGeom>
        </p:spPr>
        <p:txBody>
          <a:bodyPr lIns="0" tIns="0" rIns="0" bIns="0" rtlCol="0" anchor="t">
            <a:spAutoFit/>
          </a:bodyPr>
          <a:lstStyle/>
          <a:p>
            <a:pPr algn="ctr">
              <a:lnSpc>
                <a:spcPts val="3947"/>
              </a:lnSpc>
            </a:pPr>
            <a:r>
              <a:rPr lang="en-US" sz="4200" b="1">
                <a:solidFill>
                  <a:srgbClr val="1211CA"/>
                </a:solidFill>
                <a:latin typeface="Montserrat Heavy"/>
                <a:ea typeface="Montserrat Heavy"/>
                <a:cs typeface="Montserrat Heavy"/>
                <a:sym typeface="Montserrat Heavy"/>
              </a:rPr>
              <a:t>b. Type of Antenna</a:t>
            </a:r>
          </a:p>
        </p:txBody>
      </p:sp>
      <p:sp>
        <p:nvSpPr>
          <p:cNvPr id="16" name="TextBox 16"/>
          <p:cNvSpPr txBox="1"/>
          <p:nvPr/>
        </p:nvSpPr>
        <p:spPr>
          <a:xfrm>
            <a:off x="12574208" y="890077"/>
            <a:ext cx="4685092" cy="622935"/>
          </a:xfrm>
          <a:prstGeom prst="rect">
            <a:avLst/>
          </a:prstGeom>
        </p:spPr>
        <p:txBody>
          <a:bodyPr lIns="0" tIns="0" rIns="0" bIns="0" rtlCol="0" anchor="t">
            <a:spAutoFit/>
          </a:bodyPr>
          <a:lstStyle/>
          <a:p>
            <a:pPr algn="r">
              <a:lnSpc>
                <a:spcPts val="5040"/>
              </a:lnSpc>
            </a:pPr>
            <a:r>
              <a:rPr lang="en-US" sz="3600" b="1">
                <a:solidFill>
                  <a:srgbClr val="101010"/>
                </a:solidFill>
                <a:latin typeface="Montserrat Classic Bold"/>
                <a:ea typeface="Montserrat Classic Bold"/>
                <a:cs typeface="Montserrat Classic Bold"/>
                <a:sym typeface="Montserrat Classic Bold"/>
              </a:rPr>
              <a:t>Parameters</a:t>
            </a:r>
          </a:p>
        </p:txBody>
      </p:sp>
      <p:sp>
        <p:nvSpPr>
          <p:cNvPr id="17" name="TextBox 17"/>
          <p:cNvSpPr txBox="1"/>
          <p:nvPr/>
        </p:nvSpPr>
        <p:spPr>
          <a:xfrm>
            <a:off x="1777416" y="7951470"/>
            <a:ext cx="6284409" cy="824865"/>
          </a:xfrm>
          <a:prstGeom prst="rect">
            <a:avLst/>
          </a:prstGeom>
        </p:spPr>
        <p:txBody>
          <a:bodyPr lIns="0" tIns="0" rIns="0" bIns="0" rtlCol="0" anchor="t">
            <a:spAutoFit/>
          </a:bodyPr>
          <a:lstStyle/>
          <a:p>
            <a:pPr algn="ctr">
              <a:lnSpc>
                <a:spcPts val="3359"/>
              </a:lnSpc>
            </a:pPr>
            <a:r>
              <a:rPr lang="en-US" sz="2400" b="1">
                <a:solidFill>
                  <a:srgbClr val="1211CA"/>
                </a:solidFill>
                <a:latin typeface="Montserrat Classic Bold"/>
                <a:ea typeface="Montserrat Classic Bold"/>
                <a:cs typeface="Montserrat Classic Bold"/>
                <a:sym typeface="Montserrat Classic Bold"/>
              </a:rPr>
              <a:t>Double Dipole Antenna with 90° phase shift difference (PEC)</a:t>
            </a:r>
          </a:p>
        </p:txBody>
      </p:sp>
      <p:sp>
        <p:nvSpPr>
          <p:cNvPr id="18" name="TextBox 18"/>
          <p:cNvSpPr txBox="1"/>
          <p:nvPr/>
        </p:nvSpPr>
        <p:spPr>
          <a:xfrm>
            <a:off x="1709857" y="8910839"/>
            <a:ext cx="6419526" cy="405765"/>
          </a:xfrm>
          <a:prstGeom prst="rect">
            <a:avLst/>
          </a:prstGeom>
        </p:spPr>
        <p:txBody>
          <a:bodyPr lIns="0" tIns="0" rIns="0" bIns="0" rtlCol="0" anchor="t">
            <a:spAutoFit/>
          </a:bodyPr>
          <a:lstStyle/>
          <a:p>
            <a:pPr algn="ctr">
              <a:lnSpc>
                <a:spcPts val="3359"/>
              </a:lnSpc>
              <a:spcBef>
                <a:spcPct val="0"/>
              </a:spcBef>
            </a:pPr>
            <a:r>
              <a:rPr lang="en-US" sz="2400" b="1">
                <a:solidFill>
                  <a:srgbClr val="101010"/>
                </a:solidFill>
                <a:latin typeface="Montserrat Classic Bold"/>
                <a:ea typeface="Montserrat Classic Bold"/>
                <a:cs typeface="Montserrat Classic Bold"/>
                <a:sym typeface="Montserrat Classic Bold"/>
              </a:rPr>
              <a:t>• Dimensions: 35.06 x 35.06</a:t>
            </a:r>
          </a:p>
        </p:txBody>
      </p:sp>
      <p:sp>
        <p:nvSpPr>
          <p:cNvPr id="19" name="TextBox 19"/>
          <p:cNvSpPr txBox="1"/>
          <p:nvPr/>
        </p:nvSpPr>
        <p:spPr>
          <a:xfrm>
            <a:off x="9804615" y="7922090"/>
            <a:ext cx="6284409" cy="405765"/>
          </a:xfrm>
          <a:prstGeom prst="rect">
            <a:avLst/>
          </a:prstGeom>
        </p:spPr>
        <p:txBody>
          <a:bodyPr lIns="0" tIns="0" rIns="0" bIns="0" rtlCol="0" anchor="t">
            <a:spAutoFit/>
          </a:bodyPr>
          <a:lstStyle/>
          <a:p>
            <a:pPr algn="ctr">
              <a:lnSpc>
                <a:spcPts val="3359"/>
              </a:lnSpc>
            </a:pPr>
            <a:r>
              <a:rPr lang="en-US" sz="2400" b="1">
                <a:solidFill>
                  <a:srgbClr val="1211CA"/>
                </a:solidFill>
                <a:latin typeface="Montserrat Classic Bold"/>
                <a:ea typeface="Montserrat Classic Bold"/>
                <a:cs typeface="Montserrat Classic Bold"/>
                <a:sym typeface="Montserrat Classic Bold"/>
              </a:rPr>
              <a:t>Elliptical Reflector (PEC)</a:t>
            </a:r>
          </a:p>
        </p:txBody>
      </p:sp>
      <p:sp>
        <p:nvSpPr>
          <p:cNvPr id="20" name="TextBox 20"/>
          <p:cNvSpPr txBox="1"/>
          <p:nvPr/>
        </p:nvSpPr>
        <p:spPr>
          <a:xfrm>
            <a:off x="16539493" y="9654753"/>
            <a:ext cx="1439614" cy="405765"/>
          </a:xfrm>
          <a:prstGeom prst="rect">
            <a:avLst/>
          </a:prstGeom>
        </p:spPr>
        <p:txBody>
          <a:bodyPr lIns="0" tIns="0" rIns="0" bIns="0" rtlCol="0" anchor="t">
            <a:spAutoFit/>
          </a:bodyPr>
          <a:lstStyle/>
          <a:p>
            <a:pPr algn="ctr">
              <a:lnSpc>
                <a:spcPts val="3359"/>
              </a:lnSpc>
              <a:spcBef>
                <a:spcPct val="0"/>
              </a:spcBef>
            </a:pPr>
            <a:r>
              <a:rPr lang="en-US" sz="2400" b="1">
                <a:solidFill>
                  <a:srgbClr val="000000">
                    <a:alpha val="41961"/>
                  </a:srgbClr>
                </a:solidFill>
                <a:latin typeface="Montserrat Classic Bold"/>
                <a:ea typeface="Montserrat Classic Bold"/>
                <a:cs typeface="Montserrat Classic Bold"/>
                <a:sym typeface="Montserrat Classic Bold"/>
              </a:rPr>
              <a:t>Unit: mm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116517" y="9103198"/>
            <a:ext cx="3121419" cy="139974"/>
            <a:chOff x="0" y="0"/>
            <a:chExt cx="822102" cy="36866"/>
          </a:xfrm>
        </p:grpSpPr>
        <p:sp>
          <p:nvSpPr>
            <p:cNvPr id="3" name="Freeform 3"/>
            <p:cNvSpPr/>
            <p:nvPr/>
          </p:nvSpPr>
          <p:spPr>
            <a:xfrm>
              <a:off x="0" y="0"/>
              <a:ext cx="822102" cy="36866"/>
            </a:xfrm>
            <a:custGeom>
              <a:avLst/>
              <a:gdLst/>
              <a:ahLst/>
              <a:cxnLst/>
              <a:rect l="l" t="t" r="r" b="b"/>
              <a:pathLst>
                <a:path w="822102" h="36866">
                  <a:moveTo>
                    <a:pt x="0" y="0"/>
                  </a:moveTo>
                  <a:lnTo>
                    <a:pt x="822102" y="0"/>
                  </a:lnTo>
                  <a:lnTo>
                    <a:pt x="822102" y="36866"/>
                  </a:lnTo>
                  <a:lnTo>
                    <a:pt x="0" y="36866"/>
                  </a:lnTo>
                  <a:close/>
                </a:path>
              </a:pathLst>
            </a:custGeom>
            <a:solidFill>
              <a:srgbClr val="F9B314"/>
            </a:solidFill>
          </p:spPr>
        </p:sp>
        <p:sp>
          <p:nvSpPr>
            <p:cNvPr id="4" name="TextBox 4"/>
            <p:cNvSpPr txBox="1"/>
            <p:nvPr/>
          </p:nvSpPr>
          <p:spPr>
            <a:xfrm>
              <a:off x="0" y="-38100"/>
              <a:ext cx="822102" cy="74966"/>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028700" y="1650781"/>
            <a:ext cx="1185041" cy="127786"/>
            <a:chOff x="0" y="0"/>
            <a:chExt cx="166260" cy="17928"/>
          </a:xfrm>
        </p:grpSpPr>
        <p:sp>
          <p:nvSpPr>
            <p:cNvPr id="6" name="Freeform 6"/>
            <p:cNvSpPr/>
            <p:nvPr/>
          </p:nvSpPr>
          <p:spPr>
            <a:xfrm>
              <a:off x="0" y="0"/>
              <a:ext cx="166260" cy="17928"/>
            </a:xfrm>
            <a:custGeom>
              <a:avLst/>
              <a:gdLst/>
              <a:ahLst/>
              <a:cxnLst/>
              <a:rect l="l" t="t" r="r" b="b"/>
              <a:pathLst>
                <a:path w="166260" h="17928">
                  <a:moveTo>
                    <a:pt x="0" y="0"/>
                  </a:moveTo>
                  <a:lnTo>
                    <a:pt x="166260" y="0"/>
                  </a:lnTo>
                  <a:lnTo>
                    <a:pt x="166260" y="17928"/>
                  </a:lnTo>
                  <a:lnTo>
                    <a:pt x="0" y="17928"/>
                  </a:lnTo>
                  <a:close/>
                </a:path>
              </a:pathLst>
            </a:custGeom>
            <a:solidFill>
              <a:srgbClr val="F9B314"/>
            </a:solidFill>
          </p:spPr>
        </p:sp>
        <p:sp>
          <p:nvSpPr>
            <p:cNvPr id="7" name="TextBox 7"/>
            <p:cNvSpPr txBox="1"/>
            <p:nvPr/>
          </p:nvSpPr>
          <p:spPr>
            <a:xfrm>
              <a:off x="0" y="-38100"/>
              <a:ext cx="166260" cy="56028"/>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1805266" y="1778566"/>
            <a:ext cx="5454034" cy="6181823"/>
          </a:xfrm>
          <a:custGeom>
            <a:avLst/>
            <a:gdLst/>
            <a:ahLst/>
            <a:cxnLst/>
            <a:rect l="l" t="t" r="r" b="b"/>
            <a:pathLst>
              <a:path w="5454034" h="6181823">
                <a:moveTo>
                  <a:pt x="0" y="0"/>
                </a:moveTo>
                <a:lnTo>
                  <a:pt x="5454034" y="0"/>
                </a:lnTo>
                <a:lnTo>
                  <a:pt x="5454034" y="6181823"/>
                </a:lnTo>
                <a:lnTo>
                  <a:pt x="0" y="6181823"/>
                </a:lnTo>
                <a:lnTo>
                  <a:pt x="0" y="0"/>
                </a:lnTo>
                <a:close/>
              </a:path>
            </a:pathLst>
          </a:custGeom>
          <a:blipFill>
            <a:blip r:embed="rId2"/>
            <a:stretch>
              <a:fillRect/>
            </a:stretch>
          </a:blipFill>
          <a:ln w="95250" cap="sq">
            <a:solidFill>
              <a:srgbClr val="000000"/>
            </a:solidFill>
            <a:prstDash val="solid"/>
            <a:miter/>
          </a:ln>
        </p:spPr>
      </p:sp>
      <p:grpSp>
        <p:nvGrpSpPr>
          <p:cNvPr id="9" name="Group 9"/>
          <p:cNvGrpSpPr/>
          <p:nvPr/>
        </p:nvGrpSpPr>
        <p:grpSpPr>
          <a:xfrm>
            <a:off x="457496" y="3643440"/>
            <a:ext cx="11063082" cy="4787442"/>
            <a:chOff x="0" y="0"/>
            <a:chExt cx="2913733" cy="1260890"/>
          </a:xfrm>
        </p:grpSpPr>
        <p:sp>
          <p:nvSpPr>
            <p:cNvPr id="10" name="Freeform 10"/>
            <p:cNvSpPr/>
            <p:nvPr/>
          </p:nvSpPr>
          <p:spPr>
            <a:xfrm>
              <a:off x="0" y="0"/>
              <a:ext cx="2913733" cy="1260890"/>
            </a:xfrm>
            <a:custGeom>
              <a:avLst/>
              <a:gdLst/>
              <a:ahLst/>
              <a:cxnLst/>
              <a:rect l="l" t="t" r="r" b="b"/>
              <a:pathLst>
                <a:path w="2913733" h="1260890">
                  <a:moveTo>
                    <a:pt x="13996" y="0"/>
                  </a:moveTo>
                  <a:lnTo>
                    <a:pt x="2899738" y="0"/>
                  </a:lnTo>
                  <a:cubicBezTo>
                    <a:pt x="2903449" y="0"/>
                    <a:pt x="2907009" y="1475"/>
                    <a:pt x="2909634" y="4099"/>
                  </a:cubicBezTo>
                  <a:cubicBezTo>
                    <a:pt x="2912259" y="6724"/>
                    <a:pt x="2913733" y="10284"/>
                    <a:pt x="2913733" y="13996"/>
                  </a:cubicBezTo>
                  <a:lnTo>
                    <a:pt x="2913733" y="1246894"/>
                  </a:lnTo>
                  <a:cubicBezTo>
                    <a:pt x="2913733" y="1250606"/>
                    <a:pt x="2912259" y="1254166"/>
                    <a:pt x="2909634" y="1256791"/>
                  </a:cubicBezTo>
                  <a:cubicBezTo>
                    <a:pt x="2907009" y="1259416"/>
                    <a:pt x="2903449" y="1260890"/>
                    <a:pt x="2899738" y="1260890"/>
                  </a:cubicBezTo>
                  <a:lnTo>
                    <a:pt x="13996" y="1260890"/>
                  </a:lnTo>
                  <a:cubicBezTo>
                    <a:pt x="10284" y="1260890"/>
                    <a:pt x="6724" y="1259416"/>
                    <a:pt x="4099" y="1256791"/>
                  </a:cubicBezTo>
                  <a:cubicBezTo>
                    <a:pt x="1475" y="1254166"/>
                    <a:pt x="0" y="1250606"/>
                    <a:pt x="0" y="1246894"/>
                  </a:cubicBezTo>
                  <a:lnTo>
                    <a:pt x="0" y="13996"/>
                  </a:lnTo>
                  <a:cubicBezTo>
                    <a:pt x="0" y="10284"/>
                    <a:pt x="1475" y="6724"/>
                    <a:pt x="4099" y="4099"/>
                  </a:cubicBezTo>
                  <a:cubicBezTo>
                    <a:pt x="6724" y="1475"/>
                    <a:pt x="10284" y="0"/>
                    <a:pt x="13996" y="0"/>
                  </a:cubicBezTo>
                  <a:close/>
                </a:path>
              </a:pathLst>
            </a:custGeom>
            <a:solidFill>
              <a:srgbClr val="2D262A">
                <a:alpha val="19608"/>
              </a:srgbClr>
            </a:solidFill>
          </p:spPr>
        </p:sp>
        <p:sp>
          <p:nvSpPr>
            <p:cNvPr id="11" name="TextBox 11"/>
            <p:cNvSpPr txBox="1"/>
            <p:nvPr/>
          </p:nvSpPr>
          <p:spPr>
            <a:xfrm>
              <a:off x="0" y="-47625"/>
              <a:ext cx="2913733" cy="1308515"/>
            </a:xfrm>
            <a:prstGeom prst="rect">
              <a:avLst/>
            </a:prstGeom>
          </p:spPr>
          <p:txBody>
            <a:bodyPr lIns="50800" tIns="50800" rIns="50800" bIns="50800" rtlCol="0" anchor="ctr"/>
            <a:lstStyle/>
            <a:p>
              <a:pPr algn="ctr">
                <a:lnSpc>
                  <a:spcPts val="3359"/>
                </a:lnSpc>
              </a:pPr>
              <a:endParaRPr/>
            </a:p>
          </p:txBody>
        </p:sp>
      </p:grpSp>
      <p:sp>
        <p:nvSpPr>
          <p:cNvPr id="12" name="TextBox 12"/>
          <p:cNvSpPr txBox="1"/>
          <p:nvPr/>
        </p:nvSpPr>
        <p:spPr>
          <a:xfrm>
            <a:off x="874504" y="3834118"/>
            <a:ext cx="10349143" cy="4596765"/>
          </a:xfrm>
          <a:prstGeom prst="rect">
            <a:avLst/>
          </a:prstGeom>
        </p:spPr>
        <p:txBody>
          <a:bodyPr lIns="0" tIns="0" rIns="0" bIns="0" rtlCol="0" anchor="t">
            <a:spAutoFit/>
          </a:bodyPr>
          <a:lstStyle/>
          <a:p>
            <a:pPr algn="just">
              <a:lnSpc>
                <a:spcPts val="3359"/>
              </a:lnSpc>
            </a:pPr>
            <a:r>
              <a:rPr lang="en-US" sz="2400">
                <a:solidFill>
                  <a:srgbClr val="2D262A"/>
                </a:solidFill>
                <a:latin typeface="Montserrat Classic"/>
                <a:ea typeface="Montserrat Classic"/>
                <a:cs typeface="Montserrat Classic"/>
                <a:sym typeface="Montserrat Classic"/>
              </a:rPr>
              <a:t>An approximate </a:t>
            </a:r>
            <a:r>
              <a:rPr lang="en-US" sz="2400" b="1">
                <a:solidFill>
                  <a:srgbClr val="2D262A"/>
                </a:solidFill>
                <a:latin typeface="Montserrat Classic Bold"/>
                <a:ea typeface="Montserrat Classic Bold"/>
                <a:cs typeface="Montserrat Classic Bold"/>
                <a:sym typeface="Montserrat Classic Bold"/>
              </a:rPr>
              <a:t>multilayered tissue phantom model</a:t>
            </a:r>
            <a:r>
              <a:rPr lang="en-US" sz="2400">
                <a:solidFill>
                  <a:srgbClr val="2D262A"/>
                </a:solidFill>
                <a:latin typeface="Montserrat Classic"/>
                <a:ea typeface="Montserrat Classic"/>
                <a:cs typeface="Montserrat Classic"/>
                <a:sym typeface="Montserrat Classic"/>
              </a:rPr>
              <a:t> was developed, consisting of four distinct layers: skin, fat, muscle, and a spherical tumor embedded within. The tumor’s position was precisely </a:t>
            </a:r>
            <a:r>
              <a:rPr lang="en-US" sz="2400" b="1">
                <a:solidFill>
                  <a:srgbClr val="2D262A"/>
                </a:solidFill>
                <a:latin typeface="Montserrat Classic Bold"/>
                <a:ea typeface="Montserrat Classic Bold"/>
                <a:cs typeface="Montserrat Classic Bold"/>
                <a:sym typeface="Montserrat Classic Bold"/>
              </a:rPr>
              <a:t>aligned with the second focal point</a:t>
            </a:r>
            <a:r>
              <a:rPr lang="en-US" sz="2400">
                <a:solidFill>
                  <a:srgbClr val="2D262A"/>
                </a:solidFill>
                <a:latin typeface="Montserrat Classic"/>
                <a:ea typeface="Montserrat Classic"/>
                <a:cs typeface="Montserrat Classic"/>
                <a:sym typeface="Montserrat Classic"/>
              </a:rPr>
              <a:t> of the elliptical reflector, ensuring maximum energy convergence. </a:t>
            </a:r>
          </a:p>
          <a:p>
            <a:pPr algn="just">
              <a:lnSpc>
                <a:spcPts val="3359"/>
              </a:lnSpc>
            </a:pPr>
            <a:endParaRPr lang="en-US" sz="2400">
              <a:solidFill>
                <a:srgbClr val="2D262A"/>
              </a:solidFill>
              <a:latin typeface="Montserrat Classic"/>
              <a:ea typeface="Montserrat Classic"/>
              <a:cs typeface="Montserrat Classic"/>
              <a:sym typeface="Montserrat Classic"/>
            </a:endParaRPr>
          </a:p>
          <a:p>
            <a:pPr algn="just">
              <a:lnSpc>
                <a:spcPts val="3359"/>
              </a:lnSpc>
            </a:pPr>
            <a:r>
              <a:rPr lang="en-US" sz="2400">
                <a:solidFill>
                  <a:srgbClr val="2D262A"/>
                </a:solidFill>
                <a:latin typeface="Montserrat Classic"/>
                <a:ea typeface="Montserrat Classic"/>
                <a:cs typeface="Montserrat Classic"/>
                <a:sym typeface="Montserrat Classic"/>
              </a:rPr>
              <a:t>Each tissue layer was assigned individual </a:t>
            </a:r>
            <a:r>
              <a:rPr lang="en-US" sz="2400" b="1">
                <a:solidFill>
                  <a:srgbClr val="2D262A"/>
                </a:solidFill>
                <a:latin typeface="Montserrat Classic Bold"/>
                <a:ea typeface="Montserrat Classic Bold"/>
                <a:cs typeface="Montserrat Classic Bold"/>
                <a:sym typeface="Montserrat Classic Bold"/>
              </a:rPr>
              <a:t>dielectric constants, conductivity values, and loss tangents</a:t>
            </a:r>
            <a:r>
              <a:rPr lang="en-US" sz="2400">
                <a:solidFill>
                  <a:srgbClr val="2D262A"/>
                </a:solidFill>
                <a:latin typeface="Montserrat Classic"/>
                <a:ea typeface="Montserrat Classic"/>
                <a:cs typeface="Montserrat Classic"/>
                <a:sym typeface="Montserrat Classic"/>
              </a:rPr>
              <a:t>, derived from standard research literature, tailored specifically for </a:t>
            </a:r>
            <a:r>
              <a:rPr lang="en-US" sz="2400" b="1">
                <a:solidFill>
                  <a:srgbClr val="2D262A"/>
                </a:solidFill>
                <a:latin typeface="Montserrat Classic Bold"/>
                <a:ea typeface="Montserrat Classic Bold"/>
                <a:cs typeface="Montserrat Classic Bold"/>
                <a:sym typeface="Montserrat Classic Bold"/>
              </a:rPr>
              <a:t>the operating frequency</a:t>
            </a:r>
            <a:r>
              <a:rPr lang="en-US" sz="2400">
                <a:solidFill>
                  <a:srgbClr val="2D262A"/>
                </a:solidFill>
                <a:latin typeface="Montserrat Classic"/>
                <a:ea typeface="Montserrat Classic"/>
                <a:cs typeface="Montserrat Classic"/>
                <a:sym typeface="Montserrat Classic"/>
              </a:rPr>
              <a:t> band under consideration. </a:t>
            </a:r>
          </a:p>
          <a:p>
            <a:pPr algn="just">
              <a:lnSpc>
                <a:spcPts val="3359"/>
              </a:lnSpc>
            </a:pPr>
            <a:endParaRPr lang="en-US" sz="2400">
              <a:solidFill>
                <a:srgbClr val="2D262A"/>
              </a:solidFill>
              <a:latin typeface="Montserrat Classic"/>
              <a:ea typeface="Montserrat Classic"/>
              <a:cs typeface="Montserrat Classic"/>
              <a:sym typeface="Montserrat Classic"/>
            </a:endParaRPr>
          </a:p>
        </p:txBody>
      </p:sp>
      <p:sp>
        <p:nvSpPr>
          <p:cNvPr id="13" name="TextBox 13"/>
          <p:cNvSpPr txBox="1"/>
          <p:nvPr/>
        </p:nvSpPr>
        <p:spPr>
          <a:xfrm>
            <a:off x="12552844" y="8354683"/>
            <a:ext cx="4685092" cy="622935"/>
          </a:xfrm>
          <a:prstGeom prst="rect">
            <a:avLst/>
          </a:prstGeom>
        </p:spPr>
        <p:txBody>
          <a:bodyPr lIns="0" tIns="0" rIns="0" bIns="0" rtlCol="0" anchor="t">
            <a:spAutoFit/>
          </a:bodyPr>
          <a:lstStyle/>
          <a:p>
            <a:pPr algn="r">
              <a:lnSpc>
                <a:spcPts val="5040"/>
              </a:lnSpc>
            </a:pPr>
            <a:r>
              <a:rPr lang="en-US" sz="3600" b="1">
                <a:solidFill>
                  <a:srgbClr val="101010"/>
                </a:solidFill>
                <a:latin typeface="Montserrat Classic Bold"/>
                <a:ea typeface="Montserrat Classic Bold"/>
                <a:cs typeface="Montserrat Classic Bold"/>
                <a:sym typeface="Montserrat Classic Bold"/>
              </a:rPr>
              <a:t>Parameters</a:t>
            </a:r>
          </a:p>
        </p:txBody>
      </p:sp>
      <p:sp>
        <p:nvSpPr>
          <p:cNvPr id="14" name="TextBox 14"/>
          <p:cNvSpPr txBox="1"/>
          <p:nvPr/>
        </p:nvSpPr>
        <p:spPr>
          <a:xfrm>
            <a:off x="1341090" y="686528"/>
            <a:ext cx="872651" cy="780913"/>
          </a:xfrm>
          <a:prstGeom prst="rect">
            <a:avLst/>
          </a:prstGeom>
        </p:spPr>
        <p:txBody>
          <a:bodyPr lIns="0" tIns="0" rIns="0" bIns="0" rtlCol="0" anchor="t">
            <a:spAutoFit/>
          </a:bodyPr>
          <a:lstStyle/>
          <a:p>
            <a:pPr algn="r">
              <a:lnSpc>
                <a:spcPts val="6307"/>
              </a:lnSpc>
            </a:pPr>
            <a:r>
              <a:rPr lang="en-US" sz="4505" b="1">
                <a:solidFill>
                  <a:srgbClr val="101010"/>
                </a:solidFill>
                <a:latin typeface="Montserrat Classic Bold"/>
                <a:ea typeface="Montserrat Classic Bold"/>
                <a:cs typeface="Montserrat Classic Bold"/>
                <a:sym typeface="Montserrat Classic Bold"/>
              </a:rPr>
              <a:t>04</a:t>
            </a:r>
          </a:p>
        </p:txBody>
      </p:sp>
      <p:sp>
        <p:nvSpPr>
          <p:cNvPr id="15" name="TextBox 15"/>
          <p:cNvSpPr txBox="1"/>
          <p:nvPr/>
        </p:nvSpPr>
        <p:spPr>
          <a:xfrm>
            <a:off x="1255622" y="2933256"/>
            <a:ext cx="8258196" cy="529209"/>
          </a:xfrm>
          <a:prstGeom prst="rect">
            <a:avLst/>
          </a:prstGeom>
        </p:spPr>
        <p:txBody>
          <a:bodyPr lIns="0" tIns="0" rIns="0" bIns="0" rtlCol="0" anchor="t">
            <a:spAutoFit/>
          </a:bodyPr>
          <a:lstStyle/>
          <a:p>
            <a:pPr algn="l">
              <a:lnSpc>
                <a:spcPts val="3947"/>
              </a:lnSpc>
            </a:pPr>
            <a:r>
              <a:rPr lang="en-US" sz="4200" b="1">
                <a:solidFill>
                  <a:srgbClr val="1211CA"/>
                </a:solidFill>
                <a:latin typeface="Montserrat Heavy"/>
                <a:ea typeface="Montserrat Heavy"/>
                <a:cs typeface="Montserrat Heavy"/>
                <a:sym typeface="Montserrat Heavy"/>
              </a:rPr>
              <a:t>c. Tissue Phantom Model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116517" y="9103198"/>
            <a:ext cx="3121419" cy="139974"/>
            <a:chOff x="0" y="0"/>
            <a:chExt cx="822102" cy="36866"/>
          </a:xfrm>
        </p:grpSpPr>
        <p:sp>
          <p:nvSpPr>
            <p:cNvPr id="3" name="Freeform 3"/>
            <p:cNvSpPr/>
            <p:nvPr/>
          </p:nvSpPr>
          <p:spPr>
            <a:xfrm>
              <a:off x="0" y="0"/>
              <a:ext cx="822102" cy="36866"/>
            </a:xfrm>
            <a:custGeom>
              <a:avLst/>
              <a:gdLst/>
              <a:ahLst/>
              <a:cxnLst/>
              <a:rect l="l" t="t" r="r" b="b"/>
              <a:pathLst>
                <a:path w="822102" h="36866">
                  <a:moveTo>
                    <a:pt x="0" y="0"/>
                  </a:moveTo>
                  <a:lnTo>
                    <a:pt x="822102" y="0"/>
                  </a:lnTo>
                  <a:lnTo>
                    <a:pt x="822102" y="36866"/>
                  </a:lnTo>
                  <a:lnTo>
                    <a:pt x="0" y="36866"/>
                  </a:lnTo>
                  <a:close/>
                </a:path>
              </a:pathLst>
            </a:custGeom>
            <a:solidFill>
              <a:srgbClr val="F9B314"/>
            </a:solidFill>
          </p:spPr>
        </p:sp>
        <p:sp>
          <p:nvSpPr>
            <p:cNvPr id="4" name="TextBox 4"/>
            <p:cNvSpPr txBox="1"/>
            <p:nvPr/>
          </p:nvSpPr>
          <p:spPr>
            <a:xfrm>
              <a:off x="0" y="-38100"/>
              <a:ext cx="822102" cy="74966"/>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028700" y="1650781"/>
            <a:ext cx="1185041" cy="127786"/>
            <a:chOff x="0" y="0"/>
            <a:chExt cx="166260" cy="17928"/>
          </a:xfrm>
        </p:grpSpPr>
        <p:sp>
          <p:nvSpPr>
            <p:cNvPr id="6" name="Freeform 6"/>
            <p:cNvSpPr/>
            <p:nvPr/>
          </p:nvSpPr>
          <p:spPr>
            <a:xfrm>
              <a:off x="0" y="0"/>
              <a:ext cx="166260" cy="17928"/>
            </a:xfrm>
            <a:custGeom>
              <a:avLst/>
              <a:gdLst/>
              <a:ahLst/>
              <a:cxnLst/>
              <a:rect l="l" t="t" r="r" b="b"/>
              <a:pathLst>
                <a:path w="166260" h="17928">
                  <a:moveTo>
                    <a:pt x="0" y="0"/>
                  </a:moveTo>
                  <a:lnTo>
                    <a:pt x="166260" y="0"/>
                  </a:lnTo>
                  <a:lnTo>
                    <a:pt x="166260" y="17928"/>
                  </a:lnTo>
                  <a:lnTo>
                    <a:pt x="0" y="17928"/>
                  </a:lnTo>
                  <a:close/>
                </a:path>
              </a:pathLst>
            </a:custGeom>
            <a:solidFill>
              <a:srgbClr val="F9B314"/>
            </a:solidFill>
          </p:spPr>
        </p:sp>
        <p:sp>
          <p:nvSpPr>
            <p:cNvPr id="7" name="TextBox 7"/>
            <p:cNvSpPr txBox="1"/>
            <p:nvPr/>
          </p:nvSpPr>
          <p:spPr>
            <a:xfrm>
              <a:off x="0" y="-38100"/>
              <a:ext cx="166260" cy="5602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698281" y="3491033"/>
            <a:ext cx="9807490" cy="4184782"/>
            <a:chOff x="0" y="0"/>
            <a:chExt cx="2583043" cy="1102165"/>
          </a:xfrm>
        </p:grpSpPr>
        <p:sp>
          <p:nvSpPr>
            <p:cNvPr id="9" name="Freeform 9"/>
            <p:cNvSpPr/>
            <p:nvPr/>
          </p:nvSpPr>
          <p:spPr>
            <a:xfrm>
              <a:off x="0" y="0"/>
              <a:ext cx="2583043" cy="1102165"/>
            </a:xfrm>
            <a:custGeom>
              <a:avLst/>
              <a:gdLst/>
              <a:ahLst/>
              <a:cxnLst/>
              <a:rect l="l" t="t" r="r" b="b"/>
              <a:pathLst>
                <a:path w="2583043" h="1102165">
                  <a:moveTo>
                    <a:pt x="15788" y="0"/>
                  </a:moveTo>
                  <a:lnTo>
                    <a:pt x="2567255" y="0"/>
                  </a:lnTo>
                  <a:cubicBezTo>
                    <a:pt x="2571442" y="0"/>
                    <a:pt x="2575458" y="1663"/>
                    <a:pt x="2578418" y="4624"/>
                  </a:cubicBezTo>
                  <a:cubicBezTo>
                    <a:pt x="2581379" y="7585"/>
                    <a:pt x="2583043" y="11601"/>
                    <a:pt x="2583043" y="15788"/>
                  </a:cubicBezTo>
                  <a:lnTo>
                    <a:pt x="2583043" y="1086377"/>
                  </a:lnTo>
                  <a:cubicBezTo>
                    <a:pt x="2583043" y="1095096"/>
                    <a:pt x="2575974" y="1102165"/>
                    <a:pt x="2567255" y="1102165"/>
                  </a:cubicBezTo>
                  <a:lnTo>
                    <a:pt x="15788" y="1102165"/>
                  </a:lnTo>
                  <a:cubicBezTo>
                    <a:pt x="11601" y="1102165"/>
                    <a:pt x="7585" y="1100501"/>
                    <a:pt x="4624" y="1097541"/>
                  </a:cubicBezTo>
                  <a:cubicBezTo>
                    <a:pt x="1663" y="1094580"/>
                    <a:pt x="0" y="1090564"/>
                    <a:pt x="0" y="1086377"/>
                  </a:cubicBezTo>
                  <a:lnTo>
                    <a:pt x="0" y="15788"/>
                  </a:lnTo>
                  <a:cubicBezTo>
                    <a:pt x="0" y="7068"/>
                    <a:pt x="7068" y="0"/>
                    <a:pt x="15788" y="0"/>
                  </a:cubicBezTo>
                  <a:close/>
                </a:path>
              </a:pathLst>
            </a:custGeom>
            <a:solidFill>
              <a:srgbClr val="2D262A">
                <a:alpha val="19608"/>
              </a:srgbClr>
            </a:solidFill>
          </p:spPr>
        </p:sp>
        <p:sp>
          <p:nvSpPr>
            <p:cNvPr id="10" name="TextBox 10"/>
            <p:cNvSpPr txBox="1"/>
            <p:nvPr/>
          </p:nvSpPr>
          <p:spPr>
            <a:xfrm>
              <a:off x="0" y="-47625"/>
              <a:ext cx="2583043" cy="1149790"/>
            </a:xfrm>
            <a:prstGeom prst="rect">
              <a:avLst/>
            </a:prstGeom>
          </p:spPr>
          <p:txBody>
            <a:bodyPr lIns="50800" tIns="50800" rIns="50800" bIns="50800" rtlCol="0" anchor="ctr"/>
            <a:lstStyle/>
            <a:p>
              <a:pPr algn="ctr">
                <a:lnSpc>
                  <a:spcPts val="3359"/>
                </a:lnSpc>
              </a:pPr>
              <a:endParaRPr/>
            </a:p>
          </p:txBody>
        </p:sp>
      </p:grpSp>
      <p:sp>
        <p:nvSpPr>
          <p:cNvPr id="11" name="Freeform 11"/>
          <p:cNvSpPr/>
          <p:nvPr/>
        </p:nvSpPr>
        <p:spPr>
          <a:xfrm>
            <a:off x="11081102" y="2734022"/>
            <a:ext cx="6708441" cy="4762993"/>
          </a:xfrm>
          <a:custGeom>
            <a:avLst/>
            <a:gdLst/>
            <a:ahLst/>
            <a:cxnLst/>
            <a:rect l="l" t="t" r="r" b="b"/>
            <a:pathLst>
              <a:path w="6708441" h="4762993">
                <a:moveTo>
                  <a:pt x="0" y="0"/>
                </a:moveTo>
                <a:lnTo>
                  <a:pt x="6708441" y="0"/>
                </a:lnTo>
                <a:lnTo>
                  <a:pt x="6708441" y="4762993"/>
                </a:lnTo>
                <a:lnTo>
                  <a:pt x="0" y="4762993"/>
                </a:lnTo>
                <a:lnTo>
                  <a:pt x="0" y="0"/>
                </a:lnTo>
                <a:close/>
              </a:path>
            </a:pathLst>
          </a:custGeom>
          <a:blipFill>
            <a:blip r:embed="rId2"/>
            <a:stretch>
              <a:fillRect/>
            </a:stretch>
          </a:blipFill>
          <a:ln w="47625" cap="sq">
            <a:solidFill>
              <a:srgbClr val="000000"/>
            </a:solidFill>
            <a:prstDash val="solid"/>
            <a:miter/>
          </a:ln>
        </p:spPr>
      </p:sp>
      <p:sp>
        <p:nvSpPr>
          <p:cNvPr id="12" name="TextBox 12"/>
          <p:cNvSpPr txBox="1"/>
          <p:nvPr/>
        </p:nvSpPr>
        <p:spPr>
          <a:xfrm>
            <a:off x="1014737" y="3624383"/>
            <a:ext cx="9174579" cy="3758565"/>
          </a:xfrm>
          <a:prstGeom prst="rect">
            <a:avLst/>
          </a:prstGeom>
        </p:spPr>
        <p:txBody>
          <a:bodyPr lIns="0" tIns="0" rIns="0" bIns="0" rtlCol="0" anchor="t">
            <a:spAutoFit/>
          </a:bodyPr>
          <a:lstStyle/>
          <a:p>
            <a:pPr algn="just">
              <a:lnSpc>
                <a:spcPts val="3359"/>
              </a:lnSpc>
            </a:pPr>
            <a:r>
              <a:rPr lang="en-US" sz="2400">
                <a:solidFill>
                  <a:srgbClr val="2D262A"/>
                </a:solidFill>
                <a:latin typeface="Montserrat Classic"/>
                <a:ea typeface="Montserrat Classic"/>
                <a:cs typeface="Montserrat Classic"/>
                <a:sym typeface="Montserrat Classic"/>
              </a:rPr>
              <a:t>To leverage the advantages of mitotic disruption through polarization, an antenna capable of generating circular polarization was modeled. However, circular polarization alone is insufficient, as it primarily addresses polarization in two dimensions. For effective tumor disruption, three-dimensional irradiation is essential.</a:t>
            </a:r>
          </a:p>
          <a:p>
            <a:pPr algn="just">
              <a:lnSpc>
                <a:spcPts val="3359"/>
              </a:lnSpc>
            </a:pPr>
            <a:r>
              <a:rPr lang="en-US" sz="2400">
                <a:solidFill>
                  <a:srgbClr val="2D262A"/>
                </a:solidFill>
                <a:latin typeface="Montserrat Classic"/>
                <a:ea typeface="Montserrat Classic"/>
                <a:cs typeface="Montserrat Classic"/>
                <a:sym typeface="Montserrat Classic"/>
              </a:rPr>
              <a:t>This challenge is also resolved by an elliptical reflector, which exploits the unique geometrical properties of ellipsoids.</a:t>
            </a:r>
          </a:p>
        </p:txBody>
      </p:sp>
      <p:sp>
        <p:nvSpPr>
          <p:cNvPr id="13" name="TextBox 13"/>
          <p:cNvSpPr txBox="1"/>
          <p:nvPr/>
        </p:nvSpPr>
        <p:spPr>
          <a:xfrm>
            <a:off x="12552844" y="8354683"/>
            <a:ext cx="4685092" cy="622935"/>
          </a:xfrm>
          <a:prstGeom prst="rect">
            <a:avLst/>
          </a:prstGeom>
        </p:spPr>
        <p:txBody>
          <a:bodyPr lIns="0" tIns="0" rIns="0" bIns="0" rtlCol="0" anchor="t">
            <a:spAutoFit/>
          </a:bodyPr>
          <a:lstStyle/>
          <a:p>
            <a:pPr algn="r">
              <a:lnSpc>
                <a:spcPts val="5040"/>
              </a:lnSpc>
            </a:pPr>
            <a:r>
              <a:rPr lang="en-US" sz="3600" b="1">
                <a:solidFill>
                  <a:srgbClr val="101010"/>
                </a:solidFill>
                <a:latin typeface="Montserrat Classic Bold"/>
                <a:ea typeface="Montserrat Classic Bold"/>
                <a:cs typeface="Montserrat Classic Bold"/>
                <a:sym typeface="Montserrat Classic Bold"/>
              </a:rPr>
              <a:t>Parameters</a:t>
            </a:r>
          </a:p>
        </p:txBody>
      </p:sp>
      <p:sp>
        <p:nvSpPr>
          <p:cNvPr id="14" name="TextBox 14"/>
          <p:cNvSpPr txBox="1"/>
          <p:nvPr/>
        </p:nvSpPr>
        <p:spPr>
          <a:xfrm>
            <a:off x="1341090" y="686528"/>
            <a:ext cx="872651" cy="780913"/>
          </a:xfrm>
          <a:prstGeom prst="rect">
            <a:avLst/>
          </a:prstGeom>
        </p:spPr>
        <p:txBody>
          <a:bodyPr lIns="0" tIns="0" rIns="0" bIns="0" rtlCol="0" anchor="t">
            <a:spAutoFit/>
          </a:bodyPr>
          <a:lstStyle/>
          <a:p>
            <a:pPr algn="r">
              <a:lnSpc>
                <a:spcPts val="6307"/>
              </a:lnSpc>
            </a:pPr>
            <a:r>
              <a:rPr lang="en-US" sz="4505" b="1">
                <a:solidFill>
                  <a:srgbClr val="101010"/>
                </a:solidFill>
                <a:latin typeface="Montserrat Classic Bold"/>
                <a:ea typeface="Montserrat Classic Bold"/>
                <a:cs typeface="Montserrat Classic Bold"/>
                <a:sym typeface="Montserrat Classic Bold"/>
              </a:rPr>
              <a:t>05</a:t>
            </a:r>
          </a:p>
        </p:txBody>
      </p:sp>
      <p:sp>
        <p:nvSpPr>
          <p:cNvPr id="15" name="TextBox 15"/>
          <p:cNvSpPr txBox="1"/>
          <p:nvPr/>
        </p:nvSpPr>
        <p:spPr>
          <a:xfrm>
            <a:off x="1269485" y="2715960"/>
            <a:ext cx="8258196" cy="529209"/>
          </a:xfrm>
          <a:prstGeom prst="rect">
            <a:avLst/>
          </a:prstGeom>
        </p:spPr>
        <p:txBody>
          <a:bodyPr lIns="0" tIns="0" rIns="0" bIns="0" rtlCol="0" anchor="t">
            <a:spAutoFit/>
          </a:bodyPr>
          <a:lstStyle/>
          <a:p>
            <a:pPr algn="l">
              <a:lnSpc>
                <a:spcPts val="3947"/>
              </a:lnSpc>
            </a:pPr>
            <a:r>
              <a:rPr lang="en-US" sz="4200" b="1">
                <a:solidFill>
                  <a:srgbClr val="1211CA"/>
                </a:solidFill>
                <a:latin typeface="Montserrat Heavy"/>
                <a:ea typeface="Montserrat Heavy"/>
                <a:cs typeface="Montserrat Heavy"/>
                <a:sym typeface="Montserrat Heavy"/>
              </a:rPr>
              <a:t>d. Type of Polarization</a:t>
            </a:r>
          </a:p>
        </p:txBody>
      </p:sp>
      <p:sp>
        <p:nvSpPr>
          <p:cNvPr id="16" name="TextBox 16"/>
          <p:cNvSpPr txBox="1"/>
          <p:nvPr/>
        </p:nvSpPr>
        <p:spPr>
          <a:xfrm>
            <a:off x="2213741" y="9624172"/>
            <a:ext cx="15585684" cy="405765"/>
          </a:xfrm>
          <a:prstGeom prst="rect">
            <a:avLst/>
          </a:prstGeom>
        </p:spPr>
        <p:txBody>
          <a:bodyPr lIns="0" tIns="0" rIns="0" bIns="0" rtlCol="0" anchor="t">
            <a:spAutoFit/>
          </a:bodyPr>
          <a:lstStyle/>
          <a:p>
            <a:pPr algn="ctr">
              <a:lnSpc>
                <a:spcPts val="3359"/>
              </a:lnSpc>
              <a:spcBef>
                <a:spcPct val="0"/>
              </a:spcBef>
            </a:pPr>
            <a:r>
              <a:rPr lang="en-US" sz="2400" b="1">
                <a:solidFill>
                  <a:srgbClr val="000000">
                    <a:alpha val="41961"/>
                  </a:srgbClr>
                </a:solidFill>
                <a:latin typeface="Montserrat Classic Bold"/>
                <a:ea typeface="Montserrat Classic Bold"/>
                <a:cs typeface="Montserrat Classic Bold"/>
                <a:sym typeface="Montserrat Classic Bold"/>
              </a:rPr>
              <a:t>Note: Each axial plot is in a different scale. Thus, it is better to view them individually in the 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650781"/>
            <a:ext cx="1185041" cy="127786"/>
            <a:chOff x="0" y="0"/>
            <a:chExt cx="166260" cy="17928"/>
          </a:xfrm>
        </p:grpSpPr>
        <p:sp>
          <p:nvSpPr>
            <p:cNvPr id="3" name="Freeform 3"/>
            <p:cNvSpPr/>
            <p:nvPr/>
          </p:nvSpPr>
          <p:spPr>
            <a:xfrm>
              <a:off x="0" y="0"/>
              <a:ext cx="166260" cy="17928"/>
            </a:xfrm>
            <a:custGeom>
              <a:avLst/>
              <a:gdLst/>
              <a:ahLst/>
              <a:cxnLst/>
              <a:rect l="l" t="t" r="r" b="b"/>
              <a:pathLst>
                <a:path w="166260" h="17928">
                  <a:moveTo>
                    <a:pt x="0" y="0"/>
                  </a:moveTo>
                  <a:lnTo>
                    <a:pt x="166260" y="0"/>
                  </a:lnTo>
                  <a:lnTo>
                    <a:pt x="166260" y="17928"/>
                  </a:lnTo>
                  <a:lnTo>
                    <a:pt x="0" y="17928"/>
                  </a:lnTo>
                  <a:close/>
                </a:path>
              </a:pathLst>
            </a:custGeom>
            <a:solidFill>
              <a:srgbClr val="F9B314"/>
            </a:solidFill>
          </p:spPr>
        </p:sp>
        <p:sp>
          <p:nvSpPr>
            <p:cNvPr id="4" name="TextBox 4"/>
            <p:cNvSpPr txBox="1"/>
            <p:nvPr/>
          </p:nvSpPr>
          <p:spPr>
            <a:xfrm>
              <a:off x="0" y="-38100"/>
              <a:ext cx="166260" cy="5602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5022823" y="1638592"/>
            <a:ext cx="2236477" cy="117745"/>
            <a:chOff x="0" y="0"/>
            <a:chExt cx="589031" cy="31011"/>
          </a:xfrm>
        </p:grpSpPr>
        <p:sp>
          <p:nvSpPr>
            <p:cNvPr id="6" name="Freeform 6"/>
            <p:cNvSpPr/>
            <p:nvPr/>
          </p:nvSpPr>
          <p:spPr>
            <a:xfrm>
              <a:off x="0" y="0"/>
              <a:ext cx="589031" cy="31011"/>
            </a:xfrm>
            <a:custGeom>
              <a:avLst/>
              <a:gdLst/>
              <a:ahLst/>
              <a:cxnLst/>
              <a:rect l="l" t="t" r="r" b="b"/>
              <a:pathLst>
                <a:path w="589031" h="31011">
                  <a:moveTo>
                    <a:pt x="0" y="0"/>
                  </a:moveTo>
                  <a:lnTo>
                    <a:pt x="589031" y="0"/>
                  </a:lnTo>
                  <a:lnTo>
                    <a:pt x="589031" y="31011"/>
                  </a:lnTo>
                  <a:lnTo>
                    <a:pt x="0" y="31011"/>
                  </a:lnTo>
                  <a:close/>
                </a:path>
              </a:pathLst>
            </a:custGeom>
            <a:solidFill>
              <a:srgbClr val="F9B314"/>
            </a:solidFill>
          </p:spPr>
        </p:sp>
        <p:sp>
          <p:nvSpPr>
            <p:cNvPr id="7" name="TextBox 7"/>
            <p:cNvSpPr txBox="1"/>
            <p:nvPr/>
          </p:nvSpPr>
          <p:spPr>
            <a:xfrm>
              <a:off x="0" y="-38100"/>
              <a:ext cx="589031" cy="69111"/>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257789" y="3419826"/>
            <a:ext cx="5712285" cy="4062862"/>
          </a:xfrm>
          <a:custGeom>
            <a:avLst/>
            <a:gdLst/>
            <a:ahLst/>
            <a:cxnLst/>
            <a:rect l="l" t="t" r="r" b="b"/>
            <a:pathLst>
              <a:path w="5712285" h="4062862">
                <a:moveTo>
                  <a:pt x="0" y="0"/>
                </a:moveTo>
                <a:lnTo>
                  <a:pt x="5712285" y="0"/>
                </a:lnTo>
                <a:lnTo>
                  <a:pt x="5712285" y="4062862"/>
                </a:lnTo>
                <a:lnTo>
                  <a:pt x="0" y="4062862"/>
                </a:lnTo>
                <a:lnTo>
                  <a:pt x="0" y="0"/>
                </a:lnTo>
                <a:close/>
              </a:path>
            </a:pathLst>
          </a:custGeom>
          <a:blipFill>
            <a:blip r:embed="rId2"/>
            <a:stretch>
              <a:fillRect/>
            </a:stretch>
          </a:blipFill>
          <a:ln w="47625" cap="sq">
            <a:solidFill>
              <a:srgbClr val="000000"/>
            </a:solidFill>
            <a:prstDash val="solid"/>
            <a:miter/>
          </a:ln>
        </p:spPr>
      </p:sp>
      <p:sp>
        <p:nvSpPr>
          <p:cNvPr id="9" name="Freeform 9"/>
          <p:cNvSpPr/>
          <p:nvPr/>
        </p:nvSpPr>
        <p:spPr>
          <a:xfrm>
            <a:off x="6181243" y="3419826"/>
            <a:ext cx="5925513" cy="3976019"/>
          </a:xfrm>
          <a:custGeom>
            <a:avLst/>
            <a:gdLst/>
            <a:ahLst/>
            <a:cxnLst/>
            <a:rect l="l" t="t" r="r" b="b"/>
            <a:pathLst>
              <a:path w="5925513" h="3976019">
                <a:moveTo>
                  <a:pt x="0" y="0"/>
                </a:moveTo>
                <a:lnTo>
                  <a:pt x="5925514" y="0"/>
                </a:lnTo>
                <a:lnTo>
                  <a:pt x="5925514" y="3976019"/>
                </a:lnTo>
                <a:lnTo>
                  <a:pt x="0" y="3976019"/>
                </a:lnTo>
                <a:lnTo>
                  <a:pt x="0" y="0"/>
                </a:lnTo>
                <a:close/>
              </a:path>
            </a:pathLst>
          </a:custGeom>
          <a:blipFill>
            <a:blip r:embed="rId3"/>
            <a:stretch>
              <a:fillRect l="-30203" t="-32467" r="-32143" b="-10583"/>
            </a:stretch>
          </a:blipFill>
          <a:ln w="47625" cap="sq">
            <a:solidFill>
              <a:srgbClr val="000000"/>
            </a:solidFill>
            <a:prstDash val="solid"/>
            <a:miter/>
          </a:ln>
        </p:spPr>
      </p:sp>
      <p:sp>
        <p:nvSpPr>
          <p:cNvPr id="10" name="Freeform 10"/>
          <p:cNvSpPr/>
          <p:nvPr/>
        </p:nvSpPr>
        <p:spPr>
          <a:xfrm>
            <a:off x="12316307" y="3419826"/>
            <a:ext cx="5777361" cy="3976019"/>
          </a:xfrm>
          <a:custGeom>
            <a:avLst/>
            <a:gdLst/>
            <a:ahLst/>
            <a:cxnLst/>
            <a:rect l="l" t="t" r="r" b="b"/>
            <a:pathLst>
              <a:path w="5777361" h="3976019">
                <a:moveTo>
                  <a:pt x="0" y="0"/>
                </a:moveTo>
                <a:lnTo>
                  <a:pt x="5777360" y="0"/>
                </a:lnTo>
                <a:lnTo>
                  <a:pt x="5777360" y="3976019"/>
                </a:lnTo>
                <a:lnTo>
                  <a:pt x="0" y="3976019"/>
                </a:lnTo>
                <a:lnTo>
                  <a:pt x="0" y="0"/>
                </a:lnTo>
                <a:close/>
              </a:path>
            </a:pathLst>
          </a:custGeom>
          <a:blipFill>
            <a:blip r:embed="rId4"/>
            <a:stretch>
              <a:fillRect r="-18912"/>
            </a:stretch>
          </a:blipFill>
          <a:ln w="47625" cap="sq">
            <a:solidFill>
              <a:srgbClr val="000000"/>
            </a:solidFill>
            <a:prstDash val="solid"/>
            <a:miter/>
          </a:ln>
        </p:spPr>
      </p:sp>
      <p:sp>
        <p:nvSpPr>
          <p:cNvPr id="11" name="TextBox 11"/>
          <p:cNvSpPr txBox="1"/>
          <p:nvPr/>
        </p:nvSpPr>
        <p:spPr>
          <a:xfrm>
            <a:off x="1341090" y="686528"/>
            <a:ext cx="872651" cy="780913"/>
          </a:xfrm>
          <a:prstGeom prst="rect">
            <a:avLst/>
          </a:prstGeom>
        </p:spPr>
        <p:txBody>
          <a:bodyPr lIns="0" tIns="0" rIns="0" bIns="0" rtlCol="0" anchor="t">
            <a:spAutoFit/>
          </a:bodyPr>
          <a:lstStyle/>
          <a:p>
            <a:pPr algn="r">
              <a:lnSpc>
                <a:spcPts val="6307"/>
              </a:lnSpc>
            </a:pPr>
            <a:r>
              <a:rPr lang="en-US" sz="4505" b="1">
                <a:solidFill>
                  <a:srgbClr val="101010"/>
                </a:solidFill>
                <a:latin typeface="Montserrat Classic Bold"/>
                <a:ea typeface="Montserrat Classic Bold"/>
                <a:cs typeface="Montserrat Classic Bold"/>
                <a:sym typeface="Montserrat Classic Bold"/>
              </a:rPr>
              <a:t>06</a:t>
            </a:r>
          </a:p>
        </p:txBody>
      </p:sp>
      <p:sp>
        <p:nvSpPr>
          <p:cNvPr id="12" name="TextBox 12"/>
          <p:cNvSpPr txBox="1"/>
          <p:nvPr/>
        </p:nvSpPr>
        <p:spPr>
          <a:xfrm>
            <a:off x="12574208" y="890077"/>
            <a:ext cx="4685092" cy="622935"/>
          </a:xfrm>
          <a:prstGeom prst="rect">
            <a:avLst/>
          </a:prstGeom>
        </p:spPr>
        <p:txBody>
          <a:bodyPr lIns="0" tIns="0" rIns="0" bIns="0" rtlCol="0" anchor="t">
            <a:spAutoFit/>
          </a:bodyPr>
          <a:lstStyle/>
          <a:p>
            <a:pPr algn="r">
              <a:lnSpc>
                <a:spcPts val="5040"/>
              </a:lnSpc>
            </a:pPr>
            <a:r>
              <a:rPr lang="en-US" sz="3600" b="1">
                <a:solidFill>
                  <a:srgbClr val="101010"/>
                </a:solidFill>
                <a:latin typeface="Montserrat Classic Bold"/>
                <a:ea typeface="Montserrat Classic Bold"/>
                <a:cs typeface="Montserrat Classic Bold"/>
                <a:sym typeface="Montserrat Classic Bold"/>
              </a:rPr>
              <a:t>Results</a:t>
            </a:r>
          </a:p>
        </p:txBody>
      </p:sp>
      <p:sp>
        <p:nvSpPr>
          <p:cNvPr id="13" name="TextBox 13"/>
          <p:cNvSpPr txBox="1"/>
          <p:nvPr/>
        </p:nvSpPr>
        <p:spPr>
          <a:xfrm>
            <a:off x="0" y="7828285"/>
            <a:ext cx="6284409" cy="405765"/>
          </a:xfrm>
          <a:prstGeom prst="rect">
            <a:avLst/>
          </a:prstGeom>
        </p:spPr>
        <p:txBody>
          <a:bodyPr lIns="0" tIns="0" rIns="0" bIns="0" rtlCol="0" anchor="t">
            <a:spAutoFit/>
          </a:bodyPr>
          <a:lstStyle/>
          <a:p>
            <a:pPr algn="ctr">
              <a:lnSpc>
                <a:spcPts val="3359"/>
              </a:lnSpc>
            </a:pPr>
            <a:r>
              <a:rPr lang="en-US" sz="2400" b="1">
                <a:solidFill>
                  <a:srgbClr val="1211CA"/>
                </a:solidFill>
                <a:latin typeface="Montserrat Classic Bold"/>
                <a:ea typeface="Montserrat Classic Bold"/>
                <a:cs typeface="Montserrat Classic Bold"/>
                <a:sym typeface="Montserrat Classic Bold"/>
              </a:rPr>
              <a:t>S11</a:t>
            </a:r>
          </a:p>
        </p:txBody>
      </p:sp>
      <p:sp>
        <p:nvSpPr>
          <p:cNvPr id="14" name="TextBox 14"/>
          <p:cNvSpPr txBox="1"/>
          <p:nvPr/>
        </p:nvSpPr>
        <p:spPr>
          <a:xfrm>
            <a:off x="6001796" y="7828285"/>
            <a:ext cx="6284409" cy="405765"/>
          </a:xfrm>
          <a:prstGeom prst="rect">
            <a:avLst/>
          </a:prstGeom>
        </p:spPr>
        <p:txBody>
          <a:bodyPr lIns="0" tIns="0" rIns="0" bIns="0" rtlCol="0" anchor="t">
            <a:spAutoFit/>
          </a:bodyPr>
          <a:lstStyle/>
          <a:p>
            <a:pPr algn="ctr">
              <a:lnSpc>
                <a:spcPts val="3359"/>
              </a:lnSpc>
            </a:pPr>
            <a:r>
              <a:rPr lang="en-US" sz="2400" b="1">
                <a:solidFill>
                  <a:srgbClr val="1211CA"/>
                </a:solidFill>
                <a:latin typeface="Montserrat Classic Bold"/>
                <a:ea typeface="Montserrat Classic Bold"/>
                <a:cs typeface="Montserrat Classic Bold"/>
                <a:sym typeface="Montserrat Classic Bold"/>
              </a:rPr>
              <a:t>SAR</a:t>
            </a:r>
          </a:p>
        </p:txBody>
      </p:sp>
      <p:sp>
        <p:nvSpPr>
          <p:cNvPr id="15" name="TextBox 15"/>
          <p:cNvSpPr txBox="1"/>
          <p:nvPr/>
        </p:nvSpPr>
        <p:spPr>
          <a:xfrm>
            <a:off x="11880618" y="7828285"/>
            <a:ext cx="6284409" cy="405765"/>
          </a:xfrm>
          <a:prstGeom prst="rect">
            <a:avLst/>
          </a:prstGeom>
        </p:spPr>
        <p:txBody>
          <a:bodyPr lIns="0" tIns="0" rIns="0" bIns="0" rtlCol="0" anchor="t">
            <a:spAutoFit/>
          </a:bodyPr>
          <a:lstStyle/>
          <a:p>
            <a:pPr algn="ctr">
              <a:lnSpc>
                <a:spcPts val="3359"/>
              </a:lnSpc>
            </a:pPr>
            <a:r>
              <a:rPr lang="en-US" sz="2400" b="1">
                <a:solidFill>
                  <a:srgbClr val="1211CA"/>
                </a:solidFill>
                <a:latin typeface="Montserrat Classic Bold"/>
                <a:ea typeface="Montserrat Classic Bold"/>
                <a:cs typeface="Montserrat Classic Bold"/>
                <a:sym typeface="Montserrat Classic Bold"/>
              </a:rPr>
              <a:t>Far Field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653</Words>
  <Application>Microsoft Office PowerPoint</Application>
  <PresentationFormat>Custom</PresentationFormat>
  <Paragraphs>66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Montserrat Classic Bold</vt:lpstr>
      <vt:lpstr>Calibri</vt:lpstr>
      <vt:lpstr>Montserrat Classic</vt:lpstr>
      <vt:lpstr>Montserrat Ultra-Bold</vt:lpstr>
      <vt:lpstr>Montserrat Heavy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cp:lastModifiedBy>Dousik Manokaran</cp:lastModifiedBy>
  <cp:revision>1</cp:revision>
  <dcterms:created xsi:type="dcterms:W3CDTF">2006-08-16T00:00:00Z</dcterms:created>
  <dcterms:modified xsi:type="dcterms:W3CDTF">2025-03-12T18:48:49Z</dcterms:modified>
  <dc:identifier>DAGgHmpoOKo</dc:identifier>
</cp:coreProperties>
</file>