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4" r:id="rId7"/>
    <p:sldId id="268" r:id="rId8"/>
    <p:sldId id="271" r:id="rId9"/>
    <p:sldId id="272" r:id="rId10"/>
    <p:sldId id="275" r:id="rId11"/>
  </p:sldIdLst>
  <p:sldSz cx="9144000" cy="5143500" type="screen16x9"/>
  <p:notesSz cx="7010400" cy="9296400"/>
  <p:embeddedFontLst>
    <p:embeddedFont>
      <p:font typeface="Bell MT" panose="02020503060305020303" pitchFamily="18" charset="0"/>
      <p:regular r:id="rId13"/>
      <p:bold r:id="rId14"/>
      <p: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Play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5" pos="576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I/+0bbcm4FBORbaTLHdxauk/q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A97BB-961A-4813-96F0-DC5D72685CD2}">
  <a:tblStyle styleId="{3F0A97BB-961A-4813-96F0-DC5D72685CD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CF676F-0B1B-4C19-ABE9-815482E9B507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263A13-A6AF-4F94-9D0E-FCCB95094D6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7" autoAdjust="0"/>
  </p:normalViewPr>
  <p:slideViewPr>
    <p:cSldViewPr snapToGrid="0">
      <p:cViewPr varScale="1">
        <p:scale>
          <a:sx n="110" d="100"/>
          <a:sy n="110" d="100"/>
        </p:scale>
        <p:origin x="423" y="48"/>
      </p:cViewPr>
      <p:guideLst>
        <p:guide pos="57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383182F-7AA8-7DFA-9096-704828B1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>
            <a:extLst>
              <a:ext uri="{FF2B5EF4-FFF2-40B4-BE49-F238E27FC236}">
                <a16:creationId xmlns:a16="http://schemas.microsoft.com/office/drawing/2014/main" id="{7B7B912A-D1FD-A56B-94E8-8D1E87792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3EE59875-2CA4-FCFA-00DA-6B065C246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7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B6310E2-8E4E-3B2E-DC26-AD73A80F1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A731741D-8F26-B789-5FB9-D54C2B642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2B169A9F-0E4B-C262-9CB9-7B0841B4D7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1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2"/>
          </p:nvPr>
        </p:nvSpPr>
        <p:spPr>
          <a:xfrm>
            <a:off x="4648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>
            <a:off x="0" y="0"/>
            <a:ext cx="9144000" cy="19526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1"/>
          <p:cNvSpPr/>
          <p:nvPr/>
        </p:nvSpPr>
        <p:spPr>
          <a:xfrm>
            <a:off x="0" y="1952625"/>
            <a:ext cx="9144000" cy="333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457200" y="183713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3"/>
          </p:nvPr>
        </p:nvSpPr>
        <p:spPr>
          <a:xfrm>
            <a:off x="4645026" y="1274241"/>
            <a:ext cx="4041775" cy="53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4"/>
          </p:nvPr>
        </p:nvSpPr>
        <p:spPr>
          <a:xfrm>
            <a:off x="4645026" y="183713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5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3019378" y="1307350"/>
            <a:ext cx="5920641" cy="341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167838" y="1297514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2"/>
          </p:nvPr>
        </p:nvSpPr>
        <p:spPr>
          <a:xfrm>
            <a:off x="2903806" y="1113606"/>
            <a:ext cx="6247397" cy="4029894"/>
          </a:xfrm>
          <a:prstGeom prst="rect">
            <a:avLst/>
          </a:prstGeom>
          <a:solidFill>
            <a:srgbClr val="B8B8B8"/>
          </a:solidFill>
          <a:ln>
            <a:noFill/>
          </a:ln>
        </p:spPr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164592" y="1296162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165100" y="877888"/>
            <a:ext cx="2522538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3035300" y="877888"/>
            <a:ext cx="5194300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8339138" y="877888"/>
            <a:ext cx="733425" cy="15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 rot="5400000">
            <a:off x="2837657" y="-1048543"/>
            <a:ext cx="34686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/>
          <p:nvPr/>
        </p:nvSpPr>
        <p:spPr>
          <a:xfrm>
            <a:off x="6599238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/>
          <p:nvPr/>
        </p:nvSpPr>
        <p:spPr>
          <a:xfrm>
            <a:off x="6648450" y="0"/>
            <a:ext cx="25146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 rot="5400000">
            <a:off x="5539978" y="1447802"/>
            <a:ext cx="438864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 rot="5400000">
            <a:off x="1272778" y="-58697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2640013" y="4783138"/>
            <a:ext cx="3836987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1076325"/>
            <a:ext cx="9144000" cy="349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0"/>
            <a:ext cx="9144000" cy="10747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2678687" y="162433"/>
            <a:ext cx="3786623" cy="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Play"/>
                <a:ea typeface="Times New Roman"/>
                <a:cs typeface="Times New Roman"/>
                <a:sym typeface="Play"/>
              </a:rPr>
              <a:t>Pir</a:t>
            </a:r>
            <a:r>
              <a:rPr lang="en-US" sz="4000" b="0" dirty="0">
                <a:solidFill>
                  <a:schemeClr val="lt1"/>
                </a:solidFill>
                <a:latin typeface="Play"/>
                <a:ea typeface="Times New Roman"/>
                <a:cs typeface="Times New Roman"/>
                <a:sym typeface="Play"/>
              </a:rPr>
              <a:t>fect Presence</a:t>
            </a:r>
            <a:endParaRPr sz="36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Anna University - Wikipedia">
            <a:extLst>
              <a:ext uri="{FF2B5EF4-FFF2-40B4-BE49-F238E27FC236}">
                <a16:creationId xmlns:a16="http://schemas.microsoft.com/office/drawing/2014/main" id="{60BD1B02-7154-2AB2-72D0-7B4C7F53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0" y="109799"/>
            <a:ext cx="854857" cy="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0E5C63-4C42-720E-FB31-1C00C8D8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2" y="162433"/>
            <a:ext cx="620128" cy="7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57F3B-9BD0-AEC5-71A3-279A54B85B63}"/>
              </a:ext>
            </a:extLst>
          </p:cNvPr>
          <p:cNvSpPr txBox="1"/>
          <p:nvPr/>
        </p:nvSpPr>
        <p:spPr>
          <a:xfrm>
            <a:off x="0" y="2094696"/>
            <a:ext cx="9144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lay" panose="020B0604020202020204" charset="0"/>
              </a:rPr>
              <a:t>An Arduino-Based Multimodal Attendance System </a:t>
            </a:r>
          </a:p>
          <a:p>
            <a:pPr algn="ctr"/>
            <a:r>
              <a:rPr lang="en-US" sz="2800" b="1" dirty="0">
                <a:latin typeface="Play" panose="020B0604020202020204" charset="0"/>
              </a:rPr>
              <a:t>Using PIR Sensors, RFID and OpenCV</a:t>
            </a:r>
            <a:endParaRPr lang="en-IN" sz="2800" b="1" dirty="0">
              <a:latin typeface="Play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4372B-D517-962C-C7DF-49993F9A515F}"/>
              </a:ext>
            </a:extLst>
          </p:cNvPr>
          <p:cNvSpPr txBox="1"/>
          <p:nvPr/>
        </p:nvSpPr>
        <p:spPr>
          <a:xfrm>
            <a:off x="2562895" y="3387144"/>
            <a:ext cx="4018209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Created by: Gaurav VR, Dilimaran K, Dousik M</a:t>
            </a:r>
            <a:endParaRPr lang="en-IN" b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253C0E9-6349-4AC3-6964-883D1E36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>
            <a:extLst>
              <a:ext uri="{FF2B5EF4-FFF2-40B4-BE49-F238E27FC236}">
                <a16:creationId xmlns:a16="http://schemas.microsoft.com/office/drawing/2014/main" id="{158E0798-1C0A-2041-58F9-FD88517FE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8687" y="162433"/>
            <a:ext cx="3786623" cy="753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>
                <a:solidFill>
                  <a:schemeClr val="lt1"/>
                </a:solidFill>
                <a:latin typeface="Play"/>
                <a:ea typeface="Times New Roman"/>
                <a:cs typeface="Times New Roman"/>
                <a:sym typeface="Play"/>
              </a:rPr>
              <a:t>Thank You!</a:t>
            </a:r>
            <a:endParaRPr sz="36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Anna University - Wikipedia">
            <a:extLst>
              <a:ext uri="{FF2B5EF4-FFF2-40B4-BE49-F238E27FC236}">
                <a16:creationId xmlns:a16="http://schemas.microsoft.com/office/drawing/2014/main" id="{FBE7935C-FB0F-7786-78AD-24358A7D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0" y="109799"/>
            <a:ext cx="854857" cy="8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97BB17-5009-A55C-AD31-E84EED271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72" y="162433"/>
            <a:ext cx="620128" cy="7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F487D-1535-9850-A2AB-8AC75EC7DCC6}"/>
              </a:ext>
            </a:extLst>
          </p:cNvPr>
          <p:cNvSpPr txBox="1"/>
          <p:nvPr/>
        </p:nvSpPr>
        <p:spPr>
          <a:xfrm>
            <a:off x="0" y="2094696"/>
            <a:ext cx="9144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Play" panose="020B0604020202020204" charset="0"/>
              </a:rPr>
              <a:t>An Arduino-Based Multimodal Attendance System </a:t>
            </a:r>
          </a:p>
          <a:p>
            <a:pPr algn="ctr"/>
            <a:r>
              <a:rPr lang="en-US" sz="2800" b="1" dirty="0">
                <a:latin typeface="Play" panose="020B0604020202020204" charset="0"/>
              </a:rPr>
              <a:t>Using PIR Sensors, RFID and OpenCV</a:t>
            </a:r>
            <a:endParaRPr lang="en-IN" sz="2800" b="1" dirty="0">
              <a:latin typeface="Play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9D237-5828-4327-7A06-1C9F7FC05770}"/>
              </a:ext>
            </a:extLst>
          </p:cNvPr>
          <p:cNvSpPr txBox="1"/>
          <p:nvPr/>
        </p:nvSpPr>
        <p:spPr>
          <a:xfrm>
            <a:off x="2562895" y="3387144"/>
            <a:ext cx="4018209" cy="3405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ell MT" panose="02020503060305020303" pitchFamily="18" charset="0"/>
              </a:rPr>
              <a:t>Created by: Gaurav VR, Dilimaran K, Dousik M</a:t>
            </a:r>
            <a:endParaRPr lang="en-IN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3345153" y="158750"/>
            <a:ext cx="24536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Play" panose="020B0604020202020204" charset="0"/>
                <a:sym typeface="Arial"/>
              </a:rPr>
              <a:t>Contents</a:t>
            </a:r>
            <a:endParaRPr sz="3600" b="1" dirty="0">
              <a:solidFill>
                <a:schemeClr val="lt1"/>
              </a:solidFill>
              <a:latin typeface="Play" panose="020B0604020202020204" charset="0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F5B6D-D4A2-A750-6343-B8DC1ACBB2A6}"/>
              </a:ext>
            </a:extLst>
          </p:cNvPr>
          <p:cNvGrpSpPr/>
          <p:nvPr/>
        </p:nvGrpSpPr>
        <p:grpSpPr>
          <a:xfrm>
            <a:off x="3174807" y="1352281"/>
            <a:ext cx="2505982" cy="3559968"/>
            <a:chOff x="3130671" y="1296473"/>
            <a:chExt cx="2505982" cy="35599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62F896-CEF6-9424-6D3D-5296F7C95923}"/>
                </a:ext>
              </a:extLst>
            </p:cNvPr>
            <p:cNvSpPr txBox="1"/>
            <p:nvPr/>
          </p:nvSpPr>
          <p:spPr>
            <a:xfrm>
              <a:off x="3447245" y="1296473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Introduction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0197B3-F9F0-37CF-0921-6726F57AFC01}"/>
                </a:ext>
              </a:extLst>
            </p:cNvPr>
            <p:cNvSpPr txBox="1"/>
            <p:nvPr/>
          </p:nvSpPr>
          <p:spPr>
            <a:xfrm>
              <a:off x="3130671" y="1817669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Objectives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DE6BE8-94F5-C0E8-AE8C-692E5F272D41}"/>
                </a:ext>
              </a:extLst>
            </p:cNvPr>
            <p:cNvSpPr txBox="1"/>
            <p:nvPr/>
          </p:nvSpPr>
          <p:spPr>
            <a:xfrm>
              <a:off x="3447245" y="2338865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Scope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535B41-C9B6-657B-1D18-2BF4AD5664D6}"/>
                </a:ext>
              </a:extLst>
            </p:cNvPr>
            <p:cNvSpPr txBox="1"/>
            <p:nvPr/>
          </p:nvSpPr>
          <p:spPr>
            <a:xfrm>
              <a:off x="3130671" y="2860061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Literature Review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D1BE81-5E2D-6BED-C11D-817EA83BFCC2}"/>
                </a:ext>
              </a:extLst>
            </p:cNvPr>
            <p:cNvSpPr txBox="1"/>
            <p:nvPr/>
          </p:nvSpPr>
          <p:spPr>
            <a:xfrm>
              <a:off x="3447245" y="3381257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Results/Discussions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4EFDF9-689D-6852-1249-240106857B6D}"/>
                </a:ext>
              </a:extLst>
            </p:cNvPr>
            <p:cNvSpPr txBox="1"/>
            <p:nvPr/>
          </p:nvSpPr>
          <p:spPr>
            <a:xfrm>
              <a:off x="3130671" y="3902453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Novelty</a:t>
              </a:r>
              <a:endParaRPr lang="en-IN" dirty="0">
                <a:latin typeface="Play" panose="020B060402020202020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DD0F5-5774-3AF2-117A-77FAE1697711}"/>
                </a:ext>
              </a:extLst>
            </p:cNvPr>
            <p:cNvSpPr txBox="1"/>
            <p:nvPr/>
          </p:nvSpPr>
          <p:spPr>
            <a:xfrm>
              <a:off x="3447245" y="4423649"/>
              <a:ext cx="2189408" cy="43279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Play" panose="020B0604020202020204" charset="0"/>
                </a:rPr>
                <a:t>References</a:t>
              </a:r>
              <a:endParaRPr lang="en-IN" dirty="0">
                <a:latin typeface="Play" panose="020B06040202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215900" y="158750"/>
            <a:ext cx="285696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Introduction</a:t>
            </a:r>
            <a:endParaRPr sz="3600" dirty="0">
              <a:latin typeface="Play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8C97B-9EB2-50DC-55F6-9F91EDABC3F2}"/>
              </a:ext>
            </a:extLst>
          </p:cNvPr>
          <p:cNvSpPr txBox="1"/>
          <p:nvPr/>
        </p:nvSpPr>
        <p:spPr>
          <a:xfrm>
            <a:off x="215900" y="1949590"/>
            <a:ext cx="8712201" cy="2323820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Have you ever wondered how to create a truly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uncheatable attendance system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that balances efficiency with security? Traditional methods often fall short, with manual processes being time-consuming and prone to human error, while biometric systems are susceptible to spoofing.</a:t>
            </a:r>
          </a:p>
          <a:p>
            <a:pPr algn="just">
              <a:lnSpc>
                <a:spcPct val="125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This project introduces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novel Arduino-based attendance system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that tackles both challenges head-on. By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integrating RFID tags, PIR sensors, and face recognition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, it offers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multi-layered approach to foolproof verification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66B1F-FAAC-673A-3D68-7DA5EFC05E39}"/>
              </a:ext>
            </a:extLst>
          </p:cNvPr>
          <p:cNvSpPr txBox="1"/>
          <p:nvPr/>
        </p:nvSpPr>
        <p:spPr>
          <a:xfrm>
            <a:off x="215899" y="1734095"/>
            <a:ext cx="8712201" cy="2754809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Develop a multi-layered attendance system using RFID, PIR sensors, and face recognition that significantly reduces the possibility of cheating compared to existing methods.</a:t>
            </a:r>
          </a:p>
          <a:p>
            <a:pPr algn="just"/>
            <a:endParaRPr lang="en-US" sz="16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Play" panose="020B0604020202020204" charset="0"/>
              </a:rPr>
              <a:t>Design a time-efficient and user-friendly attendance system that authorizes attendance recording and minimizes manual intervention.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Play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Implement a cost-effective and scalable attendance system suitable for deployment in </a:t>
            </a:r>
            <a:r>
              <a:rPr lang="en-US" sz="1600" dirty="0">
                <a:solidFill>
                  <a:schemeClr val="tx1"/>
                </a:solidFill>
                <a:latin typeface="Play" panose="020B0604020202020204" charset="0"/>
              </a:rPr>
              <a:t>various educational settings.</a:t>
            </a:r>
            <a:endParaRPr lang="en-US" sz="16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</p:txBody>
      </p:sp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6ABF82A7-7818-8213-6DB2-0C95BE684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00" y="158750"/>
            <a:ext cx="285696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Objectives</a:t>
            </a:r>
            <a:endParaRPr sz="3600" dirty="0">
              <a:latin typeface="Play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701FD39B-4D49-04E3-4541-26CD1384B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00" y="158750"/>
            <a:ext cx="285696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Scope</a:t>
            </a:r>
            <a:endParaRPr sz="3600" dirty="0">
              <a:latin typeface="Play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A1C6D-EF8E-7817-B842-784F31CEF00C}"/>
              </a:ext>
            </a:extLst>
          </p:cNvPr>
          <p:cNvSpPr txBox="1"/>
          <p:nvPr/>
        </p:nvSpPr>
        <p:spPr>
          <a:xfrm>
            <a:off x="215900" y="1347788"/>
            <a:ext cx="87122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Verification System:</a:t>
            </a:r>
            <a:endParaRPr lang="en-US" sz="16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RFID tag integration: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 Reading and processing RFID tags for student identification.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PIR sensor integration: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 Detecting entry and exit through designated points.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Face recognition implementation: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 Adding an extra layer of verification using facial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Algorithm development: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 Designing algorithms to combine data from all sensors and determine legitimate attendance.</a:t>
            </a:r>
            <a:endParaRPr lang="en-US" sz="1600" dirty="0">
              <a:solidFill>
                <a:schemeClr val="tx1"/>
              </a:solidFill>
              <a:latin typeface="Play" panose="020B0604020202020204" charset="0"/>
            </a:endParaRPr>
          </a:p>
          <a:p>
            <a:pPr marL="457200" lvl="1" algn="just"/>
            <a:endParaRPr lang="en-US" sz="16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Data Recording and Management:</a:t>
            </a:r>
            <a:endParaRPr lang="en-US" sz="16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Automatic data storage of attendance records with timestamps.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System for accessing and managing attendance data by authorized personnel.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Potential integration with existing school data systems (optional).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Testing and Validation: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 Thoroughly testing to ensure accuracy and reliability.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18741C5-6760-2966-EFDC-0B911BF5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>
            <a:extLst>
              <a:ext uri="{FF2B5EF4-FFF2-40B4-BE49-F238E27FC236}">
                <a16:creationId xmlns:a16="http://schemas.microsoft.com/office/drawing/2014/main" id="{EC9146F7-DBF9-2B72-0FF9-EF53885BD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123950"/>
            <a:ext cx="8686800" cy="34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247968" algn="just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47968" algn="just" rtl="0">
              <a:spcBef>
                <a:spcPts val="840"/>
              </a:spcBef>
              <a:spcAft>
                <a:spcPts val="0"/>
              </a:spcAft>
              <a:buSzPts val="112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47968" algn="just" rtl="0">
              <a:spcBef>
                <a:spcPts val="840"/>
              </a:spcBef>
              <a:spcAft>
                <a:spcPts val="0"/>
              </a:spcAft>
              <a:buSzPts val="112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 lvl="0" indent="-247968" algn="just" rtl="0">
              <a:spcBef>
                <a:spcPts val="840"/>
              </a:spcBef>
              <a:spcAft>
                <a:spcPts val="0"/>
              </a:spcAft>
              <a:buSzPts val="1120"/>
              <a:buNone/>
            </a:pPr>
            <a:endParaRPr sz="1400">
              <a:solidFill>
                <a:srgbClr val="0000FF"/>
              </a:solidFill>
            </a:endParaRPr>
          </a:p>
        </p:txBody>
      </p:sp>
      <p:sp>
        <p:nvSpPr>
          <p:cNvPr id="4" name="Google Shape;117;p3">
            <a:extLst>
              <a:ext uri="{FF2B5EF4-FFF2-40B4-BE49-F238E27FC236}">
                <a16:creationId xmlns:a16="http://schemas.microsoft.com/office/drawing/2014/main" id="{901BB67E-D1F5-7A24-8128-29FFE074D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00" y="158750"/>
            <a:ext cx="3917950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Literature Review</a:t>
            </a:r>
            <a:endParaRPr sz="3600" dirty="0">
              <a:latin typeface="Play" panose="020B060402020202020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4E4B5-6D6F-D7DA-D6BD-AD687E5FD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39475"/>
              </p:ext>
            </p:extLst>
          </p:nvPr>
        </p:nvGraphicFramePr>
        <p:xfrm>
          <a:off x="222250" y="1506069"/>
          <a:ext cx="8699500" cy="3210862"/>
        </p:xfrm>
        <a:graphic>
          <a:graphicData uri="http://schemas.openxmlformats.org/drawingml/2006/table">
            <a:tbl>
              <a:tblPr firstRow="1" firstCol="1" bandRow="1">
                <a:tableStyleId>{3F0A97BB-961A-4813-96F0-DC5D72685CD2}</a:tableStyleId>
              </a:tblPr>
              <a:tblGrid>
                <a:gridCol w="630507">
                  <a:extLst>
                    <a:ext uri="{9D8B030D-6E8A-4147-A177-3AD203B41FA5}">
                      <a16:colId xmlns:a16="http://schemas.microsoft.com/office/drawing/2014/main" val="4220148901"/>
                    </a:ext>
                  </a:extLst>
                </a:gridCol>
                <a:gridCol w="2076171">
                  <a:extLst>
                    <a:ext uri="{9D8B030D-6E8A-4147-A177-3AD203B41FA5}">
                      <a16:colId xmlns:a16="http://schemas.microsoft.com/office/drawing/2014/main" val="2504724254"/>
                    </a:ext>
                  </a:extLst>
                </a:gridCol>
                <a:gridCol w="3309026">
                  <a:extLst>
                    <a:ext uri="{9D8B030D-6E8A-4147-A177-3AD203B41FA5}">
                      <a16:colId xmlns:a16="http://schemas.microsoft.com/office/drawing/2014/main" val="268561810"/>
                    </a:ext>
                  </a:extLst>
                </a:gridCol>
                <a:gridCol w="2683796">
                  <a:extLst>
                    <a:ext uri="{9D8B030D-6E8A-4147-A177-3AD203B41FA5}">
                      <a16:colId xmlns:a16="http://schemas.microsoft.com/office/drawing/2014/main" val="2139645936"/>
                    </a:ext>
                  </a:extLst>
                </a:gridCol>
              </a:tblGrid>
              <a:tr h="427401">
                <a:tc>
                  <a:txBody>
                    <a:bodyPr/>
                    <a:lstStyle/>
                    <a:p>
                      <a:r>
                        <a:rPr lang="en-US" dirty="0">
                          <a:latin typeface="Play" panose="020B0604020202020204" charset="0"/>
                        </a:rPr>
                        <a:t>S.No.</a:t>
                      </a:r>
                      <a:endParaRPr lang="en-IN" dirty="0">
                        <a:latin typeface="Play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lay" panose="020B0604020202020204" charset="0"/>
                        </a:rPr>
                        <a:t>Author(s)</a:t>
                      </a:r>
                      <a:endParaRPr lang="en-IN" dirty="0">
                        <a:latin typeface="Play" panose="020B060402020202020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lay" panose="020B0604020202020204" charset="0"/>
                        </a:rPr>
                        <a:t>Title</a:t>
                      </a:r>
                      <a:endParaRPr lang="en-IN" dirty="0">
                        <a:latin typeface="Play" panose="020B0604020202020204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lay" panose="020B0604020202020204" charset="0"/>
                        </a:rPr>
                        <a:t>Technology/Methodology</a:t>
                      </a:r>
                      <a:endParaRPr lang="en-IN" dirty="0">
                        <a:latin typeface="Play" panose="020B060402020202020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4500315"/>
                  </a:ext>
                </a:extLst>
              </a:tr>
              <a:tr h="82196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01.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Agus Bejo, Ricky Winata, Sri Suning Kusumawardani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effectLst/>
                          <a:latin typeface="Play" panose="020B0604020202020204" charset="0"/>
                          <a:sym typeface="Arial"/>
                        </a:rPr>
                        <a:t>Prototyping of Class-Attendance System Using Mifare 1K Smart Card and Raspberry Pi 3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effectLst/>
                        <a:latin typeface="Play" panose="020B0604020202020204" charset="0"/>
                        <a:ea typeface="Corbel"/>
                        <a:cs typeface="Corbe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NFCs, Raspberry Pi 3 and Radio Frequency Communication under short distances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6826357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02.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Trio Adiono, Didi Setiawan, Maurizfa, Jason William, Nana Sutisna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u="none" strike="noStrike" cap="none" dirty="0">
                          <a:solidFill>
                            <a:schemeClr val="dk1"/>
                          </a:solidFill>
                          <a:effectLst/>
                          <a:latin typeface="Play" panose="020B0604020202020204" charset="0"/>
                          <a:sym typeface="Arial"/>
                        </a:rPr>
                        <a:t>Cloud Based User Interface Design for Smart Student Attendance System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effectLst/>
                        <a:latin typeface="Play" panose="020B0604020202020204" charset="0"/>
                        <a:ea typeface="Corbel"/>
                        <a:cs typeface="Corbe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IoT, Fingerprint Sensor, User Interface and Data Analysis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3140418"/>
                  </a:ext>
                </a:extLst>
              </a:tr>
              <a:tr h="119473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03.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Paval Zlatarov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effectLst/>
                          <a:latin typeface="Play" panose="020B0604020202020204" charset="0"/>
                          <a:sym typeface="Arial"/>
                        </a:rPr>
                        <a:t>Design and Development of a Smartphone-Enabled Smart Card-Based Attendance Tracking Module for Personalized Education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effectLst/>
                        <a:latin typeface="Play" panose="020B0604020202020204" charset="0"/>
                        <a:ea typeface="Corbel"/>
                        <a:cs typeface="Corbel"/>
                        <a:sym typeface="Arial"/>
                      </a:endParaRP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Play" panose="020B0604020202020204" charset="0"/>
                        </a:rPr>
                        <a:t>Smart-phone enabled smart cards and smart card readers</a:t>
                      </a:r>
                      <a:endParaRPr lang="en-IN" sz="1200" dirty="0">
                        <a:latin typeface="Play" panose="020B060402020202020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19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29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C802EB74-4D7A-B4EB-CCDB-0823BF666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9" y="158750"/>
            <a:ext cx="412208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Results/Discussions</a:t>
            </a:r>
            <a:endParaRPr sz="3600" dirty="0">
              <a:latin typeface="Play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1955D-99ED-4B0F-9756-DA7C169AEF35}"/>
              </a:ext>
            </a:extLst>
          </p:cNvPr>
          <p:cNvSpPr txBox="1"/>
          <p:nvPr/>
        </p:nvSpPr>
        <p:spPr>
          <a:xfrm>
            <a:off x="215899" y="1465601"/>
            <a:ext cx="8712201" cy="329179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This project successfully developed a multi-layered Arduino-based attendance system utilizing RFID, PIR sensors, and face recognition, significantly reducing cheating opportunities. Compared to traditional methods (manual or biometric), our system achieved a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reduction in a number of attempted cheating methods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 The integration of PIR sensors with RFID ensured </a:t>
            </a:r>
            <a:r>
              <a:rPr lang="en-US" sz="1600" b="1" dirty="0">
                <a:solidFill>
                  <a:schemeClr val="tx1"/>
                </a:solidFill>
                <a:latin typeface="Play" panose="020B0604020202020204" charset="0"/>
              </a:rPr>
              <a:t>prevention of some proxy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, while face recognition provided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satisfactory backup and response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 This multi-layered approach addressed the limitations of both manual and biometric systems, offering improved accuracy and security. Although the project faced with limitations like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coding the efficiently algorithm or se</a:t>
            </a:r>
            <a:r>
              <a:rPr lang="en-US" sz="1600" b="1" dirty="0">
                <a:solidFill>
                  <a:schemeClr val="tx1"/>
                </a:solidFill>
                <a:latin typeface="Play" panose="020B0604020202020204" charset="0"/>
              </a:rPr>
              <a:t>tting up the sensors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, the results demonstrate the potential of this system to </a:t>
            </a:r>
            <a:r>
              <a:rPr lang="en-US" sz="1600" b="1" dirty="0">
                <a:solidFill>
                  <a:schemeClr val="tx1"/>
                </a:solidFill>
                <a:latin typeface="Play" panose="020B0604020202020204" charset="0"/>
              </a:rPr>
              <a:t>have a positive effect of the workings of the educational system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</a:t>
            </a:r>
            <a:endParaRPr lang="en-IN" sz="1600" dirty="0">
              <a:solidFill>
                <a:schemeClr val="tx1"/>
              </a:solidFill>
              <a:latin typeface="Play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C3412-5584-A096-EBC8-15B9D2B47B53}"/>
              </a:ext>
            </a:extLst>
          </p:cNvPr>
          <p:cNvSpPr txBox="1"/>
          <p:nvPr/>
        </p:nvSpPr>
        <p:spPr>
          <a:xfrm>
            <a:off x="215900" y="1588006"/>
            <a:ext cx="8712200" cy="3046988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b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</a:b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This project transcends existing attendance systems by proposing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multi-layered approach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that effectively tackles the limitations of both manual and biometric methods. While traditional methods often suffer from proxy tagging or time-consuming manual intervention, our system utilizes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PIR sensors and RFID integration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to eliminate proxy tagging and ensure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only authorized entries are recorded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 Additionally,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incorporation of face recognition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 provides an extra layer of security, addressing potential discrepancies or concerns with RFID tags. This innovative combination results in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highly secure and efficient system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, significantly reducing cheating attempts compared to conventional solutions. This project paves the way for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further advancements in foolproof attendance systems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, offering valuable insights for educational institutions seeking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reliable and secure attendance management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.</a:t>
            </a:r>
            <a:endParaRPr lang="en-IN" sz="1600" dirty="0">
              <a:solidFill>
                <a:schemeClr val="tx1"/>
              </a:solidFill>
              <a:latin typeface="Play" panose="020B0604020202020204" charset="0"/>
            </a:endParaRPr>
          </a:p>
        </p:txBody>
      </p:sp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29DAE3D1-AE3E-1150-709D-2E6F5BB0A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9" y="158750"/>
            <a:ext cx="412208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Novelty</a:t>
            </a:r>
            <a:endParaRPr sz="3600" dirty="0">
              <a:latin typeface="Play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653A2E9B-1C94-436A-C38A-88E78F12E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99" y="158750"/>
            <a:ext cx="4122083" cy="73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Play" panose="020B0604020202020204" charset="0"/>
              </a:rPr>
              <a:t>References</a:t>
            </a:r>
            <a:endParaRPr sz="3600" dirty="0">
              <a:latin typeface="Play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0A3AB-2650-0DB0-4B54-F1C6C13A2001}"/>
              </a:ext>
            </a:extLst>
          </p:cNvPr>
          <p:cNvSpPr txBox="1"/>
          <p:nvPr/>
        </p:nvSpPr>
        <p:spPr>
          <a:xfrm>
            <a:off x="215900" y="1434117"/>
            <a:ext cx="8712200" cy="33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Literature review:</a:t>
            </a:r>
            <a:endParaRPr lang="en-IN" sz="12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Zlatarov, P. &amp; Ivanova, G. (2023). "Design and Development of a Smartphone-Enabled Smart Card-Based Attendance Tracking Module for Personalized Education." (Keywords: Smart cards, education, RFID, personalized education)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Adiono, T., Setiawan, D., Maurizfa, J. W., &amp; Sutisna, N. (2021). "Cloud Based User Interface Design for Smart Student Attendance System." (Keywords: Cloud computing, fingerprint recognition, smart attendance system)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Bejo, A., Winata, R., &amp; Kusumawardani, S. S. (2018). "Prototyping of Class-Attendance System Using Mifare 1K Smart Card and Raspberry Pi 3." (Keywords: Smart cards, Raspberry Pi, attendance)</a:t>
            </a:r>
          </a:p>
          <a:p>
            <a:pPr marL="285750" indent="-2857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Online resources:</a:t>
            </a:r>
            <a:endParaRPr lang="en-IN" sz="1200" b="0" i="0" dirty="0">
              <a:solidFill>
                <a:schemeClr val="tx1"/>
              </a:solidFill>
              <a:effectLst/>
              <a:latin typeface="Play" panose="020B06040202020202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(YouTube video: "RFID Based Attendance System Using Arduino")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(YouTube video: "Smart Attendance System using RFID and Face Recognition")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(Website: "RFID based attendance system using Arduino")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(Website: "Project Hub - RFID Based Smart Attendance System")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(Website: "RFID-based Attendance System using Arduino")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(Website: "How2Electronics - RFID RC522 Attendance System using Arduino")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(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Play" panose="020B0604020202020204" charset="0"/>
              </a:rPr>
              <a:t>Slideshare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Play" panose="020B0604020202020204" charset="0"/>
              </a:rPr>
              <a:t>: "RFID Based Attendance System using Arduino")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899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Noto Sans Symbols</vt:lpstr>
      <vt:lpstr>Wingdings</vt:lpstr>
      <vt:lpstr>Play</vt:lpstr>
      <vt:lpstr>Times New Roman</vt:lpstr>
      <vt:lpstr>Bell MT</vt:lpstr>
      <vt:lpstr>Corbel</vt:lpstr>
      <vt:lpstr>Courier New</vt:lpstr>
      <vt:lpstr>Arial</vt:lpstr>
      <vt:lpstr>Calibri</vt:lpstr>
      <vt:lpstr>Module</vt:lpstr>
      <vt:lpstr>Pirfect Presence</vt:lpstr>
      <vt:lpstr>PowerPoint Presentation</vt:lpstr>
      <vt:lpstr>Introduction</vt:lpstr>
      <vt:lpstr>Objectives</vt:lpstr>
      <vt:lpstr>Scope</vt:lpstr>
      <vt:lpstr>Literature Review</vt:lpstr>
      <vt:lpstr>Results/Discussions</vt:lpstr>
      <vt:lpstr>Novelty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Pirfect Presence?</dc:title>
  <cp:lastModifiedBy>Dousik Manokaran</cp:lastModifiedBy>
  <cp:revision>9</cp:revision>
  <dcterms:modified xsi:type="dcterms:W3CDTF">2024-05-04T03:12:50Z</dcterms:modified>
</cp:coreProperties>
</file>