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5" r:id="rId4"/>
    <p:sldId id="266" r:id="rId5"/>
    <p:sldId id="267" r:id="rId6"/>
    <p:sldId id="264" r:id="rId7"/>
    <p:sldId id="268" r:id="rId8"/>
    <p:sldId id="270" r:id="rId9"/>
    <p:sldId id="271" r:id="rId10"/>
    <p:sldId id="27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83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3BE6BF-B107-645B-B1B9-10FE206FB312}" v="991" dt="2025-04-21T16:49:17.661"/>
    <p1510:client id="{DCE018E8-6C9F-4048-B86B-1AA43940F54A}" v="1455" dt="2025-04-21T16:57:03.3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06" autoAdjust="0"/>
    <p:restoredTop sz="94660"/>
  </p:normalViewPr>
  <p:slideViewPr>
    <p:cSldViewPr snapToGrid="0">
      <p:cViewPr varScale="1">
        <p:scale>
          <a:sx n="84" d="100"/>
          <a:sy n="84" d="100"/>
        </p:scale>
        <p:origin x="39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96DFF08F-DC6B-4601-B491-B0F83F6DD2DA}" type="datetimeFigureOut">
              <a:rPr lang="en-US" dirty="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2CEF3B-A037-46D0-B02C-1428F07E9383}" type="datetimeFigureOut">
              <a:rPr lang="en-US" dirty="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DFF08F-DC6B-4601-B491-B0F83F6DD2DA}" type="datetimeFigureOut">
              <a:rPr lang="en-US" dirty="0"/>
              <a:t>5/13/2025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DFF08F-DC6B-4601-B491-B0F83F6DD2DA}" type="datetimeFigureOut">
              <a:rPr lang="en-US" dirty="0"/>
              <a:t>5/13/2025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5/13/2025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5/13/2025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5/13/2025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5/13/2025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5/13/2025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56924C-0A1D-0A5D-6031-682B5D1F9D18}"/>
              </a:ext>
            </a:extLst>
          </p:cNvPr>
          <p:cNvSpPr>
            <a:spLocks noGrp="1"/>
          </p:cNvSpPr>
          <p:nvPr>
            <p:ph type="ctrTitle"/>
          </p:nvPr>
        </p:nvSpPr>
        <p:spPr>
          <a:xfrm>
            <a:off x="2397104" y="2249979"/>
            <a:ext cx="7397791" cy="1050970"/>
          </a:xfrm>
        </p:spPr>
        <p:txBody>
          <a:bodyPr>
            <a:normAutofit fontScale="90000"/>
          </a:bodyPr>
          <a:lstStyle/>
          <a:p>
            <a:r>
              <a:rPr lang="en-IN" sz="5400">
                <a:latin typeface="Abadi" panose="020B0604020104020204" pitchFamily="34" charset="0"/>
              </a:rPr>
              <a:t>WEBSITE LINK TRACKER</a:t>
            </a:r>
          </a:p>
        </p:txBody>
      </p:sp>
      <p:sp>
        <p:nvSpPr>
          <p:cNvPr id="3" name="Subtitle 2">
            <a:extLst>
              <a:ext uri="{FF2B5EF4-FFF2-40B4-BE49-F238E27FC236}">
                <a16:creationId xmlns:a16="http://schemas.microsoft.com/office/drawing/2014/main" xmlns="" id="{1B61CECB-8E8A-7DC3-6279-BA858E10306C}"/>
              </a:ext>
            </a:extLst>
          </p:cNvPr>
          <p:cNvSpPr>
            <a:spLocks noGrp="1"/>
          </p:cNvSpPr>
          <p:nvPr>
            <p:ph type="subTitle" idx="1"/>
          </p:nvPr>
        </p:nvSpPr>
        <p:spPr>
          <a:xfrm>
            <a:off x="1100050" y="4608021"/>
            <a:ext cx="10058400" cy="1143000"/>
          </a:xfrm>
        </p:spPr>
        <p:txBody>
          <a:bodyPr>
            <a:normAutofit fontScale="85000" lnSpcReduction="20000"/>
          </a:bodyPr>
          <a:lstStyle/>
          <a:p>
            <a:pPr algn="r"/>
            <a:r>
              <a:rPr lang="en-IN">
                <a:solidFill>
                  <a:schemeClr val="tx1">
                    <a:lumMod val="75000"/>
                    <a:lumOff val="25000"/>
                  </a:schemeClr>
                </a:solidFill>
                <a:latin typeface="Abadi" panose="020B0604020104020204" pitchFamily="34" charset="0"/>
              </a:rPr>
              <a:t>BY :</a:t>
            </a:r>
          </a:p>
          <a:p>
            <a:pPr algn="r"/>
            <a:r>
              <a:rPr lang="en-IN" cap="none">
                <a:solidFill>
                  <a:schemeClr val="tx1">
                    <a:lumMod val="75000"/>
                    <a:lumOff val="25000"/>
                  </a:schemeClr>
                </a:solidFill>
                <a:latin typeface="Abadi" panose="020B0604020104020204" pitchFamily="34" charset="0"/>
              </a:rPr>
              <a:t>Dharani M (23cdr034)</a:t>
            </a:r>
          </a:p>
          <a:p>
            <a:pPr algn="r"/>
            <a:r>
              <a:rPr lang="en-IN" cap="none">
                <a:solidFill>
                  <a:schemeClr val="tx1">
                    <a:lumMod val="75000"/>
                    <a:lumOff val="25000"/>
                  </a:schemeClr>
                </a:solidFill>
                <a:latin typeface="Abadi" panose="020B0604020104020204" pitchFamily="34" charset="0"/>
              </a:rPr>
              <a:t>Dhavanithi M (23cdr037)</a:t>
            </a:r>
          </a:p>
        </p:txBody>
      </p:sp>
      <p:sp>
        <p:nvSpPr>
          <p:cNvPr id="6" name="Rectangle 5">
            <a:extLst>
              <a:ext uri="{FF2B5EF4-FFF2-40B4-BE49-F238E27FC236}">
                <a16:creationId xmlns:a16="http://schemas.microsoft.com/office/drawing/2014/main" xmlns="" id="{A66C4BBC-2610-3065-A20D-7C0E4B7E165E}"/>
              </a:ext>
            </a:extLst>
          </p:cNvPr>
          <p:cNvSpPr/>
          <p:nvPr/>
        </p:nvSpPr>
        <p:spPr>
          <a:xfrm>
            <a:off x="0" y="0"/>
            <a:ext cx="12100560" cy="568960"/>
          </a:xfrm>
          <a:prstGeom prst="rect">
            <a:avLst/>
          </a:prstGeom>
          <a:solidFill>
            <a:srgbClr val="2683C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82110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48958" y="2218098"/>
            <a:ext cx="5151422" cy="1323439"/>
          </a:xfrm>
          <a:prstGeom prst="rect">
            <a:avLst/>
          </a:prstGeom>
          <a:noFill/>
        </p:spPr>
        <p:txBody>
          <a:bodyPr wrap="square" rtlCol="0">
            <a:spAutoFit/>
          </a:bodyPr>
          <a:lstStyle/>
          <a:p>
            <a:r>
              <a:rPr lang="en-US" sz="8000" dirty="0" smtClean="0"/>
              <a:t>THANK YOU</a:t>
            </a:r>
            <a:endParaRPr lang="en-IN" sz="8000" dirty="0"/>
          </a:p>
        </p:txBody>
      </p:sp>
    </p:spTree>
    <p:extLst>
      <p:ext uri="{BB962C8B-B14F-4D97-AF65-F5344CB8AC3E}">
        <p14:creationId xmlns:p14="http://schemas.microsoft.com/office/powerpoint/2010/main" val="613311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D79557-E561-4572-7D16-6CE82C8FF6A7}"/>
              </a:ext>
            </a:extLst>
          </p:cNvPr>
          <p:cNvSpPr>
            <a:spLocks noGrp="1"/>
          </p:cNvSpPr>
          <p:nvPr>
            <p:ph type="title"/>
          </p:nvPr>
        </p:nvSpPr>
        <p:spPr/>
        <p:txBody>
          <a:bodyPr/>
          <a:lstStyle/>
          <a:p>
            <a:r>
              <a:rPr lang="en-IN">
                <a:latin typeface="Abadi" panose="020B0604020104020204" pitchFamily="34" charset="0"/>
              </a:rPr>
              <a:t>Overview</a:t>
            </a:r>
          </a:p>
        </p:txBody>
      </p:sp>
      <p:sp>
        <p:nvSpPr>
          <p:cNvPr id="3" name="Content Placeholder 2">
            <a:extLst>
              <a:ext uri="{FF2B5EF4-FFF2-40B4-BE49-F238E27FC236}">
                <a16:creationId xmlns:a16="http://schemas.microsoft.com/office/drawing/2014/main" xmlns="" id="{E93881C3-C3A8-8FD0-77D1-4E5E5D3D2990}"/>
              </a:ext>
            </a:extLst>
          </p:cNvPr>
          <p:cNvSpPr>
            <a:spLocks noGrp="1"/>
          </p:cNvSpPr>
          <p:nvPr>
            <p:ph idx="1"/>
          </p:nvPr>
        </p:nvSpPr>
        <p:spPr>
          <a:xfrm>
            <a:off x="1066800" y="2160366"/>
            <a:ext cx="10058400" cy="4023360"/>
          </a:xfrm>
        </p:spPr>
        <p:txBody>
          <a:bodyPr/>
          <a:lstStyle/>
          <a:p>
            <a:pPr algn="ctr"/>
            <a:r>
              <a:rPr lang="en-US" sz="2400" dirty="0">
                <a:latin typeface="Abadi" panose="020B0604020104020204" pitchFamily="34" charset="0"/>
              </a:rPr>
              <a:t>The </a:t>
            </a:r>
            <a:r>
              <a:rPr lang="en-US" sz="2400" b="1" dirty="0">
                <a:latin typeface="Abadi" panose="020B0604020104020204" pitchFamily="34" charset="0"/>
              </a:rPr>
              <a:t>Website Link Tracker</a:t>
            </a:r>
            <a:r>
              <a:rPr lang="en-US" sz="2400" dirty="0">
                <a:latin typeface="Abadi" panose="020B0604020104020204" pitchFamily="34" charset="0"/>
              </a:rPr>
              <a:t> is a web application designed to help users shorten long </a:t>
            </a:r>
            <a:r>
              <a:rPr lang="en-US" sz="2400" dirty="0" smtClean="0">
                <a:latin typeface="Abadi" panose="020B0604020104020204" pitchFamily="34" charset="0"/>
              </a:rPr>
              <a:t>URLs, track the number of clicks </a:t>
            </a:r>
            <a:r>
              <a:rPr lang="en-US" sz="2400" dirty="0">
                <a:latin typeface="Abadi" panose="020B0604020104020204" pitchFamily="34" charset="0"/>
              </a:rPr>
              <a:t>and easily share links. It supports both guest users and registered users. Users can track the number of clicks, view analytics like click trends and location, and manage their previously created links. While basic link shortening is available to everyone, registered users get access to advanced features like link history, editing, deletion, search, and detailed insights.</a:t>
            </a:r>
          </a:p>
          <a:p>
            <a:pPr marL="0" indent="0">
              <a:buNone/>
            </a:pPr>
            <a:endParaRPr lang="en-IN" dirty="0"/>
          </a:p>
        </p:txBody>
      </p:sp>
    </p:spTree>
    <p:extLst>
      <p:ext uri="{BB962C8B-B14F-4D97-AF65-F5344CB8AC3E}">
        <p14:creationId xmlns:p14="http://schemas.microsoft.com/office/powerpoint/2010/main" val="2907980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CFCC89-E5A6-FEFF-E36A-816F612B18EF}"/>
              </a:ext>
            </a:extLst>
          </p:cNvPr>
          <p:cNvSpPr>
            <a:spLocks noGrp="1"/>
          </p:cNvSpPr>
          <p:nvPr>
            <p:ph type="title"/>
          </p:nvPr>
        </p:nvSpPr>
        <p:spPr>
          <a:xfrm>
            <a:off x="1068525" y="919206"/>
            <a:ext cx="10058400" cy="616872"/>
          </a:xfrm>
        </p:spPr>
        <p:txBody>
          <a:bodyPr>
            <a:normAutofit fontScale="90000"/>
          </a:bodyPr>
          <a:lstStyle/>
          <a:p>
            <a:r>
              <a:rPr lang="en-US">
                <a:latin typeface="Abadi" panose="020B0604020104020204" pitchFamily="34" charset="0"/>
                <a:ea typeface="Calibri Light"/>
                <a:cs typeface="Calibri Light"/>
              </a:rPr>
              <a:t>Features</a:t>
            </a:r>
            <a:endParaRPr lang="en-US">
              <a:latin typeface="Abadi" panose="020B0604020104020204" pitchFamily="34" charset="0"/>
            </a:endParaRPr>
          </a:p>
        </p:txBody>
      </p:sp>
      <p:sp>
        <p:nvSpPr>
          <p:cNvPr id="3" name="Content Placeholder 2">
            <a:extLst>
              <a:ext uri="{FF2B5EF4-FFF2-40B4-BE49-F238E27FC236}">
                <a16:creationId xmlns:a16="http://schemas.microsoft.com/office/drawing/2014/main" xmlns="" id="{CD34F005-3DB0-6C07-CBA8-7CC85E20E28E}"/>
              </a:ext>
            </a:extLst>
          </p:cNvPr>
          <p:cNvSpPr>
            <a:spLocks noGrp="1"/>
          </p:cNvSpPr>
          <p:nvPr>
            <p:ph idx="1"/>
          </p:nvPr>
        </p:nvSpPr>
        <p:spPr>
          <a:xfrm>
            <a:off x="1153305" y="1915434"/>
            <a:ext cx="10058400" cy="4023360"/>
          </a:xfrm>
        </p:spPr>
        <p:txBody>
          <a:bodyPr vert="horz" lIns="0" tIns="45720" rIns="0" bIns="45720" rtlCol="0" anchor="t">
            <a:normAutofit/>
          </a:bodyPr>
          <a:lstStyle/>
          <a:p>
            <a:endParaRPr lang="en-US" dirty="0">
              <a:ea typeface="Calibri"/>
              <a:cs typeface="Calibri"/>
            </a:endParaRPr>
          </a:p>
          <a:p>
            <a:pPr>
              <a:buNone/>
            </a:pPr>
            <a:r>
              <a:rPr lang="en-IN" b="1" dirty="0">
                <a:latin typeface="Abadi" panose="020B0604020104020204" pitchFamily="34" charset="0"/>
              </a:rPr>
              <a:t>🔗 </a:t>
            </a:r>
            <a:r>
              <a:rPr lang="en-IN" b="1" dirty="0">
                <a:solidFill>
                  <a:schemeClr val="tx2"/>
                </a:solidFill>
                <a:latin typeface="Abadi" panose="020B0604020104020204" pitchFamily="34" charset="0"/>
              </a:rPr>
              <a:t>Link Generation &amp; Management</a:t>
            </a:r>
          </a:p>
          <a:p>
            <a:pPr>
              <a:buFont typeface="Arial" panose="020B0604020202020204" pitchFamily="34" charset="0"/>
              <a:buChar char="•"/>
            </a:pPr>
            <a:r>
              <a:rPr lang="en-IN" dirty="0">
                <a:latin typeface="Abadi" panose="020B0604020104020204" pitchFamily="34" charset="0"/>
              </a:rPr>
              <a:t> Shorten any long URL into a compact</a:t>
            </a:r>
            <a:r>
              <a:rPr lang="en-IN" dirty="0" smtClean="0">
                <a:latin typeface="Abadi" panose="020B0604020104020204" pitchFamily="34" charset="0"/>
              </a:rPr>
              <a:t>,</a:t>
            </a:r>
          </a:p>
          <a:p>
            <a:pPr>
              <a:buFont typeface="Arial" panose="020B0604020202020204" pitchFamily="34" charset="0"/>
              <a:buChar char="•"/>
            </a:pPr>
            <a:r>
              <a:rPr lang="en-IN" dirty="0" smtClean="0">
                <a:latin typeface="Abadi" panose="020B0604020104020204" pitchFamily="34" charset="0"/>
              </a:rPr>
              <a:t>Track the generated link</a:t>
            </a:r>
            <a:r>
              <a:rPr lang="en-IN" dirty="0">
                <a:latin typeface="Abadi" panose="020B0604020104020204" pitchFamily="34" charset="0"/>
              </a:rPr>
              <a:t>.</a:t>
            </a:r>
          </a:p>
          <a:p>
            <a:pPr>
              <a:buFont typeface="Arial" panose="020B0604020202020204" pitchFamily="34" charset="0"/>
              <a:buChar char="•"/>
            </a:pPr>
            <a:r>
              <a:rPr lang="en-IN" dirty="0" smtClean="0">
                <a:latin typeface="Abadi" panose="020B0604020104020204" pitchFamily="34" charset="0"/>
              </a:rPr>
              <a:t>Manage </a:t>
            </a:r>
            <a:r>
              <a:rPr lang="en-IN" dirty="0">
                <a:latin typeface="Abadi" panose="020B0604020104020204" pitchFamily="34" charset="0"/>
              </a:rPr>
              <a:t>previously created links: view, edit, delete, deactivate.</a:t>
            </a:r>
          </a:p>
          <a:p>
            <a:pPr marL="0" indent="0">
              <a:buNone/>
            </a:pPr>
            <a:endParaRPr lang="en-US" dirty="0">
              <a:ea typeface="Calibri"/>
              <a:cs typeface="Calibri"/>
            </a:endParaRPr>
          </a:p>
          <a:p>
            <a:endParaRPr lang="en-US"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3192768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C765836-CFB8-490F-E20D-FBFDDF475D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FA941A98-51BB-A007-E643-3F63A53178C3}"/>
              </a:ext>
            </a:extLst>
          </p:cNvPr>
          <p:cNvSpPr>
            <a:spLocks noGrp="1"/>
          </p:cNvSpPr>
          <p:nvPr>
            <p:ph type="title"/>
          </p:nvPr>
        </p:nvSpPr>
        <p:spPr>
          <a:xfrm>
            <a:off x="1068525" y="919206"/>
            <a:ext cx="10058400" cy="616872"/>
          </a:xfrm>
        </p:spPr>
        <p:txBody>
          <a:bodyPr>
            <a:normAutofit fontScale="90000"/>
          </a:bodyPr>
          <a:lstStyle/>
          <a:p>
            <a:r>
              <a:rPr lang="en-US">
                <a:latin typeface="Abadi" panose="020B0604020104020204" pitchFamily="34" charset="0"/>
                <a:ea typeface="Calibri Light"/>
                <a:cs typeface="Calibri Light"/>
              </a:rPr>
              <a:t>Features</a:t>
            </a:r>
            <a:endParaRPr lang="en-US">
              <a:latin typeface="Abadi" panose="020B0604020104020204" pitchFamily="34" charset="0"/>
            </a:endParaRPr>
          </a:p>
        </p:txBody>
      </p:sp>
      <p:sp>
        <p:nvSpPr>
          <p:cNvPr id="3" name="Content Placeholder 2">
            <a:extLst>
              <a:ext uri="{FF2B5EF4-FFF2-40B4-BE49-F238E27FC236}">
                <a16:creationId xmlns:a16="http://schemas.microsoft.com/office/drawing/2014/main" xmlns="" id="{DAB1FC97-B6C9-09F0-26F9-24CAB0427D17}"/>
              </a:ext>
            </a:extLst>
          </p:cNvPr>
          <p:cNvSpPr>
            <a:spLocks noGrp="1"/>
          </p:cNvSpPr>
          <p:nvPr>
            <p:ph idx="1"/>
          </p:nvPr>
        </p:nvSpPr>
        <p:spPr>
          <a:xfrm>
            <a:off x="1153305" y="1915434"/>
            <a:ext cx="10058400" cy="4023360"/>
          </a:xfrm>
        </p:spPr>
        <p:txBody>
          <a:bodyPr vert="horz" lIns="0" tIns="45720" rIns="0" bIns="45720" rtlCol="0" anchor="t">
            <a:normAutofit/>
          </a:bodyPr>
          <a:lstStyle/>
          <a:p>
            <a:endParaRPr lang="en-US" dirty="0">
              <a:ea typeface="Calibri"/>
              <a:cs typeface="Calibri"/>
            </a:endParaRPr>
          </a:p>
          <a:p>
            <a:pPr>
              <a:buNone/>
            </a:pPr>
            <a:r>
              <a:rPr lang="en-IN" dirty="0">
                <a:latin typeface="Abadi" panose="020B0604020104020204" pitchFamily="34" charset="0"/>
              </a:rPr>
              <a:t>👤 </a:t>
            </a:r>
            <a:r>
              <a:rPr lang="en-US" b="1" dirty="0">
                <a:solidFill>
                  <a:schemeClr val="tx2"/>
                </a:solidFill>
                <a:latin typeface="Abadi" panose="020B0604020104020204" pitchFamily="34" charset="0"/>
              </a:rPr>
              <a:t>User Access &amp; Authentication</a:t>
            </a:r>
          </a:p>
          <a:p>
            <a:pPr>
              <a:buFont typeface="Arial" panose="020B0604020202020204" pitchFamily="34" charset="0"/>
              <a:buChar char="•"/>
            </a:pPr>
            <a:r>
              <a:rPr lang="en-US" dirty="0">
                <a:latin typeface="Abadi" panose="020B0604020104020204" pitchFamily="34" charset="0"/>
              </a:rPr>
              <a:t> Register, login, logout securely.</a:t>
            </a:r>
          </a:p>
          <a:p>
            <a:pPr>
              <a:buFont typeface="Arial" panose="020B0604020202020204" pitchFamily="34" charset="0"/>
              <a:buChar char="•"/>
            </a:pPr>
            <a:r>
              <a:rPr lang="en-US" dirty="0">
                <a:latin typeface="Abadi" panose="020B0604020104020204" pitchFamily="34" charset="0"/>
              </a:rPr>
              <a:t> Access control: Public (no login) vs. Logged-in users.</a:t>
            </a:r>
          </a:p>
          <a:p>
            <a:pPr>
              <a:buFont typeface="Arial" panose="020B0604020202020204" pitchFamily="34" charset="0"/>
              <a:buChar char="•"/>
            </a:pPr>
            <a:r>
              <a:rPr lang="en-US" dirty="0">
                <a:latin typeface="Abadi" panose="020B0604020104020204" pitchFamily="34" charset="0"/>
              </a:rPr>
              <a:t> Logged-in users get a personal dashboard with full control.</a:t>
            </a:r>
          </a:p>
          <a:p>
            <a:pPr>
              <a:buFont typeface="Arial" panose="020B0604020202020204" pitchFamily="34" charset="0"/>
              <a:buChar char="•"/>
            </a:pPr>
            <a:r>
              <a:rPr lang="en-US" dirty="0">
                <a:latin typeface="Abadi" panose="020B0604020104020204" pitchFamily="34" charset="0"/>
              </a:rPr>
              <a:t> Reset password and update profile</a:t>
            </a:r>
          </a:p>
          <a:p>
            <a:endParaRPr lang="en-US" dirty="0">
              <a:ea typeface="Calibri"/>
              <a:cs typeface="Calibri"/>
            </a:endParaRPr>
          </a:p>
          <a:p>
            <a:endParaRPr lang="en-US"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2860732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C162ED4-BFEE-6F5A-79BF-CBAA11056D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C82B049-A04B-B409-32F7-9004994445D6}"/>
              </a:ext>
            </a:extLst>
          </p:cNvPr>
          <p:cNvSpPr>
            <a:spLocks noGrp="1"/>
          </p:cNvSpPr>
          <p:nvPr>
            <p:ph type="title"/>
          </p:nvPr>
        </p:nvSpPr>
        <p:spPr>
          <a:xfrm>
            <a:off x="1068525" y="919206"/>
            <a:ext cx="10058400" cy="616872"/>
          </a:xfrm>
        </p:spPr>
        <p:txBody>
          <a:bodyPr>
            <a:normAutofit fontScale="90000"/>
          </a:bodyPr>
          <a:lstStyle/>
          <a:p>
            <a:r>
              <a:rPr lang="en-US">
                <a:latin typeface="Abadi" panose="020B0604020104020204" pitchFamily="34" charset="0"/>
                <a:ea typeface="Calibri Light"/>
                <a:cs typeface="Calibri Light"/>
              </a:rPr>
              <a:t>Features</a:t>
            </a:r>
            <a:endParaRPr lang="en-US">
              <a:latin typeface="Abadi" panose="020B0604020104020204" pitchFamily="34" charset="0"/>
            </a:endParaRPr>
          </a:p>
        </p:txBody>
      </p:sp>
      <p:sp>
        <p:nvSpPr>
          <p:cNvPr id="3" name="Content Placeholder 2">
            <a:extLst>
              <a:ext uri="{FF2B5EF4-FFF2-40B4-BE49-F238E27FC236}">
                <a16:creationId xmlns:a16="http://schemas.microsoft.com/office/drawing/2014/main" xmlns="" id="{F991E648-C321-04DA-74F5-F1C897A274A4}"/>
              </a:ext>
            </a:extLst>
          </p:cNvPr>
          <p:cNvSpPr>
            <a:spLocks noGrp="1"/>
          </p:cNvSpPr>
          <p:nvPr>
            <p:ph idx="1"/>
          </p:nvPr>
        </p:nvSpPr>
        <p:spPr>
          <a:xfrm>
            <a:off x="1041581" y="2051236"/>
            <a:ext cx="10058400" cy="4023360"/>
          </a:xfrm>
        </p:spPr>
        <p:txBody>
          <a:bodyPr vert="horz" lIns="0" tIns="45720" rIns="0" bIns="45720" rtlCol="0" anchor="t">
            <a:normAutofit/>
          </a:bodyPr>
          <a:lstStyle/>
          <a:p>
            <a:endParaRPr lang="en-US" dirty="0">
              <a:ea typeface="Calibri"/>
              <a:cs typeface="Calibri"/>
            </a:endParaRPr>
          </a:p>
          <a:p>
            <a:pPr marL="0" indent="0">
              <a:buNone/>
            </a:pPr>
            <a:r>
              <a:rPr lang="en-IN" b="1" dirty="0"/>
              <a:t>📊 </a:t>
            </a:r>
            <a:r>
              <a:rPr lang="en-IN" b="1" dirty="0">
                <a:solidFill>
                  <a:schemeClr val="tx2"/>
                </a:solidFill>
                <a:latin typeface="Abadi" panose="020B0604020104020204" pitchFamily="34" charset="0"/>
              </a:rPr>
              <a:t>Analytics &amp; Tracking</a:t>
            </a:r>
          </a:p>
          <a:p>
            <a:pPr>
              <a:buFont typeface="Arial" panose="020B0604020202020204" pitchFamily="34" charset="0"/>
              <a:buChar char="•"/>
            </a:pPr>
            <a:r>
              <a:rPr lang="en-US" dirty="0">
                <a:latin typeface="Abadi" panose="020B0604020104020204" pitchFamily="34" charset="0"/>
              </a:rPr>
              <a:t> Track total clicks for each link.</a:t>
            </a:r>
          </a:p>
          <a:p>
            <a:pPr>
              <a:buFont typeface="Arial" panose="020B0604020202020204" pitchFamily="34" charset="0"/>
              <a:buChar char="•"/>
            </a:pPr>
            <a:r>
              <a:rPr lang="en-US" dirty="0">
                <a:latin typeface="Abadi" panose="020B0604020104020204" pitchFamily="34" charset="0"/>
              </a:rPr>
              <a:t> View click trends over time.</a:t>
            </a:r>
          </a:p>
          <a:p>
            <a:pPr>
              <a:buFont typeface="Arial" panose="020B0604020202020204" pitchFamily="34" charset="0"/>
              <a:buChar char="•"/>
            </a:pPr>
            <a:r>
              <a:rPr lang="en-US" dirty="0">
                <a:latin typeface="Abadi" panose="020B0604020104020204" pitchFamily="34" charset="0"/>
              </a:rPr>
              <a:t> Monitor geographic distribution of clicks (location-based analytics).</a:t>
            </a:r>
          </a:p>
          <a:p>
            <a:pPr>
              <a:buFont typeface="Arial" panose="020B0604020202020204" pitchFamily="34" charset="0"/>
              <a:buChar char="•"/>
            </a:pPr>
            <a:r>
              <a:rPr lang="en-US" dirty="0">
                <a:latin typeface="Abadi" panose="020B0604020104020204" pitchFamily="34" charset="0"/>
              </a:rPr>
              <a:t> Charts and graphs to visualize performance of each link.</a:t>
            </a:r>
          </a:p>
          <a:p>
            <a:pPr>
              <a:buNone/>
            </a:pPr>
            <a:endParaRPr lang="en-US" dirty="0">
              <a:ea typeface="Calibri"/>
              <a:cs typeface="Calibri"/>
            </a:endParaRPr>
          </a:p>
          <a:p>
            <a:endParaRPr lang="en-US"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1308780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138D78-F545-EA0A-FDC0-E713628E5374}"/>
              </a:ext>
            </a:extLst>
          </p:cNvPr>
          <p:cNvSpPr>
            <a:spLocks noGrp="1"/>
          </p:cNvSpPr>
          <p:nvPr>
            <p:ph type="title"/>
          </p:nvPr>
        </p:nvSpPr>
        <p:spPr/>
        <p:txBody>
          <a:bodyPr>
            <a:normAutofit/>
          </a:bodyPr>
          <a:lstStyle/>
          <a:p>
            <a:r>
              <a:rPr lang="en-IN" sz="4300">
                <a:latin typeface="Abadi" panose="020B0604020104020204" pitchFamily="34" charset="0"/>
              </a:rPr>
              <a:t>Tech Stack</a:t>
            </a:r>
            <a:endParaRPr lang="en-US" sz="4300">
              <a:latin typeface="Abadi" panose="020B0604020104020204" pitchFamily="34" charset="0"/>
            </a:endParaRPr>
          </a:p>
        </p:txBody>
      </p:sp>
      <p:sp>
        <p:nvSpPr>
          <p:cNvPr id="3" name="Content Placeholder 2">
            <a:extLst>
              <a:ext uri="{FF2B5EF4-FFF2-40B4-BE49-F238E27FC236}">
                <a16:creationId xmlns:a16="http://schemas.microsoft.com/office/drawing/2014/main" xmlns="" id="{674D9C1E-AC44-7081-8CD9-7FBD8048E51B}"/>
              </a:ext>
            </a:extLst>
          </p:cNvPr>
          <p:cNvSpPr>
            <a:spLocks noGrp="1"/>
          </p:cNvSpPr>
          <p:nvPr>
            <p:ph idx="1"/>
          </p:nvPr>
        </p:nvSpPr>
        <p:spPr>
          <a:xfrm>
            <a:off x="1024853" y="2181783"/>
            <a:ext cx="9331796" cy="4023360"/>
          </a:xfrm>
        </p:spPr>
        <p:txBody>
          <a:bodyPr anchor="ctr"/>
          <a:lstStyle/>
          <a:p>
            <a:pPr>
              <a:buFont typeface="Arial" panose="020B0604020202020204" pitchFamily="34" charset="0"/>
              <a:buChar char="•"/>
            </a:pPr>
            <a:r>
              <a:rPr lang="en-IN" b="1" dirty="0"/>
              <a:t> </a:t>
            </a:r>
            <a:r>
              <a:rPr lang="en-IN" sz="2400" b="1" dirty="0">
                <a:latin typeface="Abadi" panose="020B0604020104020204"/>
              </a:rPr>
              <a:t>Frontend</a:t>
            </a:r>
            <a:r>
              <a:rPr lang="en-IN" sz="2400" dirty="0">
                <a:latin typeface="Abadi" panose="020B0604020104020204"/>
              </a:rPr>
              <a:t>: HTML5, CSS3, JavaScript.</a:t>
            </a:r>
          </a:p>
          <a:p>
            <a:pPr>
              <a:buFont typeface="Arial" panose="020B0604020202020204" pitchFamily="34" charset="0"/>
              <a:buChar char="•"/>
            </a:pPr>
            <a:r>
              <a:rPr lang="en-IN" sz="2400" dirty="0" smtClean="0">
                <a:latin typeface="Abadi" panose="020B0604020104020204"/>
              </a:rPr>
              <a:t> </a:t>
            </a:r>
            <a:r>
              <a:rPr lang="en-IN" sz="2400" b="1" dirty="0">
                <a:latin typeface="Abadi" panose="020B0604020104020204"/>
              </a:rPr>
              <a:t>Backend</a:t>
            </a:r>
            <a:r>
              <a:rPr lang="en-IN" sz="2400" dirty="0">
                <a:latin typeface="Abadi" panose="020B0604020104020204"/>
              </a:rPr>
              <a:t>: PHP with custom logic (URL shortening, user </a:t>
            </a:r>
            <a:r>
              <a:rPr lang="en-IN" sz="2400" dirty="0" err="1">
                <a:latin typeface="Abadi" panose="020B0604020104020204"/>
              </a:rPr>
              <a:t>auth</a:t>
            </a:r>
            <a:r>
              <a:rPr lang="en-IN" sz="2400" dirty="0">
                <a:latin typeface="Abadi" panose="020B0604020104020204"/>
              </a:rPr>
              <a:t>, analytics), Apache (.</a:t>
            </a:r>
            <a:r>
              <a:rPr lang="en-IN" sz="2400" dirty="0" err="1">
                <a:latin typeface="Abadi" panose="020B0604020104020204"/>
              </a:rPr>
              <a:t>htaccess</a:t>
            </a:r>
            <a:r>
              <a:rPr lang="en-IN" sz="2400" dirty="0">
                <a:latin typeface="Abadi" panose="020B0604020104020204"/>
              </a:rPr>
              <a:t> for routing).</a:t>
            </a:r>
          </a:p>
          <a:p>
            <a:pPr>
              <a:buFont typeface="Arial" panose="020B0604020202020204" pitchFamily="34" charset="0"/>
              <a:buChar char="•"/>
            </a:pPr>
            <a:r>
              <a:rPr lang="en-IN" sz="2400" dirty="0" smtClean="0">
                <a:latin typeface="Abadi" panose="020B0604020104020204"/>
              </a:rPr>
              <a:t> </a:t>
            </a:r>
            <a:r>
              <a:rPr lang="en-IN" sz="2400" b="1" dirty="0">
                <a:latin typeface="Abadi" panose="020B0604020104020204"/>
              </a:rPr>
              <a:t>Database</a:t>
            </a:r>
            <a:r>
              <a:rPr lang="en-IN" sz="2400" dirty="0">
                <a:latin typeface="Abadi" panose="020B0604020104020204"/>
              </a:rPr>
              <a:t>: MYSQL</a:t>
            </a:r>
          </a:p>
          <a:p>
            <a:pPr>
              <a:buFont typeface="Arial" panose="020B0604020202020204" pitchFamily="34" charset="0"/>
              <a:buChar char="•"/>
            </a:pPr>
            <a:r>
              <a:rPr lang="en-IN" sz="2400" dirty="0" smtClean="0">
                <a:latin typeface="Abadi" panose="020B0604020104020204"/>
              </a:rPr>
              <a:t> </a:t>
            </a:r>
            <a:r>
              <a:rPr lang="en-IN" sz="2400" b="1" dirty="0" err="1">
                <a:latin typeface="Abadi" panose="020B0604020104020204"/>
              </a:rPr>
              <a:t>Dev</a:t>
            </a:r>
            <a:r>
              <a:rPr lang="en-IN" sz="2400" b="1" dirty="0">
                <a:latin typeface="Abadi" panose="020B0604020104020204"/>
              </a:rPr>
              <a:t> Tools</a:t>
            </a:r>
            <a:r>
              <a:rPr lang="en-IN" sz="2400" dirty="0">
                <a:latin typeface="Abadi" panose="020B0604020104020204"/>
              </a:rPr>
              <a:t>: Git (version control), </a:t>
            </a:r>
            <a:r>
              <a:rPr lang="en-IN" sz="2400" dirty="0" err="1">
                <a:latin typeface="Abadi" panose="020B0604020104020204"/>
              </a:rPr>
              <a:t>phpMyAdmin</a:t>
            </a:r>
            <a:r>
              <a:rPr lang="en-IN" sz="2400" dirty="0">
                <a:latin typeface="Abadi" panose="020B0604020104020204"/>
              </a:rPr>
              <a:t> (DB admin).</a:t>
            </a:r>
          </a:p>
          <a:p>
            <a:pPr>
              <a:spcAft>
                <a:spcPts val="600"/>
              </a:spcAft>
              <a:buFont typeface="Arial" panose="020B0604020202020204" pitchFamily="34" charset="0"/>
              <a:buChar char="•"/>
            </a:pPr>
            <a:endParaRPr lang="en-IN" dirty="0">
              <a:latin typeface="Abadi" panose="020B0604020104020204" pitchFamily="34" charset="0"/>
            </a:endParaRPr>
          </a:p>
          <a:p>
            <a:pPr>
              <a:buNone/>
            </a:pPr>
            <a:endParaRPr lang="en-IN" dirty="0"/>
          </a:p>
        </p:txBody>
      </p:sp>
      <p:sp>
        <p:nvSpPr>
          <p:cNvPr id="5" name="Rectangle 2">
            <a:extLst>
              <a:ext uri="{FF2B5EF4-FFF2-40B4-BE49-F238E27FC236}">
                <a16:creationId xmlns:a16="http://schemas.microsoft.com/office/drawing/2014/main" xmlns="" id="{50C95968-6434-7F06-1147-5B1BE39162C6}"/>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1610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6AE03C-2BEE-B471-DDC7-B44237D58A57}"/>
              </a:ext>
            </a:extLst>
          </p:cNvPr>
          <p:cNvSpPr>
            <a:spLocks noGrp="1"/>
          </p:cNvSpPr>
          <p:nvPr>
            <p:ph type="title"/>
          </p:nvPr>
        </p:nvSpPr>
        <p:spPr>
          <a:xfrm>
            <a:off x="1066800" y="195163"/>
            <a:ext cx="10058400" cy="1450757"/>
          </a:xfrm>
        </p:spPr>
        <p:txBody>
          <a:bodyPr/>
          <a:lstStyle/>
          <a:p>
            <a:r>
              <a:rPr lang="en-US">
                <a:latin typeface="Abadi" panose="020B0604020104020204" pitchFamily="34" charset="0"/>
              </a:rPr>
              <a:t>Table Structure</a:t>
            </a:r>
          </a:p>
        </p:txBody>
      </p:sp>
      <p:sp>
        <p:nvSpPr>
          <p:cNvPr id="6" name="Rectangle 2"/>
          <p:cNvSpPr>
            <a:spLocks noGrp="1" noChangeArrowheads="1"/>
          </p:cNvSpPr>
          <p:nvPr>
            <p:ph idx="1"/>
          </p:nvPr>
        </p:nvSpPr>
        <p:spPr bwMode="auto">
          <a:xfrm>
            <a:off x="1274355" y="2085367"/>
            <a:ext cx="7260045" cy="1733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ts val="125"/>
              </a:spcBef>
              <a:spcAft>
                <a:spcPts val="125"/>
              </a:spcAft>
              <a:buClrTx/>
              <a:buSzTx/>
              <a:buFontTx/>
              <a:buNone/>
              <a:tabLst/>
            </a:pPr>
            <a:r>
              <a:rPr kumimoji="0" lang="en-US" sz="1900" b="1" i="0" u="none" strike="noStrike" cap="none" normalizeH="0" baseline="0" dirty="0" smtClean="0">
                <a:ln>
                  <a:noFill/>
                </a:ln>
                <a:solidFill>
                  <a:schemeClr val="tx1"/>
                </a:solidFill>
                <a:effectLst/>
                <a:latin typeface="Abadi" panose="020B0604020104020204"/>
              </a:rPr>
              <a:t>1. </a:t>
            </a:r>
            <a:r>
              <a:rPr kumimoji="0" lang="en-US" b="1" i="0" u="none" strike="noStrike" cap="none" normalizeH="0" baseline="0" dirty="0" smtClean="0">
                <a:ln>
                  <a:noFill/>
                </a:ln>
                <a:solidFill>
                  <a:schemeClr val="tx1"/>
                </a:solidFill>
                <a:effectLst/>
                <a:latin typeface="Abadi" panose="020B0604020104020204"/>
              </a:rPr>
              <a:t>Users table – </a:t>
            </a:r>
            <a:r>
              <a:rPr kumimoji="0" lang="en-US" i="0" u="none" strike="noStrike" cap="none" normalizeH="0" baseline="0" dirty="0" smtClean="0">
                <a:ln>
                  <a:noFill/>
                </a:ln>
                <a:solidFill>
                  <a:schemeClr val="tx1"/>
                </a:solidFill>
                <a:effectLst/>
                <a:latin typeface="Abadi" panose="020B0604020104020204"/>
              </a:rPr>
              <a:t>Stores user account information</a:t>
            </a:r>
          </a:p>
          <a:p>
            <a:pPr marL="0" marR="0" lvl="0" indent="0" algn="l" defTabSz="914400" rtl="0" eaLnBrk="0" fontAlgn="base" latinLnBrk="0" hangingPunct="0">
              <a:lnSpc>
                <a:spcPct val="100000"/>
              </a:lnSpc>
              <a:spcBef>
                <a:spcPts val="125"/>
              </a:spcBef>
              <a:spcAft>
                <a:spcPts val="125"/>
              </a:spcAft>
              <a:buClrTx/>
              <a:buSzTx/>
              <a:buNone/>
              <a:tabLst/>
            </a:pPr>
            <a:r>
              <a:rPr lang="en-US" b="1" dirty="0" smtClean="0">
                <a:solidFill>
                  <a:schemeClr val="tx1"/>
                </a:solidFill>
                <a:latin typeface="Abadi" panose="020B0604020104020204"/>
              </a:rPr>
              <a:t>             - </a:t>
            </a:r>
            <a:r>
              <a:rPr kumimoji="0" lang="en-US" b="1" i="0" u="none" strike="noStrike" cap="none" normalizeH="0" baseline="0" dirty="0" smtClean="0">
                <a:ln>
                  <a:noFill/>
                </a:ln>
                <a:solidFill>
                  <a:schemeClr val="tx1"/>
                </a:solidFill>
                <a:effectLst/>
                <a:latin typeface="Abadi" panose="020B0604020104020204"/>
              </a:rPr>
              <a:t>Primary key</a:t>
            </a:r>
            <a:r>
              <a:rPr kumimoji="0" lang="en-US" b="0" i="0" u="none" strike="noStrike" cap="none" normalizeH="0" baseline="0" dirty="0" smtClean="0">
                <a:ln>
                  <a:noFill/>
                </a:ln>
                <a:solidFill>
                  <a:schemeClr val="tx1"/>
                </a:solidFill>
                <a:effectLst/>
                <a:latin typeface="Abadi" panose="020B0604020104020204"/>
              </a:rPr>
              <a:t>: id</a:t>
            </a:r>
            <a:endParaRPr kumimoji="0" lang="en-US" b="1" i="0" u="none" strike="noStrike" cap="none" normalizeH="0" baseline="0" dirty="0" smtClean="0">
              <a:ln>
                <a:noFill/>
              </a:ln>
              <a:solidFill>
                <a:schemeClr val="tx1"/>
              </a:solidFill>
              <a:effectLst/>
              <a:latin typeface="Abadi" panose="020B0604020104020204"/>
            </a:endParaRPr>
          </a:p>
          <a:p>
            <a:pPr marL="0" marR="0" lvl="0" indent="0" algn="l" defTabSz="914400" rtl="0" eaLnBrk="0" fontAlgn="base" latinLnBrk="0" hangingPunct="0">
              <a:lnSpc>
                <a:spcPct val="100000"/>
              </a:lnSpc>
              <a:spcBef>
                <a:spcPts val="125"/>
              </a:spcBef>
              <a:spcAft>
                <a:spcPts val="125"/>
              </a:spcAft>
              <a:buClrTx/>
              <a:buSzTx/>
              <a:buNone/>
              <a:tabLst/>
            </a:pPr>
            <a:r>
              <a:rPr kumimoji="0" lang="en-US" b="1" i="0" u="none" strike="noStrike" cap="none" normalizeH="0" baseline="0" dirty="0" smtClean="0">
                <a:ln>
                  <a:noFill/>
                </a:ln>
                <a:solidFill>
                  <a:schemeClr val="tx1"/>
                </a:solidFill>
                <a:effectLst/>
                <a:latin typeface="Abadi" panose="020B0604020104020204"/>
              </a:rPr>
              <a:t>             - Relationships</a:t>
            </a:r>
            <a:r>
              <a:rPr kumimoji="0" lang="en-US" b="0" i="0" u="none" strike="noStrike" cap="none" normalizeH="0" baseline="0" dirty="0" smtClean="0">
                <a:ln>
                  <a:noFill/>
                </a:ln>
                <a:solidFill>
                  <a:schemeClr val="tx1"/>
                </a:solidFill>
                <a:effectLst/>
                <a:latin typeface="Abadi" panose="020B0604020104020204"/>
              </a:rPr>
              <a:t>:</a:t>
            </a:r>
          </a:p>
          <a:p>
            <a:pPr marL="0" indent="0" algn="r" eaLnBrk="0" fontAlgn="base" hangingPunct="0">
              <a:lnSpc>
                <a:spcPct val="100000"/>
              </a:lnSpc>
              <a:spcBef>
                <a:spcPts val="125"/>
              </a:spcBef>
              <a:spcAft>
                <a:spcPts val="125"/>
              </a:spcAft>
              <a:buClrTx/>
              <a:buSzTx/>
              <a:buNone/>
            </a:pPr>
            <a:r>
              <a:rPr kumimoji="0" lang="en-US" b="0" i="0" u="none" strike="noStrike" cap="none" normalizeH="0" baseline="0" dirty="0" smtClean="0">
                <a:ln>
                  <a:noFill/>
                </a:ln>
                <a:solidFill>
                  <a:schemeClr val="tx1"/>
                </a:solidFill>
                <a:effectLst/>
                <a:latin typeface="Abadi" panose="020B0604020104020204"/>
              </a:rPr>
              <a:t>                      One user can create many links (</a:t>
            </a:r>
            <a:r>
              <a:rPr kumimoji="0" lang="en-US" b="1" i="0" u="none" strike="noStrike" cap="none" normalizeH="0" baseline="0" dirty="0" smtClean="0">
                <a:ln>
                  <a:noFill/>
                </a:ln>
                <a:solidFill>
                  <a:schemeClr val="tx1"/>
                </a:solidFill>
                <a:effectLst/>
                <a:latin typeface="Abadi" panose="020B0604020104020204"/>
              </a:rPr>
              <a:t>one-to-many</a:t>
            </a:r>
            <a:r>
              <a:rPr kumimoji="0" lang="en-US" b="0" i="0" u="none" strike="noStrike" cap="none" normalizeH="0" baseline="0" dirty="0" smtClean="0">
                <a:ln>
                  <a:noFill/>
                </a:ln>
                <a:solidFill>
                  <a:schemeClr val="tx1"/>
                </a:solidFill>
                <a:effectLst/>
                <a:latin typeface="Abadi" panose="020B0604020104020204"/>
              </a:rPr>
              <a:t>)</a:t>
            </a:r>
          </a:p>
          <a:p>
            <a:pPr marL="0" marR="0" lvl="0" indent="0" algn="l" defTabSz="914400" rtl="0" eaLnBrk="0" fontAlgn="base" latinLnBrk="0" hangingPunct="0">
              <a:lnSpc>
                <a:spcPct val="100000"/>
              </a:lnSpc>
              <a:spcBef>
                <a:spcPts val="125"/>
              </a:spcBef>
              <a:spcAft>
                <a:spcPct val="0"/>
              </a:spcAft>
              <a:buClrTx/>
              <a:buSzTx/>
              <a:buFontTx/>
              <a:buNone/>
              <a:tabLst/>
            </a:pPr>
            <a:endParaRPr kumimoji="0" lang="en-US" b="0" i="0" u="none" strike="noStrike" cap="none" normalizeH="0" baseline="0" dirty="0" smtClean="0">
              <a:ln>
                <a:noFill/>
              </a:ln>
              <a:solidFill>
                <a:schemeClr val="tx1"/>
              </a:solidFill>
              <a:effectLst/>
              <a:latin typeface="Abadi" panose="020B0604020104020204"/>
            </a:endParaRPr>
          </a:p>
        </p:txBody>
      </p:sp>
      <p:sp>
        <p:nvSpPr>
          <p:cNvPr id="9" name="Rectangle 5"/>
          <p:cNvSpPr>
            <a:spLocks noChangeArrowheads="1"/>
          </p:cNvSpPr>
          <p:nvPr/>
        </p:nvSpPr>
        <p:spPr bwMode="auto">
          <a:xfrm>
            <a:off x="1274355" y="3836585"/>
            <a:ext cx="7005444" cy="2403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eaLnBrk="0" fontAlgn="base" hangingPunct="0">
              <a:spcBef>
                <a:spcPct val="0"/>
              </a:spcBef>
              <a:spcAft>
                <a:spcPts val="125"/>
              </a:spcAft>
            </a:pPr>
            <a:r>
              <a:rPr lang="en-US" sz="2000" dirty="0" smtClean="0">
                <a:latin typeface="Abadi" panose="020B0604020104020204"/>
              </a:rPr>
              <a:t>2. </a:t>
            </a:r>
            <a:r>
              <a:rPr lang="en-US" sz="2000" b="1" dirty="0" smtClean="0">
                <a:latin typeface="Abadi" panose="020B0604020104020204"/>
              </a:rPr>
              <a:t>Links table</a:t>
            </a:r>
            <a:r>
              <a:rPr lang="en-US" sz="2000" dirty="0" smtClean="0">
                <a:latin typeface="Abadi" panose="020B0604020104020204"/>
              </a:rPr>
              <a:t> – Stores the shortened URLs</a:t>
            </a:r>
          </a:p>
          <a:p>
            <a:pPr lvl="0" defTabSz="914400" eaLnBrk="0" fontAlgn="base" hangingPunct="0">
              <a:spcBef>
                <a:spcPct val="0"/>
              </a:spcBef>
              <a:spcAft>
                <a:spcPts val="125"/>
              </a:spcAft>
            </a:pPr>
            <a:r>
              <a:rPr lang="en-US" sz="2000" b="1" dirty="0" smtClean="0">
                <a:latin typeface="Abadi" panose="020B0604020104020204"/>
              </a:rPr>
              <a:t>              - Primary Key </a:t>
            </a:r>
            <a:r>
              <a:rPr lang="en-US" sz="2000" dirty="0" smtClean="0">
                <a:latin typeface="Abadi" panose="020B0604020104020204"/>
              </a:rPr>
              <a:t>: id</a:t>
            </a:r>
          </a:p>
          <a:p>
            <a:pPr lvl="0" defTabSz="914400" eaLnBrk="0" fontAlgn="base" hangingPunct="0">
              <a:spcBef>
                <a:spcPct val="0"/>
              </a:spcBef>
              <a:spcAft>
                <a:spcPts val="125"/>
              </a:spcAft>
            </a:pPr>
            <a:r>
              <a:rPr kumimoji="0" lang="en-US" sz="2000" b="1" i="0" u="none" strike="noStrike" cap="none" normalizeH="0" baseline="0" dirty="0" smtClean="0">
                <a:ln>
                  <a:noFill/>
                </a:ln>
                <a:solidFill>
                  <a:schemeClr val="tx1"/>
                </a:solidFill>
                <a:effectLst/>
                <a:latin typeface="Abadi" panose="020B0604020104020204"/>
              </a:rPr>
              <a:t>              - Foreign key</a:t>
            </a:r>
            <a:r>
              <a:rPr kumimoji="0" lang="en-US" sz="2000" b="0" i="0" u="none" strike="noStrike" cap="none" normalizeH="0" baseline="0" dirty="0" smtClean="0">
                <a:ln>
                  <a:noFill/>
                </a:ln>
                <a:solidFill>
                  <a:schemeClr val="tx1"/>
                </a:solidFill>
                <a:effectLst/>
                <a:latin typeface="Abadi" panose="020B0604020104020204"/>
              </a:rPr>
              <a:t>: user_id references users.id</a:t>
            </a:r>
          </a:p>
          <a:p>
            <a:pPr marL="0" marR="0" lvl="0" indent="0" algn="l" defTabSz="914400" rtl="0" eaLnBrk="0" fontAlgn="base" latinLnBrk="0" hangingPunct="0">
              <a:spcBef>
                <a:spcPct val="0"/>
              </a:spcBef>
              <a:spcAft>
                <a:spcPts val="125"/>
              </a:spcAft>
              <a:buClrTx/>
              <a:buSzTx/>
              <a:tabLst/>
            </a:pPr>
            <a:r>
              <a:rPr kumimoji="0" lang="en-US" sz="2000" b="1" i="0" u="none" strike="noStrike" cap="none" normalizeH="0" baseline="0" dirty="0" smtClean="0">
                <a:ln>
                  <a:noFill/>
                </a:ln>
                <a:solidFill>
                  <a:schemeClr val="tx1"/>
                </a:solidFill>
                <a:effectLst/>
                <a:latin typeface="Abadi" panose="020B0604020104020204"/>
              </a:rPr>
              <a:t>              - Relationships</a:t>
            </a:r>
            <a:r>
              <a:rPr kumimoji="0" lang="en-US" sz="2000" b="0" i="0" u="none" strike="noStrike" cap="none" normalizeH="0" baseline="0" dirty="0" smtClean="0">
                <a:ln>
                  <a:noFill/>
                </a:ln>
                <a:solidFill>
                  <a:schemeClr val="tx1"/>
                </a:solidFill>
                <a:effectLst/>
                <a:latin typeface="Abadi" panose="020B0604020104020204"/>
              </a:rPr>
              <a:t>:</a:t>
            </a:r>
          </a:p>
          <a:p>
            <a:pPr marL="0" marR="0" lvl="0" indent="0" algn="l" defTabSz="914400" rtl="0" eaLnBrk="0" fontAlgn="base" latinLnBrk="0" hangingPunct="0">
              <a:spcBef>
                <a:spcPct val="0"/>
              </a:spcBef>
              <a:spcAft>
                <a:spcPts val="125"/>
              </a:spcAft>
              <a:buClrTx/>
              <a:buSzTx/>
              <a:tabLst/>
            </a:pPr>
            <a:r>
              <a:rPr kumimoji="0" lang="en-US" sz="2000" b="0" i="0" u="none" strike="noStrike" cap="none" normalizeH="0" baseline="0" dirty="0" smtClean="0">
                <a:ln>
                  <a:noFill/>
                </a:ln>
                <a:solidFill>
                  <a:schemeClr val="tx1"/>
                </a:solidFill>
                <a:effectLst/>
                <a:latin typeface="Abadi" panose="020B0604020104020204"/>
              </a:rPr>
              <a:t>                        Each link belongs to one user (</a:t>
            </a:r>
            <a:r>
              <a:rPr kumimoji="0" lang="en-US" sz="2000" b="1" i="0" u="none" strike="noStrike" cap="none" normalizeH="0" baseline="0" dirty="0" smtClean="0">
                <a:ln>
                  <a:noFill/>
                </a:ln>
                <a:solidFill>
                  <a:schemeClr val="tx1"/>
                </a:solidFill>
                <a:effectLst/>
                <a:latin typeface="Abadi" panose="020B0604020104020204"/>
              </a:rPr>
              <a:t>many-to-one</a:t>
            </a:r>
            <a:r>
              <a:rPr kumimoji="0" lang="en-US" sz="2000" b="0" i="0" u="none" strike="noStrike" cap="none" normalizeH="0" baseline="0" dirty="0" smtClean="0">
                <a:ln>
                  <a:noFill/>
                </a:ln>
                <a:solidFill>
                  <a:schemeClr val="tx1"/>
                </a:solidFill>
                <a:effectLst/>
                <a:latin typeface="Abadi" panose="020B0604020104020204"/>
              </a:rPr>
              <a:t>)</a:t>
            </a:r>
          </a:p>
          <a:p>
            <a:pPr marL="0" marR="0" lvl="0" indent="0" algn="l" defTabSz="914400" rtl="0" eaLnBrk="0" fontAlgn="base" latinLnBrk="0" hangingPunct="0">
              <a:spcBef>
                <a:spcPct val="0"/>
              </a:spcBef>
              <a:spcAft>
                <a:spcPts val="125"/>
              </a:spcAft>
              <a:buClrTx/>
              <a:buSzTx/>
              <a:tabLst/>
            </a:pPr>
            <a:r>
              <a:rPr kumimoji="0" lang="en-US" sz="2000" b="0" i="0" u="none" strike="noStrike" cap="none" normalizeH="0" baseline="0" dirty="0" smtClean="0">
                <a:ln>
                  <a:noFill/>
                </a:ln>
                <a:solidFill>
                  <a:schemeClr val="tx1"/>
                </a:solidFill>
                <a:effectLst/>
                <a:latin typeface="Abadi" panose="020B0604020104020204"/>
              </a:rPr>
              <a:t>                        One link can have many clicks (</a:t>
            </a:r>
            <a:r>
              <a:rPr kumimoji="0" lang="en-US" sz="2000" b="1" i="0" u="none" strike="noStrike" cap="none" normalizeH="0" baseline="0" dirty="0" smtClean="0">
                <a:ln>
                  <a:noFill/>
                </a:ln>
                <a:solidFill>
                  <a:schemeClr val="tx1"/>
                </a:solidFill>
                <a:effectLst/>
                <a:latin typeface="Abadi" panose="020B0604020104020204"/>
              </a:rPr>
              <a:t>one-to-many</a:t>
            </a:r>
            <a:r>
              <a:rPr kumimoji="0" lang="en-US" sz="2000" b="0" i="0" u="none" strike="noStrike" cap="none" normalizeH="0" baseline="0" dirty="0" smtClean="0">
                <a:ln>
                  <a:noFill/>
                </a:ln>
                <a:solidFill>
                  <a:schemeClr val="tx1"/>
                </a:solidFill>
                <a:effectLst/>
                <a:latin typeface="Abadi" panose="020B0604020104020204"/>
              </a:rPr>
              <a:t>)</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Abadi" panose="020B0604020104020204"/>
            </a:endParaRPr>
          </a:p>
        </p:txBody>
      </p:sp>
    </p:spTree>
    <p:extLst>
      <p:ext uri="{BB962C8B-B14F-4D97-AF65-F5344CB8AC3E}">
        <p14:creationId xmlns:p14="http://schemas.microsoft.com/office/powerpoint/2010/main" val="3425766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7DBBE53-EDD0-618C-83F1-DC41B02418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39D24610-AA32-1DC8-33FF-1F8CE8C6B405}"/>
              </a:ext>
            </a:extLst>
          </p:cNvPr>
          <p:cNvSpPr>
            <a:spLocks noGrp="1"/>
          </p:cNvSpPr>
          <p:nvPr>
            <p:ph type="title"/>
          </p:nvPr>
        </p:nvSpPr>
        <p:spPr>
          <a:xfrm>
            <a:off x="1066800" y="165678"/>
            <a:ext cx="10058400" cy="1450757"/>
          </a:xfrm>
        </p:spPr>
        <p:txBody>
          <a:bodyPr/>
          <a:lstStyle/>
          <a:p>
            <a:r>
              <a:rPr lang="en-US">
                <a:latin typeface="Abadi" panose="020B0604020104020204" pitchFamily="34" charset="0"/>
              </a:rPr>
              <a:t>Table Structure</a:t>
            </a:r>
          </a:p>
        </p:txBody>
      </p:sp>
      <p:sp>
        <p:nvSpPr>
          <p:cNvPr id="3" name="Content Placeholder 2">
            <a:extLst>
              <a:ext uri="{FF2B5EF4-FFF2-40B4-BE49-F238E27FC236}">
                <a16:creationId xmlns:a16="http://schemas.microsoft.com/office/drawing/2014/main" xmlns="" id="{E6807B40-3B84-9C5D-DBE7-1CF1D12785D6}"/>
              </a:ext>
            </a:extLst>
          </p:cNvPr>
          <p:cNvSpPr>
            <a:spLocks noGrp="1"/>
          </p:cNvSpPr>
          <p:nvPr>
            <p:ph idx="1"/>
          </p:nvPr>
        </p:nvSpPr>
        <p:spPr>
          <a:xfrm>
            <a:off x="993379" y="1417862"/>
            <a:ext cx="10849154" cy="4818218"/>
          </a:xfrm>
        </p:spPr>
        <p:txBody>
          <a:bodyPr vert="horz" lIns="0" tIns="45720" rIns="0" bIns="45720" rtlCol="0" anchor="t">
            <a:normAutofit fontScale="92500" lnSpcReduction="10000"/>
          </a:bodyPr>
          <a:lstStyle/>
          <a:p>
            <a:pPr marL="0" indent="0">
              <a:buNone/>
            </a:pPr>
            <a:r>
              <a:rPr lang="en-US" b="1" dirty="0"/>
              <a:t> </a:t>
            </a:r>
            <a:r>
              <a:rPr lang="en-US" sz="3600" b="1" dirty="0"/>
              <a:t>     </a:t>
            </a:r>
            <a:endParaRPr lang="en-US" sz="3600" dirty="0"/>
          </a:p>
          <a:p>
            <a:pPr marL="0" indent="0">
              <a:buNone/>
            </a:pPr>
            <a:r>
              <a:rPr lang="en-US" sz="3600" b="1" dirty="0"/>
              <a:t>      </a:t>
            </a:r>
            <a:r>
              <a:rPr lang="en-US" sz="1900" b="1" dirty="0">
                <a:latin typeface="Abadi"/>
              </a:rPr>
              <a:t>3</a:t>
            </a:r>
            <a:r>
              <a:rPr lang="en-US" sz="1900" b="1" dirty="0"/>
              <a:t>. </a:t>
            </a:r>
            <a:r>
              <a:rPr lang="en-US" sz="2100" b="1" dirty="0">
                <a:latin typeface="Abadi"/>
              </a:rPr>
              <a:t>Clicks table</a:t>
            </a:r>
            <a:r>
              <a:rPr lang="en-US" sz="2100" dirty="0">
                <a:latin typeface="Abadi"/>
              </a:rPr>
              <a:t> – Stores click tracking data for each link</a:t>
            </a:r>
            <a:endParaRPr lang="en-US" sz="2100" dirty="0">
              <a:latin typeface="Abadi"/>
              <a:ea typeface="Calibri"/>
              <a:cs typeface="Calibri"/>
            </a:endParaRPr>
          </a:p>
          <a:p>
            <a:r>
              <a:rPr lang="en-US" sz="2100" b="1" dirty="0">
                <a:latin typeface="Abadi"/>
              </a:rPr>
              <a:t>               - Primary key:</a:t>
            </a:r>
            <a:r>
              <a:rPr lang="en-US" sz="2100" dirty="0">
                <a:latin typeface="Abadi"/>
              </a:rPr>
              <a:t> id</a:t>
            </a:r>
          </a:p>
          <a:p>
            <a:r>
              <a:rPr lang="en-US" sz="2100" b="1" dirty="0">
                <a:latin typeface="Abadi"/>
              </a:rPr>
              <a:t>               - Foreign key:</a:t>
            </a:r>
            <a:r>
              <a:rPr lang="en-US" sz="2100" dirty="0">
                <a:latin typeface="Abadi"/>
              </a:rPr>
              <a:t> </a:t>
            </a:r>
            <a:r>
              <a:rPr lang="en-US" sz="2100" dirty="0" err="1">
                <a:latin typeface="Abadi"/>
              </a:rPr>
              <a:t>link_id</a:t>
            </a:r>
            <a:r>
              <a:rPr lang="en-US" sz="2100" dirty="0">
                <a:latin typeface="Abadi"/>
              </a:rPr>
              <a:t> references Links.id</a:t>
            </a:r>
            <a:endParaRPr lang="en-US" sz="2100" dirty="0">
              <a:latin typeface="Abadi"/>
              <a:ea typeface="Calibri"/>
              <a:cs typeface="Calibri"/>
            </a:endParaRPr>
          </a:p>
          <a:p>
            <a:r>
              <a:rPr lang="en-US" sz="2100" b="1" dirty="0">
                <a:latin typeface="Abadi"/>
              </a:rPr>
              <a:t>               - Relationships:</a:t>
            </a:r>
            <a:endParaRPr lang="en-US" sz="2100" dirty="0">
              <a:latin typeface="Abadi"/>
              <a:ea typeface="Calibri"/>
              <a:cs typeface="Calibri"/>
            </a:endParaRPr>
          </a:p>
          <a:p>
            <a:pPr marL="383540" lvl="1" indent="0">
              <a:lnSpc>
                <a:spcPct val="110000"/>
              </a:lnSpc>
              <a:buNone/>
            </a:pPr>
            <a:r>
              <a:rPr lang="en-US" sz="2100" dirty="0">
                <a:latin typeface="Abadi"/>
              </a:rPr>
              <a:t>                       Each click is associated  with one link (</a:t>
            </a:r>
            <a:r>
              <a:rPr lang="en-US" sz="2100" b="1" dirty="0">
                <a:latin typeface="Abadi"/>
              </a:rPr>
              <a:t>many-to-one</a:t>
            </a:r>
            <a:r>
              <a:rPr lang="en-US" sz="2100" dirty="0">
                <a:latin typeface="Abadi"/>
              </a:rPr>
              <a:t>)</a:t>
            </a:r>
            <a:endParaRPr lang="en-US" sz="2100" dirty="0">
              <a:latin typeface="Abadi"/>
              <a:ea typeface="Calibri"/>
              <a:cs typeface="Calibri"/>
            </a:endParaRPr>
          </a:p>
          <a:p>
            <a:pPr marL="383540" lvl="1" indent="0">
              <a:lnSpc>
                <a:spcPct val="110000"/>
              </a:lnSpc>
              <a:buNone/>
            </a:pPr>
            <a:r>
              <a:rPr lang="en-US" sz="2100" dirty="0">
                <a:latin typeface="Abadi"/>
              </a:rPr>
              <a:t>                       Enables tracking of timestamp, IP address, device type, referrer, etc.</a:t>
            </a:r>
            <a:endParaRPr lang="en-US" sz="2100" dirty="0">
              <a:latin typeface="Abadi"/>
              <a:ea typeface="Calibri"/>
              <a:cs typeface="Calibri"/>
            </a:endParaRPr>
          </a:p>
          <a:p>
            <a:pPr marL="383540" lvl="1" indent="0">
              <a:buNone/>
            </a:pPr>
            <a:endParaRPr lang="en-US" sz="3600" dirty="0">
              <a:ea typeface="Calibri"/>
              <a:cs typeface="Calibri"/>
            </a:endParaRPr>
          </a:p>
          <a:p>
            <a:pPr marL="383540" lvl="1">
              <a:buNone/>
            </a:pPr>
            <a:endParaRPr lang="en-US" b="1" dirty="0"/>
          </a:p>
          <a:p>
            <a:pPr marL="0" indent="0">
              <a:buNone/>
            </a:pPr>
            <a:r>
              <a:rPr lang="en-US" dirty="0"/>
              <a:t>      </a:t>
            </a:r>
            <a:endParaRPr lang="en-US" dirty="0">
              <a:ea typeface="Calibri"/>
              <a:cs typeface="Calibri"/>
            </a:endParaRPr>
          </a:p>
          <a:p>
            <a:pPr marL="0" indent="0">
              <a:buNone/>
            </a:pPr>
            <a:r>
              <a:rPr lang="en-US" dirty="0">
                <a:ea typeface="Calibri"/>
                <a:cs typeface="Calibri"/>
              </a:rPr>
              <a:t>       </a:t>
            </a:r>
          </a:p>
          <a:p>
            <a:pPr marL="0" indent="0">
              <a:buNone/>
            </a:pPr>
            <a:endParaRPr lang="en-US" dirty="0"/>
          </a:p>
          <a:p>
            <a:pPr marL="0" indent="0">
              <a:buNone/>
            </a:pPr>
            <a:endParaRPr lang="en-US" dirty="0"/>
          </a:p>
          <a:p>
            <a:pPr marL="0" indent="0">
              <a:buNone/>
            </a:pPr>
            <a:endParaRPr lang="en-US" dirty="0">
              <a:ea typeface="Calibri"/>
              <a:cs typeface="Calibri"/>
            </a:endParaRPr>
          </a:p>
          <a:p>
            <a:pPr marL="0" indent="0">
              <a:buNone/>
            </a:pPr>
            <a:endParaRPr lang="en-US" dirty="0">
              <a:ea typeface="Calibri"/>
              <a:cs typeface="Calibri"/>
            </a:endParaRPr>
          </a:p>
        </p:txBody>
      </p:sp>
    </p:spTree>
    <p:extLst>
      <p:ext uri="{BB962C8B-B14F-4D97-AF65-F5344CB8AC3E}">
        <p14:creationId xmlns:p14="http://schemas.microsoft.com/office/powerpoint/2010/main" val="132798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9CFF77D-F0B8-9D5E-35B6-F79B86B1A2CC}"/>
              </a:ext>
            </a:extLst>
          </p:cNvPr>
          <p:cNvSpPr txBox="1"/>
          <p:nvPr/>
        </p:nvSpPr>
        <p:spPr>
          <a:xfrm>
            <a:off x="4179642" y="910828"/>
            <a:ext cx="3832716" cy="461665"/>
          </a:xfrm>
          <a:prstGeom prst="rect">
            <a:avLst/>
          </a:prstGeom>
          <a:noFill/>
        </p:spPr>
        <p:txBody>
          <a:bodyPr wrap="none" rtlCol="0">
            <a:spAutoFit/>
          </a:bodyPr>
          <a:lstStyle/>
          <a:p>
            <a:r>
              <a:rPr lang="en-IN" sz="2400" dirty="0"/>
              <a:t>Web Link Tracker Data Model</a:t>
            </a:r>
          </a:p>
        </p:txBody>
      </p:sp>
      <p:pic>
        <p:nvPicPr>
          <p:cNvPr id="2" name="Picture 1"/>
          <p:cNvPicPr>
            <a:picLocks noChangeAspect="1"/>
          </p:cNvPicPr>
          <p:nvPr/>
        </p:nvPicPr>
        <p:blipFill>
          <a:blip r:embed="rId2"/>
          <a:stretch>
            <a:fillRect/>
          </a:stretch>
        </p:blipFill>
        <p:spPr>
          <a:xfrm>
            <a:off x="979439" y="1956963"/>
            <a:ext cx="9972675" cy="3143250"/>
          </a:xfrm>
          <a:prstGeom prst="rect">
            <a:avLst/>
          </a:prstGeom>
        </p:spPr>
      </p:pic>
    </p:spTree>
    <p:extLst>
      <p:ext uri="{BB962C8B-B14F-4D97-AF65-F5344CB8AC3E}">
        <p14:creationId xmlns:p14="http://schemas.microsoft.com/office/powerpoint/2010/main" val="73571413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docProps/app.xml><?xml version="1.0" encoding="utf-8"?>
<Properties xmlns="http://schemas.openxmlformats.org/officeDocument/2006/extended-properties" xmlns:vt="http://schemas.openxmlformats.org/officeDocument/2006/docPropsVTypes">
  <Template>Retrospect</Template>
  <TotalTime>515</TotalTime>
  <Words>362</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Abadi</vt:lpstr>
      <vt:lpstr>Arial</vt:lpstr>
      <vt:lpstr>Calibri</vt:lpstr>
      <vt:lpstr>Calibri Light</vt:lpstr>
      <vt:lpstr>Retrospect</vt:lpstr>
      <vt:lpstr>WEBSITE LINK TRACKER</vt:lpstr>
      <vt:lpstr>Overview</vt:lpstr>
      <vt:lpstr>Features</vt:lpstr>
      <vt:lpstr>Features</vt:lpstr>
      <vt:lpstr>Features</vt:lpstr>
      <vt:lpstr>Tech Stack</vt:lpstr>
      <vt:lpstr>Table Structure</vt:lpstr>
      <vt:lpstr>Table Structure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LINK TRACKER</dc:title>
  <dc:creator>SUMAN M</dc:creator>
  <cp:lastModifiedBy>HP</cp:lastModifiedBy>
  <cp:revision>629</cp:revision>
  <dcterms:created xsi:type="dcterms:W3CDTF">2025-04-21T14:20:16Z</dcterms:created>
  <dcterms:modified xsi:type="dcterms:W3CDTF">2025-05-14T02:22:14Z</dcterms:modified>
</cp:coreProperties>
</file>