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90006E-B3CC-C8A6-5413-9B6D55059BC1}" v="104" dt="2024-04-05T18:23:13.3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DHAVASRI M - College of Engineering Guindy ,</a:t>
            </a:r>
          </a:p>
          <a:p>
            <a:r>
              <a:rPr lang="en-US" sz="2000" b="1" dirty="0">
                <a:solidFill>
                  <a:schemeClr val="accent1">
                    <a:lumMod val="75000"/>
                  </a:schemeClr>
                </a:solidFill>
                <a:latin typeface="Arial"/>
                <a:cs typeface="Arial"/>
              </a:rPr>
              <a:t>Anna University-Information Science and Technology</a:t>
            </a:r>
            <a:endParaRPr lang="en-US">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b="1" u="sng" dirty="0">
                <a:solidFill>
                  <a:srgbClr val="0F0F0F"/>
                </a:solidFill>
                <a:latin typeface="Calibri"/>
                <a:ea typeface="+mn-lt"/>
                <a:cs typeface="+mn-lt"/>
              </a:rPr>
              <a:t>Websites:</a:t>
            </a:r>
          </a:p>
          <a:p>
            <a:pPr marL="305435" indent="-305435"/>
            <a:r>
              <a:rPr lang="en-US" sz="2400" dirty="0">
                <a:solidFill>
                  <a:srgbClr val="0F0F0F"/>
                </a:solidFill>
                <a:latin typeface="Calibri"/>
                <a:ea typeface="+mn-lt"/>
                <a:cs typeface="+mn-lt"/>
              </a:rPr>
              <a:t>Kaspersky: What is Keystroke Logging and Keyloggers?: [invalid URL removed]</a:t>
            </a:r>
          </a:p>
          <a:p>
            <a:pPr marL="305435" indent="-305435"/>
            <a:r>
              <a:rPr lang="en-US" sz="2400" dirty="0">
                <a:solidFill>
                  <a:srgbClr val="0F0F0F"/>
                </a:solidFill>
                <a:latin typeface="Calibri"/>
                <a:ea typeface="+mn-lt"/>
                <a:cs typeface="+mn-lt"/>
              </a:rPr>
              <a:t>Malwarebytes: What is a Keylogger? How to protect yourself: https://www.malwarebytes.com/keylogger</a:t>
            </a:r>
          </a:p>
          <a:p>
            <a:pPr marL="305435" indent="-305435"/>
            <a:r>
              <a:rPr lang="en-US" sz="2400" dirty="0">
                <a:solidFill>
                  <a:srgbClr val="0F0F0F"/>
                </a:solidFill>
                <a:latin typeface="Calibri"/>
                <a:ea typeface="+mn-lt"/>
                <a:cs typeface="+mn-lt"/>
              </a:rPr>
              <a:t>Wikipedia: Keystroke logging: https://en.wikipedia.org/wiki/Keystroke_logging</a:t>
            </a:r>
          </a:p>
          <a:p>
            <a:pPr marL="305435" indent="-305435"/>
            <a:r>
              <a:rPr lang="en-US" sz="2400" b="1" u="sng" dirty="0">
                <a:solidFill>
                  <a:srgbClr val="0F0F0F"/>
                </a:solidFill>
                <a:latin typeface="Calibri"/>
                <a:ea typeface="+mn-lt"/>
                <a:cs typeface="+mn-lt"/>
              </a:rPr>
              <a:t>Articles:</a:t>
            </a:r>
          </a:p>
          <a:p>
            <a:pPr marL="305435" indent="-305435"/>
            <a:r>
              <a:rPr lang="en-US" sz="2400" dirty="0">
                <a:solidFill>
                  <a:srgbClr val="0F0F0F"/>
                </a:solidFill>
                <a:latin typeface="Calibri"/>
                <a:ea typeface="+mn-lt"/>
                <a:cs typeface="+mn-lt"/>
              </a:rPr>
              <a:t>CrowdStrike: Keyloggers: How They Work &amp; How to Detect Them (https://www.crowdstrike.com/cybersecurity-101/attack-types/keylogger/)</a:t>
            </a:r>
            <a:endParaRPr lang="en-IN" sz="2400">
              <a:latin typeface="Calibri"/>
              <a:cs typeface="Calibri"/>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673324"/>
          </a:xfrm>
        </p:spPr>
        <p:txBody>
          <a:bodyPr>
            <a:normAutofit/>
          </a:bodyPr>
          <a:lstStyle/>
          <a:p>
            <a:pPr marL="0" indent="0">
              <a:buNone/>
            </a:pPr>
            <a:r>
              <a:rPr lang="en-US" sz="2400" dirty="0">
                <a:solidFill>
                  <a:srgbClr val="131619"/>
                </a:solidFill>
                <a:latin typeface="Open Sans"/>
                <a:ea typeface="+mn-lt"/>
                <a:cs typeface="+mn-lt"/>
              </a:rPr>
              <a:t>In our digital world today, where cyber dangers are everywhere, one big worry is keyloggers. These are sneaky programs that quietly watch and save what you type on your computer without you knowing. Keyloggers are a real danger because they can steal important stuff like passwords, credit card numbers, and personal info. This puts people and companies at risk of having their identities stolen, losing money, and having their privacy invaded.</a:t>
            </a:r>
            <a:endParaRPr lang="en-US" sz="2400">
              <a:latin typeface="Open Sans"/>
              <a:ea typeface="Open Sans"/>
              <a:cs typeface="Open Sans"/>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600" b="1" dirty="0">
                <a:latin typeface="Calibri"/>
                <a:cs typeface="Calibri"/>
              </a:rPr>
              <a:t>Regular Software Updates and Patch Management: </a:t>
            </a:r>
            <a:r>
              <a:rPr lang="en-US" sz="1600" dirty="0">
                <a:latin typeface="Calibri"/>
                <a:cs typeface="Calibri"/>
              </a:rPr>
              <a:t>Keeping your operating system, software applications, and security tools up to date with the latest patches and updates is crucial. </a:t>
            </a:r>
          </a:p>
          <a:p>
            <a:pPr marL="305435" indent="-305435"/>
            <a:r>
              <a:rPr lang="en-US" sz="1600" b="1" dirty="0">
                <a:latin typeface="Calibri"/>
                <a:cs typeface="Calibri"/>
              </a:rPr>
              <a:t>Anti-Malware Software</a:t>
            </a:r>
            <a:r>
              <a:rPr lang="en-US" sz="1600" dirty="0">
                <a:latin typeface="Calibri"/>
                <a:cs typeface="Calibri"/>
              </a:rPr>
              <a:t>:  Utilizing a reputable antivirus program with real-time protection is crucial.  These programs can scan for and remove keyloggers along with other malware threats.</a:t>
            </a:r>
          </a:p>
          <a:p>
            <a:pPr marL="305435" indent="-305435"/>
            <a:r>
              <a:rPr lang="en-US" sz="1600" b="1" dirty="0">
                <a:latin typeface="Calibri"/>
                <a:cs typeface="Calibri"/>
              </a:rPr>
              <a:t>Two-Factor Authentication (2FAaccess. </a:t>
            </a:r>
            <a:r>
              <a:rPr lang="en-US" sz="1600" dirty="0">
                <a:latin typeface="Calibri"/>
                <a:cs typeface="Calibri"/>
              </a:rPr>
              <a:t>): Implementing 2FA adds an extra layer of security during logins. Even if a keylogger captures your password, the attacker would still need the additional verification code from your phone or security key to gain </a:t>
            </a:r>
          </a:p>
          <a:p>
            <a:pPr marL="305435" indent="-305435"/>
            <a:r>
              <a:rPr lang="en-US" sz="1600" b="1" dirty="0">
                <a:latin typeface="Calibri"/>
                <a:cs typeface="Calibri"/>
              </a:rPr>
              <a:t>Password Management Tools</a:t>
            </a:r>
            <a:r>
              <a:rPr lang="en-US" sz="1600" dirty="0">
                <a:latin typeface="Calibri"/>
                <a:cs typeface="Calibri"/>
              </a:rPr>
              <a:t>: Password managers eliminate the need to physically type passwords, reducing the risk of keyloggers stealing them. These tools can generate strong, unique passwords for each account and store them securely.</a:t>
            </a:r>
          </a:p>
          <a:p>
            <a:pPr marL="305435" indent="-305435"/>
            <a:r>
              <a:rPr lang="en-US" sz="1600" b="1" dirty="0">
                <a:latin typeface="Calibri"/>
                <a:cs typeface="Calibri"/>
              </a:rPr>
              <a:t>Virtual </a:t>
            </a:r>
            <a:r>
              <a:rPr lang="en-US" sz="1600" b="1" dirty="0" err="1">
                <a:latin typeface="Calibri"/>
                <a:cs typeface="Calibri"/>
              </a:rPr>
              <a:t>Keyboard:</a:t>
            </a:r>
            <a:r>
              <a:rPr lang="en-US" sz="1600" dirty="0" err="1">
                <a:latin typeface="Calibri"/>
                <a:cs typeface="Calibri"/>
              </a:rPr>
              <a:t>Using</a:t>
            </a:r>
            <a:r>
              <a:rPr lang="en-US" sz="1600" dirty="0">
                <a:latin typeface="Calibri"/>
                <a:cs typeface="Calibri"/>
              </a:rPr>
              <a:t> an  on-screen virtual keyboard for sensitive information entry like passwords can thwart hardware keyloggers that might be physically installed.</a:t>
            </a:r>
          </a:p>
          <a:p>
            <a:pPr marL="305435" indent="-305435"/>
            <a:r>
              <a:rPr lang="en-US" sz="1600" b="1" dirty="0">
                <a:latin typeface="Calibri"/>
                <a:cs typeface="Calibri"/>
              </a:rPr>
              <a:t>System Monitoring and User Awareness</a:t>
            </a:r>
            <a:r>
              <a:rPr lang="en-US" sz="1600" dirty="0">
                <a:latin typeface="Calibri"/>
                <a:cs typeface="Calibri"/>
              </a:rPr>
              <a:t>:  Security software can monitor system processes for suspicious activity that might indicate a keylogger.  Additionally, user education  on keyloggers and safe computing practices can raise awareness and help users identify red flags</a:t>
            </a:r>
            <a:r>
              <a:rPr lang="en-US" sz="1600" b="1" dirty="0">
                <a:latin typeface="Calibri"/>
                <a:cs typeface="Calibri"/>
              </a:rPr>
              <a:t>.</a:t>
            </a:r>
            <a:endParaRPr lang="en-IN" sz="160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05435" indent="-305435">
              <a:buFont typeface="Wingdings 2"/>
              <a:buChar char=""/>
            </a:pPr>
            <a:r>
              <a:rPr lang="en-IN" sz="1600" b="1" dirty="0">
                <a:latin typeface="Calibri"/>
                <a:cs typeface="Calibri"/>
              </a:rPr>
              <a:t>S</a:t>
            </a:r>
            <a:r>
              <a:rPr lang="en-IN" sz="1800" b="1" dirty="0">
                <a:solidFill>
                  <a:srgbClr val="0F0F0F"/>
                </a:solidFill>
              </a:rPr>
              <a:t>y</a:t>
            </a:r>
            <a:r>
              <a:rPr lang="en-IN" sz="1600" b="1" dirty="0">
                <a:latin typeface="Calibri"/>
                <a:cs typeface="Calibri"/>
              </a:rPr>
              <a:t>stem requirements:</a:t>
            </a:r>
            <a:endParaRPr lang="en-US" sz="1600" b="1" dirty="0">
              <a:latin typeface="Calibri"/>
              <a:cs typeface="Calibri"/>
            </a:endParaRPr>
          </a:p>
          <a:p>
            <a:pPr marL="915670" lvl="1" indent="-285750" algn="just">
              <a:buFont typeface="Wingdings 2"/>
              <a:buChar char=""/>
            </a:pPr>
            <a:r>
              <a:rPr lang="en-US" sz="1600" dirty="0">
                <a:latin typeface="Calibri"/>
                <a:cs typeface="Calibri"/>
              </a:rPr>
              <a:t>Define the hardware and software prerequisites necessary for running the keylogger application effectively.</a:t>
            </a:r>
          </a:p>
          <a:p>
            <a:pPr marL="915670" lvl="1" indent="-285750" algn="just">
              <a:buFont typeface="Wingdings 2"/>
              <a:buChar char=""/>
            </a:pPr>
            <a:r>
              <a:rPr lang="en-US" sz="1600" dirty="0">
                <a:latin typeface="Calibri"/>
                <a:cs typeface="Calibri"/>
              </a:rPr>
              <a:t>Specify the supported operating systems and system configurations for seamless compatibility.</a:t>
            </a:r>
            <a:endParaRPr lang="en-IN" sz="1600" dirty="0">
              <a:latin typeface="Calibri"/>
              <a:cs typeface="Calibri"/>
            </a:endParaRPr>
          </a:p>
          <a:p>
            <a:pPr marL="305435" indent="-305435">
              <a:buFont typeface="Wingdings 2"/>
              <a:buChar char=""/>
            </a:pPr>
            <a:r>
              <a:rPr lang="en-IN" sz="1600" b="1" dirty="0">
                <a:latin typeface="Calibri"/>
                <a:cs typeface="Calibri"/>
              </a:rPr>
              <a:t>Library required to build the model</a:t>
            </a:r>
            <a:endParaRPr lang="en-US" sz="1600" b="1" dirty="0">
              <a:latin typeface="Calibri"/>
              <a:cs typeface="Calibri"/>
            </a:endParaRPr>
          </a:p>
          <a:p>
            <a:pPr marL="915670" lvl="1" indent="-285750" algn="just">
              <a:buFont typeface="Wingdings 2"/>
              <a:buChar char=""/>
            </a:pPr>
            <a:r>
              <a:rPr lang="en-IN" sz="1600" dirty="0">
                <a:latin typeface="Calibri"/>
                <a:cs typeface="Calibri"/>
              </a:rPr>
              <a:t>I</a:t>
            </a:r>
            <a:r>
              <a:rPr lang="en-US" sz="1600" err="1">
                <a:latin typeface="Calibri"/>
                <a:cs typeface="Calibri"/>
              </a:rPr>
              <a:t>d</a:t>
            </a:r>
            <a:r>
              <a:rPr lang="en-US" sz="1500" err="1">
                <a:solidFill>
                  <a:srgbClr val="0F0F0F"/>
                </a:solidFill>
              </a:rPr>
              <a:t>e</a:t>
            </a:r>
            <a:r>
              <a:rPr lang="en-US" sz="1600" err="1">
                <a:latin typeface="Calibri"/>
                <a:cs typeface="Calibri"/>
              </a:rPr>
              <a:t>ntify</a:t>
            </a:r>
            <a:r>
              <a:rPr lang="en-US" sz="1600" dirty="0">
                <a:latin typeface="Calibri"/>
                <a:cs typeface="Calibri"/>
              </a:rPr>
              <a:t> the external libraries and dependencies utilized in constructing the keylogger application.</a:t>
            </a:r>
          </a:p>
          <a:p>
            <a:pPr marL="915670" lvl="1" indent="-285750" algn="just">
              <a:buFont typeface="Wingdings 2"/>
              <a:buChar char=""/>
            </a:pPr>
            <a:r>
              <a:rPr lang="en-US" sz="1600" dirty="0">
                <a:latin typeface="Calibri"/>
                <a:cs typeface="Calibri"/>
              </a:rPr>
              <a:t>Highlight key libraries such as </a:t>
            </a:r>
            <a:r>
              <a:rPr lang="en-US" sz="1600" err="1">
                <a:latin typeface="Calibri"/>
                <a:cs typeface="Calibri"/>
              </a:rPr>
              <a:t>tkinter</a:t>
            </a:r>
            <a:r>
              <a:rPr lang="en-US" sz="1600" dirty="0">
                <a:latin typeface="Calibri"/>
                <a:cs typeface="Calibri"/>
              </a:rPr>
              <a:t> for GUI development and </a:t>
            </a:r>
            <a:r>
              <a:rPr lang="en-US" sz="1600" err="1">
                <a:latin typeface="Calibri"/>
                <a:cs typeface="Calibri"/>
              </a:rPr>
              <a:t>pynput</a:t>
            </a:r>
            <a:r>
              <a:rPr lang="en-US" sz="1600" dirty="0">
                <a:latin typeface="Calibri"/>
                <a:cs typeface="Calibri"/>
              </a:rPr>
              <a:t> for capturing keyboard events.</a:t>
            </a:r>
            <a:endParaRPr lang="en-IN" sz="1600" dirty="0">
              <a:latin typeface="Calibri"/>
              <a:cs typeface="Calibri"/>
            </a:endParaRPr>
          </a:p>
          <a:p>
            <a:pPr marL="0" indent="0">
              <a:buNone/>
            </a:pPr>
            <a:r>
              <a:rPr lang="en-IN" sz="1800" dirty="0">
                <a:solidFill>
                  <a:srgbClr val="0F0F0F"/>
                </a:solidFill>
              </a:rPr>
              <a:t>         </a:t>
            </a:r>
            <a:endParaRPr lang="en-US" sz="1800" dirty="0">
              <a:solidFill>
                <a:srgbClr val="000000"/>
              </a:solidFill>
            </a:endParaRPr>
          </a:p>
          <a:p>
            <a:pPr marL="0" indent="0">
              <a:buNone/>
            </a:pPr>
            <a:endParaRPr lang="en-US"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77500" lnSpcReduction="20000"/>
          </a:bodyPr>
          <a:lstStyle/>
          <a:p>
            <a:pPr marL="0" indent="0">
              <a:lnSpc>
                <a:spcPct val="120000"/>
              </a:lnSpc>
              <a:buNone/>
            </a:pPr>
            <a:r>
              <a:rPr lang="en-IN" sz="1600" b="1" dirty="0">
                <a:latin typeface="Calibri"/>
                <a:cs typeface="Calibri"/>
              </a:rPr>
              <a:t>Algorithm Selection:</a:t>
            </a:r>
            <a:endParaRPr lang="en-US" dirty="0"/>
          </a:p>
          <a:p>
            <a:pPr marL="305435" lvl="1" indent="-305435">
              <a:lnSpc>
                <a:spcPct val="120000"/>
              </a:lnSpc>
              <a:buFont typeface="Wingdings 2"/>
              <a:buChar char=""/>
            </a:pPr>
            <a:r>
              <a:rPr lang="en-US" sz="1600" dirty="0">
                <a:latin typeface="Calibri"/>
                <a:cs typeface="Calibri"/>
              </a:rPr>
              <a:t>The chosen algorithm for the keylogger application is based on utilizing event listener functions provided by the </a:t>
            </a:r>
            <a:r>
              <a:rPr lang="en-US" sz="1600" err="1">
                <a:latin typeface="Calibri"/>
                <a:cs typeface="Calibri"/>
              </a:rPr>
              <a:t>pynput</a:t>
            </a:r>
            <a:r>
              <a:rPr lang="en-US" sz="1600" dirty="0">
                <a:latin typeface="Calibri"/>
                <a:cs typeface="Calibri"/>
              </a:rPr>
              <a:t> library. These functions enable the detection and capture of key press, hold, and release events in real-time</a:t>
            </a:r>
            <a:r>
              <a:rPr lang="en-IN" sz="1600" dirty="0">
                <a:latin typeface="Calibri"/>
                <a:cs typeface="Calibri"/>
              </a:rPr>
              <a:t>.</a:t>
            </a:r>
          </a:p>
          <a:p>
            <a:pPr marL="0" indent="0">
              <a:lnSpc>
                <a:spcPct val="120000"/>
              </a:lnSpc>
              <a:buNone/>
            </a:pPr>
            <a:r>
              <a:rPr lang="en-IN" sz="1600" b="1" dirty="0">
                <a:latin typeface="Calibri"/>
                <a:cs typeface="Calibri"/>
              </a:rPr>
              <a:t>Data Input:</a:t>
            </a:r>
          </a:p>
          <a:p>
            <a:pPr marL="305435" lvl="1" indent="-305435">
              <a:lnSpc>
                <a:spcPct val="120000"/>
              </a:lnSpc>
              <a:buFont typeface="Wingdings 2"/>
              <a:buChar char=""/>
            </a:pPr>
            <a:r>
              <a:rPr lang="en-US" sz="1600" dirty="0">
                <a:latin typeface="Calibri"/>
                <a:cs typeface="Calibri"/>
              </a:rPr>
              <a:t>The input features utilized by the keylogger algorithm include various attributes of key events, such as timestamps, key identifiers (e.g., 'a', 'b', 'Enter'), and event types (press, hold, release)</a:t>
            </a:r>
            <a:r>
              <a:rPr lang="en-IN" sz="1600" dirty="0">
                <a:latin typeface="Calibri"/>
                <a:cs typeface="Calibri"/>
              </a:rPr>
              <a:t>.</a:t>
            </a:r>
            <a:endParaRPr lang="en-US" sz="1600" dirty="0">
              <a:latin typeface="Calibri"/>
              <a:cs typeface="Calibri"/>
            </a:endParaRPr>
          </a:p>
          <a:p>
            <a:pPr marL="305435" lvl="1" indent="-305435">
              <a:lnSpc>
                <a:spcPct val="120000"/>
              </a:lnSpc>
              <a:buFont typeface="Wingdings 2"/>
              <a:buChar char=""/>
            </a:pPr>
            <a:r>
              <a:rPr lang="en-US" sz="1600" dirty="0">
                <a:latin typeface="Calibri"/>
                <a:cs typeface="Calibri"/>
              </a:rPr>
              <a:t>Additionally, the keylogger may consider contextual information, such as the active application window or system-wide keyboard events, to provide comprehensive logging capabilities.</a:t>
            </a:r>
            <a:endParaRPr lang="en-IN" sz="1600" dirty="0">
              <a:latin typeface="Calibri"/>
              <a:cs typeface="Calibri"/>
            </a:endParaRPr>
          </a:p>
          <a:p>
            <a:pPr marL="0" indent="0">
              <a:lnSpc>
                <a:spcPct val="120000"/>
              </a:lnSpc>
              <a:buNone/>
            </a:pPr>
            <a:r>
              <a:rPr lang="en-IN" sz="1600" b="1" dirty="0">
                <a:latin typeface="Calibri"/>
                <a:cs typeface="Calibri"/>
              </a:rPr>
              <a:t>Training Process:</a:t>
            </a:r>
          </a:p>
          <a:p>
            <a:pPr marL="305435" lvl="1" indent="-305435">
              <a:lnSpc>
                <a:spcPct val="120000"/>
              </a:lnSpc>
              <a:buFont typeface="Wingdings 2"/>
              <a:buChar char=""/>
            </a:pPr>
            <a:r>
              <a:rPr lang="en-US" sz="1600" dirty="0">
                <a:latin typeface="Calibri"/>
                <a:cs typeface="Calibri"/>
              </a:rPr>
              <a:t>The keylogger algorithm does not undergo a traditional training process, as it primarily functions as a real-time event listener and logger</a:t>
            </a:r>
            <a:r>
              <a:rPr lang="en-IN" sz="1600" dirty="0">
                <a:latin typeface="Calibri"/>
                <a:cs typeface="Calibri"/>
              </a:rPr>
              <a:t>.</a:t>
            </a:r>
            <a:endParaRPr lang="en-US" sz="1600" dirty="0">
              <a:latin typeface="Calibri"/>
              <a:cs typeface="Calibri"/>
            </a:endParaRPr>
          </a:p>
          <a:p>
            <a:pPr marL="305435" lvl="1" indent="-305435">
              <a:lnSpc>
                <a:spcPct val="120000"/>
              </a:lnSpc>
              <a:buFont typeface="Wingdings 2"/>
              <a:buChar char=""/>
            </a:pPr>
            <a:r>
              <a:rPr lang="en-US" sz="1600" dirty="0">
                <a:latin typeface="Calibri"/>
                <a:cs typeface="Calibri"/>
              </a:rPr>
              <a:t>Initialization of the keylogger involves setting up event listeners to detect key events and configuring event buffers to handle incoming events efficiently.</a:t>
            </a:r>
            <a:endParaRPr lang="en-IN" sz="1600" dirty="0">
              <a:latin typeface="Calibri"/>
              <a:cs typeface="Calibri"/>
            </a:endParaRPr>
          </a:p>
          <a:p>
            <a:pPr marL="0" indent="0">
              <a:lnSpc>
                <a:spcPct val="120000"/>
              </a:lnSpc>
              <a:buNone/>
            </a:pPr>
            <a:r>
              <a:rPr lang="en-IN" sz="1600" b="1" dirty="0">
                <a:latin typeface="Calibri"/>
                <a:cs typeface="Calibri"/>
              </a:rPr>
              <a:t>Prediction Process:</a:t>
            </a:r>
          </a:p>
          <a:p>
            <a:pPr marL="305435" lvl="1" indent="-305435">
              <a:lnSpc>
                <a:spcPct val="120000"/>
              </a:lnSpc>
              <a:buFont typeface="Wingdings 2"/>
              <a:buChar char=""/>
            </a:pPr>
            <a:r>
              <a:rPr lang="en-US" sz="1600" dirty="0">
                <a:latin typeface="Calibri"/>
                <a:cs typeface="Calibri"/>
              </a:rPr>
              <a:t>The keylogger captures and processes key events in real-time, logging each event along with its associated timestamp and event type</a:t>
            </a:r>
            <a:r>
              <a:rPr lang="en-IN" sz="1600" dirty="0">
                <a:latin typeface="Calibri"/>
                <a:cs typeface="Calibri"/>
              </a:rPr>
              <a:t>.</a:t>
            </a:r>
            <a:endParaRPr lang="en-US" sz="1600" dirty="0">
              <a:latin typeface="Calibri"/>
              <a:cs typeface="Calibri"/>
            </a:endParaRPr>
          </a:p>
          <a:p>
            <a:pPr marL="305435" lvl="1" indent="-305435">
              <a:lnSpc>
                <a:spcPct val="120000"/>
              </a:lnSpc>
              <a:buFont typeface="Wingdings 2"/>
              <a:buChar char=""/>
            </a:pPr>
            <a:r>
              <a:rPr lang="en-US" sz="1600" dirty="0">
                <a:latin typeface="Calibri"/>
                <a:cs typeface="Calibri"/>
              </a:rPr>
              <a:t>Different types of key events, including key press, hold, and release actions, are handled and stored sequentially in log files for later analysis or monitoring purposes.</a:t>
            </a:r>
            <a:endParaRPr lang="en-IN" sz="1600" dirty="0">
              <a:latin typeface="Calibri"/>
              <a:cs typeface="Calibri"/>
            </a:endParaRPr>
          </a:p>
          <a:p>
            <a:pPr marL="305435" indent="-305435"/>
            <a:endParaRPr lang="en-US" sz="1400" dirty="0">
              <a:solidFill>
                <a:srgbClr val="404040"/>
              </a:solidFill>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92500" lnSpcReduction="20000"/>
          </a:bodyPr>
          <a:lstStyle/>
          <a:p>
            <a:pPr marL="0" indent="0">
              <a:buNone/>
            </a:pPr>
            <a:r>
              <a:rPr lang="en-US" sz="2400" b="1" dirty="0">
                <a:solidFill>
                  <a:srgbClr val="0F0F0F"/>
                </a:solidFill>
                <a:ea typeface="+mn-lt"/>
                <a:cs typeface="+mn-lt"/>
              </a:rPr>
              <a:t>Reduced Risk of Identity Theft</a:t>
            </a:r>
            <a:r>
              <a:rPr lang="en-US" sz="2400" dirty="0">
                <a:solidFill>
                  <a:srgbClr val="0F0F0F"/>
                </a:solidFill>
                <a:ea typeface="+mn-lt"/>
                <a:cs typeface="+mn-lt"/>
              </a:rPr>
              <a:t>: By implementing the proposed solutions like strong passwords, 2FA, and avoiding keyloggers, the chances of stolen credentials being used for identity theft would significantly decrease.</a:t>
            </a:r>
          </a:p>
          <a:p>
            <a:pPr marL="0" indent="0">
              <a:buNone/>
            </a:pPr>
            <a:r>
              <a:rPr lang="en-US" sz="2400" b="1" dirty="0">
                <a:solidFill>
                  <a:srgbClr val="0F0F0F"/>
                </a:solidFill>
                <a:ea typeface="+mn-lt"/>
                <a:cs typeface="+mn-lt"/>
              </a:rPr>
              <a:t>Enhanced Financial Security: </a:t>
            </a:r>
            <a:r>
              <a:rPr lang="en-US" sz="2400" dirty="0">
                <a:solidFill>
                  <a:srgbClr val="0F0F0F"/>
                </a:solidFill>
                <a:ea typeface="+mn-lt"/>
                <a:cs typeface="+mn-lt"/>
              </a:rPr>
              <a:t>Financial information like credit card details would be better protected, minimizing the risk of financial fraud caused by keyloggers capturing this sensitive data.</a:t>
            </a:r>
          </a:p>
          <a:p>
            <a:pPr marL="0" indent="0">
              <a:buNone/>
            </a:pPr>
            <a:r>
              <a:rPr lang="en-US" sz="2400" b="1" dirty="0">
                <a:solidFill>
                  <a:srgbClr val="0F0F0F"/>
                </a:solidFill>
                <a:ea typeface="+mn-lt"/>
                <a:cs typeface="+mn-lt"/>
              </a:rPr>
              <a:t>Improved User Privacy</a:t>
            </a:r>
            <a:r>
              <a:rPr lang="en-US" sz="2400" dirty="0">
                <a:solidFill>
                  <a:srgbClr val="0F0F0F"/>
                </a:solidFill>
                <a:ea typeface="+mn-lt"/>
                <a:cs typeface="+mn-lt"/>
              </a:rPr>
              <a:t>: Personal messages, browsing history, and other private information wouldn't be vulnerable to keyloggers, leading to a greater sense of privacy for users.</a:t>
            </a:r>
          </a:p>
          <a:p>
            <a:pPr marL="0" indent="0">
              <a:buNone/>
            </a:pPr>
            <a:r>
              <a:rPr lang="en-US" sz="2400" b="1" dirty="0">
                <a:solidFill>
                  <a:srgbClr val="0F0F0F"/>
                </a:solidFill>
                <a:ea typeface="+mn-lt"/>
                <a:cs typeface="+mn-lt"/>
              </a:rPr>
              <a:t>Increased User Confidence: </a:t>
            </a:r>
            <a:r>
              <a:rPr lang="en-US" sz="2400" dirty="0">
                <a:solidFill>
                  <a:srgbClr val="0F0F0F"/>
                </a:solidFill>
                <a:ea typeface="+mn-lt"/>
                <a:cs typeface="+mn-lt"/>
              </a:rPr>
              <a:t>With robust defenses in place against keyloggers, users can feel more confident and secure when entering sensitive information online.</a:t>
            </a:r>
          </a:p>
          <a:p>
            <a:pPr marL="0" indent="0">
              <a:buNone/>
            </a:pPr>
            <a:r>
              <a:rPr lang="en-US" sz="2400" b="1" dirty="0">
                <a:solidFill>
                  <a:srgbClr val="0F0F0F"/>
                </a:solidFill>
                <a:ea typeface="+mn-lt"/>
                <a:cs typeface="+mn-lt"/>
              </a:rPr>
              <a:t>Reduced Cybercrime: </a:t>
            </a:r>
            <a:r>
              <a:rPr lang="en-US" sz="2400" dirty="0">
                <a:solidFill>
                  <a:srgbClr val="0F0F0F"/>
                </a:solidFill>
                <a:ea typeface="+mn-lt"/>
                <a:cs typeface="+mn-lt"/>
              </a:rPr>
              <a:t>By mitigating the effectiveness of keyloggers, cybercrime attempts that rely on stolen data would become less successful.</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keyloggers pose a significant threat to user data security. They can steal sensitive information, leading to identity theft, financial loss, and privacy breaches.</a:t>
            </a: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The proposed system approach offers a multi-layered defense against keyloggers.  This includes utilizing anti-malware software, implementing 2FA, employing password managers, using virtual keyboards, and promoting user awareness. By working together, these elements create a strong shield against keyloggers.</a:t>
            </a: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The desired results of this project are a significant improvement in data security and user confidence.  Reduced risk of identity theft, enhanced financial security, and improved user privacy are all achievable outcomes.  By mitigating the effectiveness of keyloggers, this system approach can create a more secure digital environment for everyone.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70000" lnSpcReduction="20000"/>
          </a:bodyPr>
          <a:lstStyle/>
          <a:p>
            <a:pPr marL="0" indent="0">
              <a:buNone/>
            </a:pPr>
            <a:endParaRPr lang="en-US" sz="2000" b="1" dirty="0"/>
          </a:p>
          <a:p>
            <a:pPr marL="0" indent="0">
              <a:buNone/>
            </a:pPr>
            <a:r>
              <a:rPr lang="en-US" sz="2000" b="1" dirty="0"/>
              <a:t>Advanced Malware Detection</a:t>
            </a:r>
            <a:r>
              <a:rPr lang="en-US" sz="2000" dirty="0"/>
              <a:t>:  Future anti-malware software could leverage machine learning and artificial intelligence to more effectively identify and block sophisticated keyloggers that evade traditional detection methods.</a:t>
            </a:r>
          </a:p>
          <a:p>
            <a:pPr marL="0" indent="0">
              <a:buNone/>
            </a:pPr>
            <a:endParaRPr lang="en-US" sz="2000" b="1" dirty="0"/>
          </a:p>
          <a:p>
            <a:pPr marL="0" indent="0">
              <a:buNone/>
            </a:pPr>
            <a:r>
              <a:rPr lang="en-US" sz="2000" b="1" dirty="0"/>
              <a:t>Biometric Authentication</a:t>
            </a:r>
            <a:r>
              <a:rPr lang="en-US" sz="2000" dirty="0"/>
              <a:t>:  Fingerprint scanners, facial recognition, and iris scanners could become more widely adopted for logins, potentially eliminating the need for passwords that keyloggers target.  However, this raises privacy concerns that need to be balanced with security.</a:t>
            </a:r>
          </a:p>
          <a:p>
            <a:pPr marL="0" indent="0">
              <a:buNone/>
            </a:pPr>
            <a:endParaRPr lang="en-US" sz="2000" b="1" dirty="0"/>
          </a:p>
          <a:p>
            <a:pPr marL="0" indent="0">
              <a:buNone/>
            </a:pPr>
            <a:r>
              <a:rPr lang="en-US" sz="2000" b="1" dirty="0"/>
              <a:t>On-Device Security:  </a:t>
            </a:r>
            <a:r>
              <a:rPr lang="en-US" sz="2000" dirty="0"/>
              <a:t>With the increasing power of mobile devices, future security solutions may integrate keylogging protection directly into smartphones and tablets, providing a more comprehensive defense against these threats.</a:t>
            </a:r>
          </a:p>
          <a:p>
            <a:pPr marL="0" indent="0">
              <a:buNone/>
            </a:pPr>
            <a:endParaRPr lang="en-US" sz="2000" b="1" dirty="0"/>
          </a:p>
          <a:p>
            <a:pPr marL="0" indent="0">
              <a:buNone/>
            </a:pPr>
            <a:r>
              <a:rPr lang="en-US" sz="2000" b="1" dirty="0"/>
              <a:t>User Education and Awareness Campaigns</a:t>
            </a:r>
            <a:r>
              <a:rPr lang="en-US" sz="2000" dirty="0"/>
              <a:t>:  As hacking techniques become more complex, ongoing user education will remain crucial.  Interactive training programs and simulations can help users develop a stronger sense of cyber hygiene and identify red flags associated with keyloggers.</a:t>
            </a:r>
          </a:p>
          <a:p>
            <a:pPr marL="0" indent="0">
              <a:buNone/>
            </a:pPr>
            <a:endParaRPr lang="en-US" sz="2000" b="1" dirty="0"/>
          </a:p>
          <a:p>
            <a:pPr marL="0" indent="0">
              <a:buNone/>
            </a:pPr>
            <a:r>
              <a:rPr lang="en-US" sz="2000" b="1" dirty="0"/>
              <a:t>Collaborative Efforts</a:t>
            </a:r>
            <a:r>
              <a:rPr lang="en-US" sz="2000" dirty="0"/>
              <a:t>:  Collaboration between software developers, security researchers, and law enforcement agencies can lead to more effective strategies for combating keyloggers. Sharing information about new threats and developing joint solutions can strengthen the overall defense.</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72</TotalTime>
  <Words>1071</Words>
  <Application>Microsoft Office PowerPoint</Application>
  <PresentationFormat>Widescreen</PresentationFormat>
  <Paragraphs>71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THIRUMURUGAN K</cp:lastModifiedBy>
  <cp:revision>97</cp:revision>
  <dcterms:created xsi:type="dcterms:W3CDTF">2021-05-26T16:50:10Z</dcterms:created>
  <dcterms:modified xsi:type="dcterms:W3CDTF">2024-04-05T18:24:40Z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