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67c019d5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67c019d5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8c062d3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8c062d36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8c062d36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8c062d3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8c062d3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8c062d3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8c062d3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8c062d3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8c062d36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8c062d36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8c062d3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8c062d3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8c062d36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8c062d36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8c062d36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8c062d36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85f90a7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85f90a7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67c3a65c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7c3a65c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67c3a65c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7c3a65c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67c019d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7c019d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67c019d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67c019d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67c019d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7c019d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67c019d5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67c019d5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8c062d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8c062d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8c062d36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c062d36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4318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Bitcoin Sentimental Analysis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Connor Beard, Mishuk Dutta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Change Graph</a:t>
            </a:r>
            <a:endParaRPr/>
          </a:p>
        </p:txBody>
      </p:sp>
      <p:pic>
        <p:nvPicPr>
          <p:cNvPr id="194" name="Google Shape;194;p22"/>
          <p:cNvPicPr preferRelativeResize="0"/>
          <p:nvPr/>
        </p:nvPicPr>
        <p:blipFill>
          <a:blip r:embed="rId3">
            <a:alphaModFix/>
          </a:blip>
          <a:stretch>
            <a:fillRect/>
          </a:stretch>
        </p:blipFill>
        <p:spPr>
          <a:xfrm>
            <a:off x="1297500" y="1304475"/>
            <a:ext cx="7377451" cy="337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3"/>
          <p:cNvPicPr preferRelativeResize="0"/>
          <p:nvPr/>
        </p:nvPicPr>
        <p:blipFill>
          <a:blip r:embed="rId3">
            <a:alphaModFix/>
          </a:blip>
          <a:stretch>
            <a:fillRect/>
          </a:stretch>
        </p:blipFill>
        <p:spPr>
          <a:xfrm>
            <a:off x="152400" y="2039250"/>
            <a:ext cx="4269025" cy="300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6991500" cy="9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 Regression Fitting</a:t>
            </a:r>
            <a:endParaRPr/>
          </a:p>
        </p:txBody>
      </p:sp>
      <p:pic>
        <p:nvPicPr>
          <p:cNvPr id="206" name="Google Shape;206;p24"/>
          <p:cNvPicPr preferRelativeResize="0"/>
          <p:nvPr/>
        </p:nvPicPr>
        <p:blipFill>
          <a:blip r:embed="rId3">
            <a:alphaModFix/>
          </a:blip>
          <a:stretch>
            <a:fillRect/>
          </a:stretch>
        </p:blipFill>
        <p:spPr>
          <a:xfrm>
            <a:off x="690737" y="1372950"/>
            <a:ext cx="8205025" cy="3669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6932100" cy="8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Gaming DataFrames Hourly Price Change</a:t>
            </a:r>
            <a:endParaRPr/>
          </a:p>
        </p:txBody>
      </p:sp>
      <p:pic>
        <p:nvPicPr>
          <p:cNvPr id="212" name="Google Shape;212;p25"/>
          <p:cNvPicPr preferRelativeResize="0"/>
          <p:nvPr/>
        </p:nvPicPr>
        <p:blipFill>
          <a:blip r:embed="rId3">
            <a:alphaModFix/>
          </a:blip>
          <a:stretch>
            <a:fillRect/>
          </a:stretch>
        </p:blipFill>
        <p:spPr>
          <a:xfrm>
            <a:off x="152400" y="1471825"/>
            <a:ext cx="8828949" cy="35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6991500" cy="9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Gaming Data Regression Fitting</a:t>
            </a:r>
            <a:endParaRPr/>
          </a:p>
        </p:txBody>
      </p:sp>
      <p:pic>
        <p:nvPicPr>
          <p:cNvPr id="218" name="Google Shape;218;p26"/>
          <p:cNvPicPr preferRelativeResize="0"/>
          <p:nvPr/>
        </p:nvPicPr>
        <p:blipFill>
          <a:blip r:embed="rId3">
            <a:alphaModFix/>
          </a:blip>
          <a:stretch>
            <a:fillRect/>
          </a:stretch>
        </p:blipFill>
        <p:spPr>
          <a:xfrm>
            <a:off x="152400" y="1525350"/>
            <a:ext cx="8813474" cy="346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410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Filling Gaming Model on Crypto</a:t>
            </a:r>
            <a:endParaRPr/>
          </a:p>
        </p:txBody>
      </p:sp>
      <p:pic>
        <p:nvPicPr>
          <p:cNvPr id="224" name="Google Shape;224;p27"/>
          <p:cNvPicPr preferRelativeResize="0"/>
          <p:nvPr/>
        </p:nvPicPr>
        <p:blipFill>
          <a:blip r:embed="rId3">
            <a:alphaModFix/>
          </a:blip>
          <a:stretch>
            <a:fillRect/>
          </a:stretch>
        </p:blipFill>
        <p:spPr>
          <a:xfrm>
            <a:off x="498600" y="1673250"/>
            <a:ext cx="8237476" cy="332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70700" cy="8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 Plots (Accuracy Indicators)</a:t>
            </a:r>
            <a:endParaRPr/>
          </a:p>
        </p:txBody>
      </p:sp>
      <p:pic>
        <p:nvPicPr>
          <p:cNvPr id="230" name="Google Shape;230;p28"/>
          <p:cNvPicPr preferRelativeResize="0"/>
          <p:nvPr/>
        </p:nvPicPr>
        <p:blipFill>
          <a:blip r:embed="rId3">
            <a:alphaModFix/>
          </a:blip>
          <a:stretch>
            <a:fillRect/>
          </a:stretch>
        </p:blipFill>
        <p:spPr>
          <a:xfrm>
            <a:off x="491050" y="1309675"/>
            <a:ext cx="3876902" cy="3604350"/>
          </a:xfrm>
          <a:prstGeom prst="rect">
            <a:avLst/>
          </a:prstGeom>
          <a:noFill/>
          <a:ln>
            <a:noFill/>
          </a:ln>
        </p:spPr>
      </p:pic>
      <p:pic>
        <p:nvPicPr>
          <p:cNvPr id="231" name="Google Shape;231;p28"/>
          <p:cNvPicPr preferRelativeResize="0"/>
          <p:nvPr/>
        </p:nvPicPr>
        <p:blipFill>
          <a:blip r:embed="rId4">
            <a:alphaModFix/>
          </a:blip>
          <a:stretch>
            <a:fillRect/>
          </a:stretch>
        </p:blipFill>
        <p:spPr>
          <a:xfrm>
            <a:off x="4435725" y="1309675"/>
            <a:ext cx="4176470" cy="3604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OLS Regressions</a:t>
            </a:r>
            <a:endParaRPr/>
          </a:p>
        </p:txBody>
      </p:sp>
      <p:pic>
        <p:nvPicPr>
          <p:cNvPr id="237" name="Google Shape;237;p29"/>
          <p:cNvPicPr preferRelativeResize="0"/>
          <p:nvPr/>
        </p:nvPicPr>
        <p:blipFill>
          <a:blip r:embed="rId3">
            <a:alphaModFix/>
          </a:blip>
          <a:stretch>
            <a:fillRect/>
          </a:stretch>
        </p:blipFill>
        <p:spPr>
          <a:xfrm>
            <a:off x="152400" y="2039250"/>
            <a:ext cx="4269026" cy="2765975"/>
          </a:xfrm>
          <a:prstGeom prst="rect">
            <a:avLst/>
          </a:prstGeom>
          <a:noFill/>
          <a:ln>
            <a:noFill/>
          </a:ln>
        </p:spPr>
      </p:pic>
      <p:pic>
        <p:nvPicPr>
          <p:cNvPr id="238" name="Google Shape;238;p29"/>
          <p:cNvPicPr preferRelativeResize="0"/>
          <p:nvPr/>
        </p:nvPicPr>
        <p:blipFill>
          <a:blip r:embed="rId4">
            <a:alphaModFix/>
          </a:blip>
          <a:stretch>
            <a:fillRect/>
          </a:stretch>
        </p:blipFill>
        <p:spPr>
          <a:xfrm>
            <a:off x="4636275" y="2039250"/>
            <a:ext cx="4355325" cy="2765975"/>
          </a:xfrm>
          <a:prstGeom prst="rect">
            <a:avLst/>
          </a:prstGeom>
          <a:noFill/>
          <a:ln>
            <a:noFill/>
          </a:ln>
        </p:spPr>
      </p:pic>
      <p:sp>
        <p:nvSpPr>
          <p:cNvPr id="239" name="Google Shape;239;p29"/>
          <p:cNvSpPr txBox="1"/>
          <p:nvPr/>
        </p:nvSpPr>
        <p:spPr>
          <a:xfrm>
            <a:off x="152400" y="1552500"/>
            <a:ext cx="67122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Crypto Sub                                                                       Gaming Sub</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HeatMap</a:t>
            </a:r>
            <a:endParaRPr/>
          </a:p>
        </p:txBody>
      </p:sp>
      <p:pic>
        <p:nvPicPr>
          <p:cNvPr id="245" name="Google Shape;245;p30"/>
          <p:cNvPicPr preferRelativeResize="0"/>
          <p:nvPr/>
        </p:nvPicPr>
        <p:blipFill>
          <a:blip r:embed="rId3">
            <a:alphaModFix/>
          </a:blip>
          <a:stretch>
            <a:fillRect/>
          </a:stretch>
        </p:blipFill>
        <p:spPr>
          <a:xfrm>
            <a:off x="5096400" y="1772100"/>
            <a:ext cx="3742800" cy="3371400"/>
          </a:xfrm>
          <a:prstGeom prst="rect">
            <a:avLst/>
          </a:prstGeom>
          <a:noFill/>
          <a:ln>
            <a:noFill/>
          </a:ln>
        </p:spPr>
      </p:pic>
      <p:pic>
        <p:nvPicPr>
          <p:cNvPr id="246" name="Google Shape;246;p30"/>
          <p:cNvPicPr preferRelativeResize="0"/>
          <p:nvPr/>
        </p:nvPicPr>
        <p:blipFill>
          <a:blip r:embed="rId4">
            <a:alphaModFix/>
          </a:blip>
          <a:stretch>
            <a:fillRect/>
          </a:stretch>
        </p:blipFill>
        <p:spPr>
          <a:xfrm>
            <a:off x="480025" y="1772100"/>
            <a:ext cx="3484075" cy="3371400"/>
          </a:xfrm>
          <a:prstGeom prst="rect">
            <a:avLst/>
          </a:prstGeom>
          <a:noFill/>
          <a:ln>
            <a:noFill/>
          </a:ln>
        </p:spPr>
      </p:pic>
      <p:sp>
        <p:nvSpPr>
          <p:cNvPr id="247" name="Google Shape;247;p30"/>
          <p:cNvSpPr txBox="1"/>
          <p:nvPr/>
        </p:nvSpPr>
        <p:spPr>
          <a:xfrm>
            <a:off x="480025" y="1406550"/>
            <a:ext cx="7459200" cy="7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Crypto									Gaming			</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3" name="Google Shape;253;p31"/>
          <p:cNvSpPr txBox="1"/>
          <p:nvPr>
            <p:ph idx="1" type="body"/>
          </p:nvPr>
        </p:nvSpPr>
        <p:spPr>
          <a:xfrm>
            <a:off x="1297500" y="1766800"/>
            <a:ext cx="7232100" cy="241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Low R-Squared</a:t>
            </a:r>
            <a:endParaRPr sz="1800"/>
          </a:p>
          <a:p>
            <a:pPr indent="-342900" lvl="0" marL="457200" rtl="0" algn="l">
              <a:spcBef>
                <a:spcPts val="0"/>
              </a:spcBef>
              <a:spcAft>
                <a:spcPts val="0"/>
              </a:spcAft>
              <a:buSzPts val="1800"/>
              <a:buChar char="●"/>
            </a:pPr>
            <a:r>
              <a:rPr lang="en" sz="1800"/>
              <a:t>Too low of an F statistic</a:t>
            </a:r>
            <a:endParaRPr sz="1800"/>
          </a:p>
          <a:p>
            <a:pPr indent="-342900" lvl="0" marL="457200" rtl="0" algn="l">
              <a:spcBef>
                <a:spcPts val="0"/>
              </a:spcBef>
              <a:spcAft>
                <a:spcPts val="0"/>
              </a:spcAft>
              <a:buSzPts val="1800"/>
              <a:buChar char="●"/>
            </a:pPr>
            <a:r>
              <a:rPr lang="en" sz="1800"/>
              <a:t>With our data we feel that we cannot conclude that sentiment is a good predictor for Bitcoin price</a:t>
            </a:r>
            <a:endParaRPr sz="1800"/>
          </a:p>
          <a:p>
            <a:pPr indent="-342900" lvl="0" marL="457200" rtl="0" algn="l">
              <a:spcBef>
                <a:spcPts val="0"/>
              </a:spcBef>
              <a:spcAft>
                <a:spcPts val="0"/>
              </a:spcAft>
              <a:buSzPts val="1800"/>
              <a:buChar char="●"/>
            </a:pPr>
            <a:r>
              <a:rPr lang="en" sz="1800"/>
              <a:t>We do believe though that with more data over a long period of time, a good correlation would exist</a:t>
            </a:r>
            <a:endParaRPr sz="1800"/>
          </a:p>
          <a:p>
            <a:pPr indent="-342900" lvl="0" marL="457200" rtl="0" algn="l">
              <a:spcBef>
                <a:spcPts val="0"/>
              </a:spcBef>
              <a:spcAft>
                <a:spcPts val="0"/>
              </a:spcAft>
              <a:buSzPts val="1800"/>
              <a:buChar char="●"/>
            </a:pPr>
            <a:r>
              <a:rPr lang="en" sz="1800"/>
              <a:t>If we were to run the experiment again we would want to gather at least a couple months worth of data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Refresher</a:t>
            </a:r>
            <a:endParaRPr/>
          </a:p>
        </p:txBody>
      </p:sp>
      <p:sp>
        <p:nvSpPr>
          <p:cNvPr id="141" name="Google Shape;141;p14"/>
          <p:cNvSpPr txBox="1"/>
          <p:nvPr>
            <p:ph idx="1" type="body"/>
          </p:nvPr>
        </p:nvSpPr>
        <p:spPr>
          <a:xfrm>
            <a:off x="1297500" y="1382725"/>
            <a:ext cx="7038900" cy="361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Question: </a:t>
            </a:r>
            <a:endParaRPr b="1"/>
          </a:p>
          <a:p>
            <a:pPr indent="0" lvl="0" marL="0" rtl="0" algn="l">
              <a:lnSpc>
                <a:spcPct val="115000"/>
              </a:lnSpc>
              <a:spcBef>
                <a:spcPts val="1600"/>
              </a:spcBef>
              <a:spcAft>
                <a:spcPts val="0"/>
              </a:spcAft>
              <a:buNone/>
            </a:pPr>
            <a:r>
              <a:rPr lang="en"/>
              <a:t>Can Bitcoin’s price be predicted by the sentimental analysis of Reddit posts in popular Bitcoin/gaming subreddits?</a:t>
            </a:r>
            <a:endParaRPr/>
          </a:p>
          <a:p>
            <a:pPr indent="0" lvl="0" marL="0" rtl="0" algn="l">
              <a:lnSpc>
                <a:spcPct val="115000"/>
              </a:lnSpc>
              <a:spcBef>
                <a:spcPts val="1600"/>
              </a:spcBef>
              <a:spcAft>
                <a:spcPts val="0"/>
              </a:spcAft>
              <a:buNone/>
            </a:pPr>
            <a:r>
              <a:rPr b="1" lang="en"/>
              <a:t>Goal:</a:t>
            </a:r>
            <a:endParaRPr b="1"/>
          </a:p>
          <a:p>
            <a:pPr indent="0" lvl="0" marL="0" rtl="0" algn="l">
              <a:lnSpc>
                <a:spcPct val="115000"/>
              </a:lnSpc>
              <a:spcBef>
                <a:spcPts val="1600"/>
              </a:spcBef>
              <a:spcAft>
                <a:spcPts val="0"/>
              </a:spcAft>
              <a:buNone/>
            </a:pPr>
            <a:r>
              <a:rPr lang="en"/>
              <a:t>Use sentiment scores gathered from the public’s current collective sentiment (Reddit) to create a model that can </a:t>
            </a:r>
            <a:r>
              <a:rPr b="1" lang="en"/>
              <a:t>potentially</a:t>
            </a:r>
            <a:r>
              <a:rPr lang="en"/>
              <a:t> predict the price or price change in Bitcoin. </a:t>
            </a:r>
            <a:endParaRPr/>
          </a:p>
          <a:p>
            <a:pPr indent="0" lvl="0" marL="0" rtl="0" algn="l">
              <a:lnSpc>
                <a:spcPct val="115000"/>
              </a:lnSpc>
              <a:spcBef>
                <a:spcPts val="1600"/>
              </a:spcBef>
              <a:spcAft>
                <a:spcPts val="0"/>
              </a:spcAft>
              <a:buNone/>
            </a:pPr>
            <a:r>
              <a:rPr b="1" lang="en"/>
              <a:t>Interest:</a:t>
            </a:r>
            <a:r>
              <a:rPr lang="en"/>
              <a:t> </a:t>
            </a:r>
            <a:endParaRPr/>
          </a:p>
          <a:p>
            <a:pPr indent="0" lvl="0" marL="0" rtl="0" algn="l">
              <a:lnSpc>
                <a:spcPct val="115000"/>
              </a:lnSpc>
              <a:spcBef>
                <a:spcPts val="1600"/>
              </a:spcBef>
              <a:spcAft>
                <a:spcPts val="1600"/>
              </a:spcAft>
              <a:buNone/>
            </a:pPr>
            <a:r>
              <a:rPr lang="en"/>
              <a:t>We believe that little is understood about Bitcoin by many of the people who invest in it. Because of this we feel that people buy and sell mostly based off the current mood of the public. We wanted to dig deeper on this with our own study.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Issues and Solutions</a:t>
            </a:r>
            <a:endParaRPr/>
          </a:p>
        </p:txBody>
      </p:sp>
      <p:sp>
        <p:nvSpPr>
          <p:cNvPr id="147" name="Google Shape;147;p15"/>
          <p:cNvSpPr txBox="1"/>
          <p:nvPr>
            <p:ph idx="1" type="body"/>
          </p:nvPr>
        </p:nvSpPr>
        <p:spPr>
          <a:xfrm>
            <a:off x="1209075" y="1378975"/>
            <a:ext cx="3846000" cy="237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Twitter data was too clustered </a:t>
            </a:r>
            <a:endParaRPr sz="1400"/>
          </a:p>
          <a:p>
            <a:pPr indent="-317500" lvl="0" marL="457200" rtl="0" algn="l">
              <a:spcBef>
                <a:spcPts val="0"/>
              </a:spcBef>
              <a:spcAft>
                <a:spcPts val="0"/>
              </a:spcAft>
              <a:buSzPts val="1400"/>
              <a:buChar char="●"/>
            </a:pPr>
            <a:r>
              <a:rPr lang="en" sz="1400"/>
              <a:t>Wanted to gather more Reddit data</a:t>
            </a:r>
            <a:endParaRPr sz="1400"/>
          </a:p>
          <a:p>
            <a:pPr indent="-317500" lvl="1" marL="914400" rtl="0" algn="l">
              <a:spcBef>
                <a:spcPts val="0"/>
              </a:spcBef>
              <a:spcAft>
                <a:spcPts val="0"/>
              </a:spcAft>
              <a:buSzPts val="1400"/>
              <a:buChar char="○"/>
            </a:pPr>
            <a:r>
              <a:rPr lang="en" sz="1400"/>
              <a:t>Deprecated our method in newest version of praw</a:t>
            </a:r>
            <a:endParaRPr sz="1400"/>
          </a:p>
          <a:p>
            <a:pPr indent="-317500" lvl="0" marL="457200" rtl="0" algn="l">
              <a:spcBef>
                <a:spcPts val="0"/>
              </a:spcBef>
              <a:spcAft>
                <a:spcPts val="0"/>
              </a:spcAft>
              <a:buSzPts val="1400"/>
              <a:buChar char="●"/>
            </a:pPr>
            <a:r>
              <a:rPr lang="en" sz="1400"/>
              <a:t>Picked 5 subreddits</a:t>
            </a:r>
            <a:endParaRPr sz="1400"/>
          </a:p>
          <a:p>
            <a:pPr indent="-317500" lvl="1" marL="914400" rtl="0" algn="l">
              <a:spcBef>
                <a:spcPts val="0"/>
              </a:spcBef>
              <a:spcAft>
                <a:spcPts val="0"/>
              </a:spcAft>
              <a:buSzPts val="1400"/>
              <a:buChar char="○"/>
            </a:pPr>
            <a:r>
              <a:rPr lang="en" sz="1400"/>
              <a:t>Bitcoin, cryptocurrency, cryptomarkets, gaming, pcmasterrace</a:t>
            </a:r>
            <a:endParaRPr sz="1400"/>
          </a:p>
          <a:p>
            <a:pPr indent="-317500" lvl="0" marL="457200" rtl="0" algn="l">
              <a:spcBef>
                <a:spcPts val="0"/>
              </a:spcBef>
              <a:spcAft>
                <a:spcPts val="0"/>
              </a:spcAft>
              <a:buSzPts val="1400"/>
              <a:buChar char="●"/>
            </a:pPr>
            <a:r>
              <a:rPr lang="en" sz="1400"/>
              <a:t>Acquired new Bitcoin price hourly data</a:t>
            </a:r>
            <a:endParaRPr sz="1400"/>
          </a:p>
        </p:txBody>
      </p:sp>
      <p:pic>
        <p:nvPicPr>
          <p:cNvPr id="148" name="Google Shape;148;p15"/>
          <p:cNvPicPr preferRelativeResize="0"/>
          <p:nvPr/>
        </p:nvPicPr>
        <p:blipFill>
          <a:blip r:embed="rId3">
            <a:alphaModFix/>
          </a:blip>
          <a:stretch>
            <a:fillRect/>
          </a:stretch>
        </p:blipFill>
        <p:spPr>
          <a:xfrm>
            <a:off x="61050" y="3918400"/>
            <a:ext cx="4506050" cy="980650"/>
          </a:xfrm>
          <a:prstGeom prst="rect">
            <a:avLst/>
          </a:prstGeom>
          <a:noFill/>
          <a:ln>
            <a:noFill/>
          </a:ln>
        </p:spPr>
      </p:pic>
      <p:pic>
        <p:nvPicPr>
          <p:cNvPr id="149" name="Google Shape;149;p15"/>
          <p:cNvPicPr preferRelativeResize="0"/>
          <p:nvPr/>
        </p:nvPicPr>
        <p:blipFill>
          <a:blip r:embed="rId4">
            <a:alphaModFix/>
          </a:blip>
          <a:stretch>
            <a:fillRect/>
          </a:stretch>
        </p:blipFill>
        <p:spPr>
          <a:xfrm>
            <a:off x="5545375" y="1260300"/>
            <a:ext cx="2989400" cy="370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Sentiments</a:t>
            </a:r>
            <a:endParaRPr/>
          </a:p>
        </p:txBody>
      </p:sp>
      <p:pic>
        <p:nvPicPr>
          <p:cNvPr id="155" name="Google Shape;155;p16"/>
          <p:cNvPicPr preferRelativeResize="0"/>
          <p:nvPr/>
        </p:nvPicPr>
        <p:blipFill>
          <a:blip r:embed="rId3">
            <a:alphaModFix/>
          </a:blip>
          <a:stretch>
            <a:fillRect/>
          </a:stretch>
        </p:blipFill>
        <p:spPr>
          <a:xfrm>
            <a:off x="1076463" y="1580800"/>
            <a:ext cx="7480976" cy="273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413450" y="1487825"/>
            <a:ext cx="3034200" cy="9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Trends Over Time</a:t>
            </a:r>
            <a:endParaRPr/>
          </a:p>
          <a:p>
            <a:pPr indent="0" lvl="0" marL="0" rtl="0" algn="ctr">
              <a:spcBef>
                <a:spcPts val="0"/>
              </a:spcBef>
              <a:spcAft>
                <a:spcPts val="0"/>
              </a:spcAft>
              <a:buNone/>
            </a:pPr>
            <a:r>
              <a:rPr lang="en"/>
              <a:t>(Hourly)</a:t>
            </a:r>
            <a:endParaRPr/>
          </a:p>
        </p:txBody>
      </p:sp>
      <p:pic>
        <p:nvPicPr>
          <p:cNvPr id="161" name="Google Shape;161;p17"/>
          <p:cNvPicPr preferRelativeResize="0"/>
          <p:nvPr/>
        </p:nvPicPr>
        <p:blipFill>
          <a:blip r:embed="rId3">
            <a:alphaModFix/>
          </a:blip>
          <a:stretch>
            <a:fillRect/>
          </a:stretch>
        </p:blipFill>
        <p:spPr>
          <a:xfrm>
            <a:off x="3669700" y="140650"/>
            <a:ext cx="5105000" cy="4862199"/>
          </a:xfrm>
          <a:prstGeom prst="rect">
            <a:avLst/>
          </a:prstGeom>
          <a:noFill/>
          <a:ln>
            <a:noFill/>
          </a:ln>
        </p:spPr>
      </p:pic>
      <p:pic>
        <p:nvPicPr>
          <p:cNvPr id="162" name="Google Shape;162;p17"/>
          <p:cNvPicPr preferRelativeResize="0"/>
          <p:nvPr/>
        </p:nvPicPr>
        <p:blipFill>
          <a:blip r:embed="rId4">
            <a:alphaModFix/>
          </a:blip>
          <a:stretch>
            <a:fillRect/>
          </a:stretch>
        </p:blipFill>
        <p:spPr>
          <a:xfrm>
            <a:off x="559250" y="2889650"/>
            <a:ext cx="2742595" cy="787112"/>
          </a:xfrm>
          <a:prstGeom prst="rect">
            <a:avLst/>
          </a:prstGeom>
          <a:noFill/>
          <a:ln>
            <a:noFill/>
          </a:ln>
        </p:spPr>
      </p:pic>
      <p:pic>
        <p:nvPicPr>
          <p:cNvPr id="163" name="Google Shape;163;p17"/>
          <p:cNvPicPr preferRelativeResize="0"/>
          <p:nvPr/>
        </p:nvPicPr>
        <p:blipFill>
          <a:blip r:embed="rId5">
            <a:alphaModFix/>
          </a:blip>
          <a:stretch>
            <a:fillRect/>
          </a:stretch>
        </p:blipFill>
        <p:spPr>
          <a:xfrm>
            <a:off x="323850" y="3892750"/>
            <a:ext cx="3213400" cy="68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vs. Change in Price</a:t>
            </a:r>
            <a:endParaRPr/>
          </a:p>
        </p:txBody>
      </p:sp>
      <p:pic>
        <p:nvPicPr>
          <p:cNvPr id="169" name="Google Shape;169;p18"/>
          <p:cNvPicPr preferRelativeResize="0"/>
          <p:nvPr/>
        </p:nvPicPr>
        <p:blipFill>
          <a:blip r:embed="rId3">
            <a:alphaModFix/>
          </a:blip>
          <a:stretch>
            <a:fillRect/>
          </a:stretch>
        </p:blipFill>
        <p:spPr>
          <a:xfrm>
            <a:off x="1423375" y="1114700"/>
            <a:ext cx="6297225" cy="3833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in Sentiment vs. Change in Price</a:t>
            </a:r>
            <a:endParaRPr/>
          </a:p>
        </p:txBody>
      </p:sp>
      <p:pic>
        <p:nvPicPr>
          <p:cNvPr id="175" name="Google Shape;175;p19"/>
          <p:cNvPicPr preferRelativeResize="0"/>
          <p:nvPr/>
        </p:nvPicPr>
        <p:blipFill>
          <a:blip r:embed="rId3">
            <a:alphaModFix/>
          </a:blip>
          <a:stretch>
            <a:fillRect/>
          </a:stretch>
        </p:blipFill>
        <p:spPr>
          <a:xfrm>
            <a:off x="1357150" y="1059950"/>
            <a:ext cx="6429699" cy="385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a:t>
            </a:r>
            <a:endParaRPr/>
          </a:p>
          <a:p>
            <a:pPr indent="0" lvl="0" marL="0" rtl="0" algn="l">
              <a:spcBef>
                <a:spcPts val="0"/>
              </a:spcBef>
              <a:spcAft>
                <a:spcPts val="0"/>
              </a:spcAft>
              <a:buNone/>
            </a:pPr>
            <a:r>
              <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Linear Regression</a:t>
            </a:r>
            <a:endParaRPr/>
          </a:p>
          <a:p>
            <a:pPr indent="-298450" lvl="1" marL="914400" rtl="0" algn="l">
              <a:spcBef>
                <a:spcPts val="0"/>
              </a:spcBef>
              <a:spcAft>
                <a:spcPts val="0"/>
              </a:spcAft>
              <a:buSzPts val="1100"/>
              <a:buChar char="-"/>
            </a:pPr>
            <a:r>
              <a:rPr lang="en"/>
              <a:t>Why?</a:t>
            </a:r>
            <a:endParaRPr/>
          </a:p>
          <a:p>
            <a:pPr indent="-298450" lvl="2" marL="1371600" rtl="0" algn="l">
              <a:spcBef>
                <a:spcPts val="0"/>
              </a:spcBef>
              <a:spcAft>
                <a:spcPts val="0"/>
              </a:spcAft>
              <a:buSzPts val="1100"/>
              <a:buChar char="-"/>
            </a:pPr>
            <a:r>
              <a:rPr lang="en"/>
              <a:t>Detecting the Pattern of a dependent Variable using an Independent Variable</a:t>
            </a:r>
            <a:endParaRPr/>
          </a:p>
          <a:p>
            <a:pPr indent="0" lvl="0" marL="0" rtl="0" algn="l">
              <a:spcBef>
                <a:spcPts val="1600"/>
              </a:spcBef>
              <a:spcAft>
                <a:spcPts val="1600"/>
              </a:spcAft>
              <a:buNone/>
            </a:pPr>
            <a:r>
              <a:t/>
            </a:r>
            <a:endParaRPr/>
          </a:p>
        </p:txBody>
      </p:sp>
      <p:pic>
        <p:nvPicPr>
          <p:cNvPr id="182" name="Google Shape;182;p20"/>
          <p:cNvPicPr preferRelativeResize="0"/>
          <p:nvPr/>
        </p:nvPicPr>
        <p:blipFill>
          <a:blip r:embed="rId3">
            <a:alphaModFix/>
          </a:blip>
          <a:stretch>
            <a:fillRect/>
          </a:stretch>
        </p:blipFill>
        <p:spPr>
          <a:xfrm>
            <a:off x="2247900" y="2531888"/>
            <a:ext cx="4648200" cy="199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t/>
            </a:r>
            <a:endParaRPr/>
          </a:p>
        </p:txBody>
      </p:sp>
      <p:pic>
        <p:nvPicPr>
          <p:cNvPr id="188" name="Google Shape;188;p21"/>
          <p:cNvPicPr preferRelativeResize="0"/>
          <p:nvPr/>
        </p:nvPicPr>
        <p:blipFill>
          <a:blip r:embed="rId3">
            <a:alphaModFix/>
          </a:blip>
          <a:stretch>
            <a:fillRect/>
          </a:stretch>
        </p:blipFill>
        <p:spPr>
          <a:xfrm>
            <a:off x="152400" y="1460250"/>
            <a:ext cx="8839200" cy="255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