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8026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1" i="0" u="none" strike="noStrike" cap="none" dirty="0">
                <a:solidFill>
                  <a:schemeClr val="tx1"/>
                </a:solidFill>
                <a:latin typeface="Arial"/>
                <a:ea typeface="Arial"/>
                <a:cs typeface="Arial"/>
                <a:sym typeface="Arial"/>
              </a:rPr>
              <a:t>Aru</a:t>
            </a:r>
            <a:r>
              <a:rPr lang="en-US" sz="1100" b="1" dirty="0">
                <a:solidFill>
                  <a:schemeClr val="tx1"/>
                </a:solidFill>
              </a:rPr>
              <a:t>n Mariappan ME</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a:solidFill>
                  <a:schemeClr val="tx1"/>
                </a:solidFill>
                <a:latin typeface="Arial"/>
                <a:ea typeface="Arial"/>
                <a:cs typeface="Arial"/>
                <a:sym typeface="Arial"/>
              </a:rPr>
              <a:t>au951221104006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29494" y="1334112"/>
            <a:ext cx="8427535" cy="3370666"/>
          </a:xfrm>
          <a:prstGeom prst="rect">
            <a:avLst/>
          </a:prstGeom>
          <a:noFill/>
        </p:spPr>
        <p:txBody>
          <a:bodyPr wrap="square">
            <a:spAutoFit/>
          </a:bodyPr>
          <a:lstStyle/>
          <a:p>
            <a:pPr>
              <a:lnSpc>
                <a:spcPct val="150000"/>
              </a:lnSpc>
              <a:buFont typeface="Arial" panose="020B0604020202020204" pitchFamily="34" charset="0"/>
              <a:buChar char="•"/>
            </a:pPr>
            <a:r>
              <a:rPr lang="en-US" sz="1600" dirty="0"/>
              <a:t>Data Modeling: Utilize Django's ORM to design efficient database models, facilitating storage and retrieval of user, poll, and voting data.</a:t>
            </a:r>
          </a:p>
          <a:p>
            <a:pPr>
              <a:lnSpc>
                <a:spcPct val="150000"/>
              </a:lnSpc>
              <a:buFont typeface="Arial" panose="020B0604020202020204" pitchFamily="34" charset="0"/>
              <a:buChar char="•"/>
            </a:pPr>
            <a:endParaRPr lang="en-US" sz="1600" dirty="0"/>
          </a:p>
          <a:p>
            <a:pPr>
              <a:lnSpc>
                <a:spcPct val="150000"/>
              </a:lnSpc>
              <a:buFont typeface="Arial" panose="020B0604020202020204" pitchFamily="34" charset="0"/>
              <a:buChar char="•"/>
            </a:pPr>
            <a:r>
              <a:rPr lang="en-US" sz="1600" dirty="0"/>
              <a:t>Algorithm Implementation: Develop algorithms for processing votes and calculating results, ensuring accuracy and responsiveness in displaying electoral outcomes.</a:t>
            </a:r>
          </a:p>
          <a:p>
            <a:pPr>
              <a:lnSpc>
                <a:spcPct val="150000"/>
              </a:lnSpc>
              <a:buFont typeface="Arial" panose="020B0604020202020204" pitchFamily="34" charset="0"/>
              <a:buChar char="•"/>
            </a:pPr>
            <a:endParaRPr lang="en-US" sz="1600" dirty="0"/>
          </a:p>
          <a:p>
            <a:pPr>
              <a:lnSpc>
                <a:spcPct val="150000"/>
              </a:lnSpc>
              <a:buFont typeface="Arial" panose="020B0604020202020204" pitchFamily="34" charset="0"/>
              <a:buChar char="•"/>
            </a:pPr>
            <a:r>
              <a:rPr lang="en-US" sz="1600" dirty="0"/>
              <a:t>Testing and Validation: Conduct rigorous testing to validate model functionality and algorithm accuracy, addressing any discrepancies or errors to maintain data integrity.</a:t>
            </a:r>
          </a:p>
          <a:p>
            <a:pPr>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4" name="Picture 3">
            <a:extLst>
              <a:ext uri="{FF2B5EF4-FFF2-40B4-BE49-F238E27FC236}">
                <a16:creationId xmlns:a16="http://schemas.microsoft.com/office/drawing/2014/main" id="{0ED560AC-75B8-E5A9-BB37-BD8E6EE46E19}"/>
              </a:ext>
            </a:extLst>
          </p:cNvPr>
          <p:cNvPicPr>
            <a:picLocks noChangeAspect="1"/>
          </p:cNvPicPr>
          <p:nvPr/>
        </p:nvPicPr>
        <p:blipFill>
          <a:blip r:embed="rId2"/>
          <a:stretch>
            <a:fillRect/>
          </a:stretch>
        </p:blipFill>
        <p:spPr>
          <a:xfrm>
            <a:off x="796151" y="1131156"/>
            <a:ext cx="7634796" cy="3104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Polling questions page</a:t>
            </a:r>
          </a:p>
        </p:txBody>
      </p:sp>
      <p:pic>
        <p:nvPicPr>
          <p:cNvPr id="5" name="Picture 4">
            <a:extLst>
              <a:ext uri="{FF2B5EF4-FFF2-40B4-BE49-F238E27FC236}">
                <a16:creationId xmlns:a16="http://schemas.microsoft.com/office/drawing/2014/main" id="{A5CD6276-B8A4-5DB5-BE55-529BD5D8BD84}"/>
              </a:ext>
            </a:extLst>
          </p:cNvPr>
          <p:cNvPicPr>
            <a:picLocks noChangeAspect="1"/>
          </p:cNvPicPr>
          <p:nvPr/>
        </p:nvPicPr>
        <p:blipFill>
          <a:blip r:embed="rId2"/>
          <a:stretch>
            <a:fillRect/>
          </a:stretch>
        </p:blipFill>
        <p:spPr>
          <a:xfrm>
            <a:off x="1087289" y="1267649"/>
            <a:ext cx="6968971" cy="2747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98068"/>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6" name="Picture 5">
            <a:extLst>
              <a:ext uri="{FF2B5EF4-FFF2-40B4-BE49-F238E27FC236}">
                <a16:creationId xmlns:a16="http://schemas.microsoft.com/office/drawing/2014/main" id="{5C48230C-CC41-FF4D-5405-D5BD03D1F60A}"/>
              </a:ext>
            </a:extLst>
          </p:cNvPr>
          <p:cNvPicPr>
            <a:picLocks noChangeAspect="1"/>
          </p:cNvPicPr>
          <p:nvPr/>
        </p:nvPicPr>
        <p:blipFill>
          <a:blip r:embed="rId2"/>
          <a:stretch>
            <a:fillRect/>
          </a:stretch>
        </p:blipFill>
        <p:spPr>
          <a:xfrm>
            <a:off x="488048" y="1267650"/>
            <a:ext cx="7655828" cy="3210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73445"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612560" y="1119250"/>
            <a:ext cx="7982742"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Blockchain Integration: Explore incorporating blockchain technology to enhance security and transparency in the voting process, ensuring immutable and verifiable records of votes.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AI-Driven Personalization: Implement AI algorithms to customize user experiences, providing personalized recommendations and notifications tailored to individual voting preferences.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Mobile Application Development: Expand accessibility by developing dedicated mobile applications, enabling seamless voting experiences on smartphones and tablets.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Gamification Elements: Introduce gamification features to incentivize participation and foster community engagement, encouraging voter turnout and involvement in the electoral process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378533"/>
            <a:ext cx="7964942" cy="2960875"/>
          </a:xfrm>
          <a:prstGeom prst="rect">
            <a:avLst/>
          </a:prstGeom>
          <a:noFill/>
        </p:spPr>
        <p:txBody>
          <a:bodyPr wrap="square">
            <a:spAutoFit/>
          </a:bodyPr>
          <a:lstStyle/>
          <a:p>
            <a:pPr>
              <a:lnSpc>
                <a:spcPct val="150000"/>
              </a:lnSpc>
            </a:pPr>
            <a:r>
              <a:rPr lang="en-US" dirty="0"/>
              <a:t>In conclusion, our voting web application built on the Django framework represents a significant step forward in modernizing democratic processes. By prioritizing accessibility, security, and transparency, we aim to empower citizens to actively participate in shaping their communities and societies. While challenges such as digital exclusion and cybersecurity threats persist, our platform's robust features and ongoing commitment to innovation promise to address these concerns effectively. Through collaboration with regulatory authorities and continuous refinement based on user feedback, we are confident in the platform's ability to foster trust, accountability, and inclusivity in democratic practices. Together, we can pave the way for a more equitable and participatory future in governance, driven by technology and guided by democratic ideals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2314544"/>
          </a:xfrm>
          <a:prstGeom prst="rect">
            <a:avLst/>
          </a:prstGeom>
          <a:noFill/>
        </p:spPr>
        <p:txBody>
          <a:bodyPr wrap="square">
            <a:spAutoFit/>
          </a:bodyPr>
          <a:lstStyle/>
          <a:p>
            <a:pPr>
              <a:lnSpc>
                <a:spcPct val="150000"/>
              </a:lnSpc>
            </a:pPr>
            <a:r>
              <a:rPr lang="en-US" dirty="0"/>
              <a:t>Our voting web application, built on the Django framework, revolutionizes democratic engagement by offering a user-friendly platform for citizens to participate in elections securely. Leveraging Django's robust architecture ensures scalability and data integrity, while intuitive design enhances user experience. Real-time updates and transparent result displays foster trust in the electoral process, promoting civic participation and accountability. Empowering citizens with accessible and efficient voting tools, our platform signifies a significant step towards enhancing democratic practices in the digital era.</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845820" y="1248959"/>
            <a:ext cx="8159528" cy="29608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Current voting systems lack accessibility and user-friendliness, deterring participation.</a:t>
            </a:r>
          </a:p>
          <a:p>
            <a:pPr marL="285750" indent="-285750">
              <a:lnSpc>
                <a:spcPct val="150000"/>
              </a:lnSpc>
              <a:buFont typeface="Arial" panose="020B0604020202020204" pitchFamily="34" charset="0"/>
              <a:buChar char="•"/>
            </a:pPr>
            <a:r>
              <a:rPr lang="en-US" dirty="0"/>
              <a:t>    Concerns regarding the integrity and security of online voting platforms Limited Accessibility: Existing voting systems often lack inclusivity, hindering participation among diverse demographics and marginalized communities.</a:t>
            </a:r>
          </a:p>
          <a:p>
            <a:pPr marL="285750" indent="-285750">
              <a:lnSpc>
                <a:spcPct val="150000"/>
              </a:lnSpc>
              <a:buFont typeface="Arial" panose="020B0604020202020204" pitchFamily="34" charset="0"/>
              <a:buChar char="•"/>
            </a:pPr>
            <a:r>
              <a:rPr lang="en-US" dirty="0"/>
              <a:t>Security Concerns: Online voting platforms face persistent threats of cyberattacks and data breaches, raising doubts about the integrity and confidentiality of the electoral process.</a:t>
            </a:r>
          </a:p>
          <a:p>
            <a:pPr marL="285750" indent="-285750">
              <a:lnSpc>
                <a:spcPct val="150000"/>
              </a:lnSpc>
              <a:buFont typeface="Arial" panose="020B0604020202020204" pitchFamily="34" charset="0"/>
              <a:buChar char="•"/>
            </a:pPr>
            <a:r>
              <a:rPr lang="en-US" dirty="0"/>
              <a:t>Lack of Transparency: Traditional voting methods often lack real-time result tracking and transparent reporting mechanisms, leading to skepticism and distrust in electoral outcomes.</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8" y="1330524"/>
            <a:ext cx="7715081" cy="2893100"/>
          </a:xfrm>
          <a:prstGeom prst="rect">
            <a:avLst/>
          </a:prstGeom>
          <a:noFill/>
        </p:spPr>
        <p:txBody>
          <a:bodyPr wrap="square">
            <a:spAutoFit/>
          </a:bodyPr>
          <a:lstStyle/>
          <a:p>
            <a:pPr marL="285750" indent="-285750">
              <a:buFont typeface="Arial" panose="020B0604020202020204" pitchFamily="34" charset="0"/>
              <a:buChar char="•"/>
            </a:pPr>
            <a:r>
              <a:rPr lang="en-US" dirty="0"/>
              <a:t>The project aims to develop a secure and user-friendly platform for conducting online  Project Name: "</a:t>
            </a:r>
            <a:r>
              <a:rPr lang="en-US" dirty="0" err="1"/>
              <a:t>Votex</a:t>
            </a:r>
            <a:r>
              <a:rPr lang="en-US" dirty="0"/>
              <a:t>: Empowering Digital Democracy"</a:t>
            </a:r>
          </a:p>
          <a:p>
            <a:pPr marL="285750" indent="-285750">
              <a:buFont typeface="Arial" panose="020B0604020202020204" pitchFamily="34" charset="0"/>
              <a:buChar char="•"/>
            </a:pPr>
            <a:r>
              <a:rPr lang="en-US" dirty="0"/>
              <a:t>    Objective: Develop a user-friendly web application using Django framework to facilitate secure and transparent voting processes.</a:t>
            </a:r>
          </a:p>
          <a:p>
            <a:pPr marL="285750" indent="-285750">
              <a:buFont typeface="Arial" panose="020B0604020202020204" pitchFamily="34" charset="0"/>
              <a:buChar char="•"/>
            </a:pPr>
            <a:r>
              <a:rPr lang="en-US" dirty="0"/>
              <a:t>    Features: Real-time result tracking, robust security measures, intuitive user interface, and scalability for widespread adoption.</a:t>
            </a:r>
          </a:p>
          <a:p>
            <a:pPr marL="285750" indent="-285750">
              <a:buFont typeface="Arial" panose="020B0604020202020204" pitchFamily="34" charset="0"/>
              <a:buChar char="•"/>
            </a:pPr>
            <a:r>
              <a:rPr lang="en-US" dirty="0"/>
              <a:t>    Impact: Enhancing democratic participation, fostering trust in electoral procedures, and advancing civic engagement in the digital </a:t>
            </a:r>
            <a:r>
              <a:rPr lang="en-US" dirty="0" err="1"/>
              <a:t>age.voting</a:t>
            </a:r>
            <a:r>
              <a:rPr lang="en-US" dirty="0"/>
              <a:t> and surveys, utilizing the Django framework.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features include user authentication, intuitive interfaces for administrators and participants, real-time result updates, and data visualization.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051561" y="1332194"/>
            <a:ext cx="7257938" cy="2960875"/>
          </a:xfrm>
          <a:prstGeom prst="rect">
            <a:avLst/>
          </a:prstGeom>
          <a:noFill/>
        </p:spPr>
        <p:txBody>
          <a:bodyPr wrap="square">
            <a:spAutoFit/>
          </a:bodyPr>
          <a:lstStyle/>
          <a:p>
            <a:pPr>
              <a:lnSpc>
                <a:spcPct val="150000"/>
              </a:lnSpc>
              <a:buFont typeface="+mj-lt"/>
              <a:buAutoNum type="arabicPeriod"/>
            </a:pPr>
            <a:r>
              <a:rPr lang="en-US" dirty="0"/>
              <a:t>Development of a user-centric voting web application leveraging Django framework to ensure accessibility and ease of use for diverse demographics.</a:t>
            </a:r>
          </a:p>
          <a:p>
            <a:pPr>
              <a:lnSpc>
                <a:spcPct val="150000"/>
              </a:lnSpc>
              <a:buFont typeface="+mj-lt"/>
              <a:buAutoNum type="arabicPeriod"/>
            </a:pPr>
            <a:r>
              <a:rPr lang="en-US" dirty="0"/>
              <a:t>Implementation of advanced encryption and secure authentication protocols to safeguard voter data and protect against cyber threats, ensuring the integrity and confidentiality of the electoral process.</a:t>
            </a:r>
          </a:p>
          <a:p>
            <a:pPr>
              <a:lnSpc>
                <a:spcPct val="150000"/>
              </a:lnSpc>
              <a:buFont typeface="+mj-lt"/>
              <a:buAutoNum type="arabicPeriod"/>
            </a:pPr>
            <a:r>
              <a:rPr lang="en-US" dirty="0"/>
              <a:t>Integration of real-time result tracking and transparent reporting mechanisms to provide voters with immediate access to election outcomes, enhancing trust and accountability.</a:t>
            </a:r>
          </a:p>
          <a:p>
            <a:pPr>
              <a:lnSpc>
                <a:spcPct val="150000"/>
              </a:lnSpc>
              <a:buFont typeface="+mj-lt"/>
              <a:buAutoNum type="arabicPeriod"/>
            </a:pPr>
            <a:r>
              <a:rPr lang="en-US" dirty="0"/>
              <a:t>Emphasis on user education and support to address technological barriers and promote widespread adoption of the voting platform, fostering inclusivity and equitable participation</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7290" y="1469328"/>
            <a:ext cx="8017933" cy="2551148"/>
          </a:xfrm>
          <a:prstGeom prst="rect">
            <a:avLst/>
          </a:prstGeom>
          <a:noFill/>
        </p:spPr>
        <p:txBody>
          <a:bodyPr wrap="square">
            <a:spAutoFit/>
          </a:bodyPr>
          <a:lstStyle/>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Increased Participation: Accessibility from any internet-connected device facilitates broader engagement in the voting process.</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Efficient Development: Leveraging Django framework expedites development cycles, optimizing resource utilization. Increased Accessibility: The web-based platform allows voters to participate in elections from anywhere with internet access, promoting inclusivity and democratic engagement.</a:t>
            </a:r>
          </a:p>
          <a:p>
            <a:pPr marL="628650" lvl="1" indent="-171450" algn="l">
              <a:lnSpc>
                <a:spcPct val="150000"/>
              </a:lnSpc>
              <a:buFont typeface="Arial" panose="020B0604020202020204" pitchFamily="34" charset="0"/>
              <a:buChar char="•"/>
            </a:pPr>
            <a:endParaRPr lang="en-US" sz="1200" dirty="0">
              <a:solidFill>
                <a:schemeClr val="tx1"/>
              </a:solidFill>
              <a:latin typeface="+mn-lt"/>
              <a:cs typeface="Times New Roman" panose="02020603050405020304" pitchFamily="18" charset="0"/>
            </a:endParaRP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Enhanced Efficiency: Leveraging the Django framework streamlines development processes, enabling rapid iteration and deployment of features, saving time and resources.</a:t>
            </a:r>
          </a:p>
          <a:p>
            <a:pPr marL="628650" lvl="1" indent="-171450" algn="l">
              <a:lnSpc>
                <a:spcPct val="150000"/>
              </a:lnSpc>
              <a:buFont typeface="Arial" panose="020B0604020202020204" pitchFamily="34" charset="0"/>
              <a:buChar char="•"/>
            </a:pPr>
            <a:endParaRPr lang="en-US" sz="1200"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307290" y="46776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03141" y="467760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B8E5BC2D-BA19-A3C2-EDBD-756317D0975D}"/>
              </a:ext>
            </a:extLst>
          </p:cNvPr>
          <p:cNvSpPr txBox="1"/>
          <p:nvPr/>
        </p:nvSpPr>
        <p:spPr>
          <a:xfrm>
            <a:off x="456725" y="822023"/>
            <a:ext cx="4580878" cy="307777"/>
          </a:xfrm>
          <a:prstGeom prst="rect">
            <a:avLst/>
          </a:prstGeom>
          <a:noFill/>
        </p:spPr>
        <p:txBody>
          <a:bodyPr wrap="square">
            <a:spAutoFit/>
          </a:bodyPr>
          <a:lstStyle/>
          <a:p>
            <a:r>
              <a:rPr lang="en-US" b="1" dirty="0"/>
              <a:t>Advantages</a:t>
            </a:r>
            <a:endParaRPr lang="en-IN" b="1"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1473161"/>
            <a:ext cx="8017933" cy="2637710"/>
          </a:xfrm>
          <a:prstGeom prst="rect">
            <a:avLst/>
          </a:prstGeom>
          <a:noFill/>
        </p:spPr>
        <p:txBody>
          <a:bodyPr wrap="square">
            <a:spAutoFit/>
          </a:bodyPr>
          <a:lstStyle/>
          <a:p>
            <a:pPr>
              <a:lnSpc>
                <a:spcPct val="150000"/>
              </a:lnSpc>
              <a:buFont typeface="+mj-lt"/>
              <a:buAutoNum type="arabicPeriod"/>
            </a:pPr>
            <a:r>
              <a:rPr lang="en-US" dirty="0"/>
              <a:t>Digital Exclusion: Dependent on internet access, the platform may exclude individuals without reliable connectivity or technological literacy, perpetuating disparities in democratic participation.</a:t>
            </a:r>
          </a:p>
          <a:p>
            <a:pPr>
              <a:lnSpc>
                <a:spcPct val="150000"/>
              </a:lnSpc>
              <a:buFont typeface="+mj-lt"/>
              <a:buAutoNum type="arabicPeriod"/>
            </a:pPr>
            <a:endParaRPr lang="en-US" dirty="0"/>
          </a:p>
          <a:p>
            <a:pPr>
              <a:lnSpc>
                <a:spcPct val="150000"/>
              </a:lnSpc>
              <a:buFont typeface="+mj-lt"/>
              <a:buAutoNum type="arabicPeriod"/>
            </a:pPr>
            <a:r>
              <a:rPr lang="en-US" dirty="0"/>
              <a:t>Vulnerabilities to Cyber Attacks: Despite security measures, online platforms remain susceptible to hacking or data breaches, compromising the integrity and confidentiality of voter information.</a:t>
            </a:r>
          </a:p>
          <a:p>
            <a:pPr>
              <a:lnSpc>
                <a:spcPct val="150000"/>
              </a:lnSpc>
              <a:buFont typeface="+mj-lt"/>
              <a:buAutoNum type="arabicPeriod"/>
            </a:pPr>
            <a:endParaRPr lang="en-US" dirty="0"/>
          </a:p>
          <a:p>
            <a:pPr>
              <a:lnSpc>
                <a:spcPct val="150000"/>
              </a:lnSpc>
              <a:buFont typeface="+mj-lt"/>
              <a:buAutoNum type="arabicPeriod"/>
            </a:pPr>
            <a:r>
              <a:rPr lang="en-US" dirty="0"/>
              <a:t>Potential for Technical Glitches: Complexities in web application development may lead to bugs or system failures, disrupting voting processes and eroding user trust</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AF5C3AD-7963-8052-CEA8-EF3254576D50}"/>
              </a:ext>
            </a:extLst>
          </p:cNvPr>
          <p:cNvSpPr txBox="1"/>
          <p:nvPr/>
        </p:nvSpPr>
        <p:spPr>
          <a:xfrm>
            <a:off x="373380" y="811025"/>
            <a:ext cx="4587240" cy="307777"/>
          </a:xfrm>
          <a:prstGeom prst="rect">
            <a:avLst/>
          </a:prstGeom>
          <a:noFill/>
        </p:spPr>
        <p:txBody>
          <a:bodyPr wrap="square">
            <a:spAutoFit/>
          </a:bodyPr>
          <a:lstStyle/>
          <a:p>
            <a:r>
              <a:rPr lang="en-US" b="1" dirty="0">
                <a:solidFill>
                  <a:srgbClr val="213163"/>
                </a:solidFill>
              </a:rPr>
              <a:t>D</a:t>
            </a:r>
            <a:r>
              <a:rPr lang="en-IN" b="1" dirty="0" err="1">
                <a:solidFill>
                  <a:srgbClr val="213163"/>
                </a:solidFill>
              </a:rPr>
              <a:t>isadvantages</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38554"/>
          </a:xfrm>
          <a:prstGeom prst="rect">
            <a:avLst/>
          </a:prstGeom>
          <a:noFill/>
        </p:spPr>
        <p:txBody>
          <a:bodyPr wrap="square" rtlCol="0">
            <a:spAutoFit/>
          </a:bodyPr>
          <a:lstStyle/>
          <a:p>
            <a:pPr algn="ctr"/>
            <a:r>
              <a:rPr lang="en-US" sz="1600"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38554"/>
          </a:xfrm>
          <a:prstGeom prst="rect">
            <a:avLst/>
          </a:prstGeom>
          <a:noFill/>
        </p:spPr>
        <p:txBody>
          <a:bodyPr wrap="square" rtlCol="0">
            <a:spAutoFit/>
          </a:bodyPr>
          <a:lstStyle/>
          <a:p>
            <a:pPr algn="ctr"/>
            <a:r>
              <a:rPr lang="en-US" sz="1600" b="1"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 name="Picture 9">
            <a:extLst>
              <a:ext uri="{FF2B5EF4-FFF2-40B4-BE49-F238E27FC236}">
                <a16:creationId xmlns:a16="http://schemas.microsoft.com/office/drawing/2014/main" id="{919F193C-91AD-3A72-73FB-CDF55DD13900}"/>
              </a:ext>
            </a:extLst>
          </p:cNvPr>
          <p:cNvPicPr>
            <a:picLocks noChangeAspect="1"/>
          </p:cNvPicPr>
          <p:nvPr/>
        </p:nvPicPr>
        <p:blipFill>
          <a:blip r:embed="rId8"/>
          <a:stretch>
            <a:fillRect/>
          </a:stretch>
        </p:blipFill>
        <p:spPr>
          <a:xfrm>
            <a:off x="1199696" y="1876659"/>
            <a:ext cx="2386091" cy="2386091"/>
          </a:xfrm>
          <a:prstGeom prst="rect">
            <a:avLst/>
          </a:prstGeom>
        </p:spPr>
      </p:pic>
      <p:pic>
        <p:nvPicPr>
          <p:cNvPr id="14" name="Picture 13">
            <a:extLst>
              <a:ext uri="{FF2B5EF4-FFF2-40B4-BE49-F238E27FC236}">
                <a16:creationId xmlns:a16="http://schemas.microsoft.com/office/drawing/2014/main" id="{A390995B-B683-0B4A-D822-D90FE5564BD5}"/>
              </a:ext>
            </a:extLst>
          </p:cNvPr>
          <p:cNvPicPr>
            <a:picLocks noChangeAspect="1"/>
          </p:cNvPicPr>
          <p:nvPr/>
        </p:nvPicPr>
        <p:blipFill>
          <a:blip r:embed="rId9"/>
          <a:stretch>
            <a:fillRect/>
          </a:stretch>
        </p:blipFill>
        <p:spPr>
          <a:xfrm>
            <a:off x="5034026" y="1785145"/>
            <a:ext cx="2960113" cy="1983581"/>
          </a:xfrm>
          <a:prstGeom prst="rect">
            <a:avLst/>
          </a:prstGeom>
        </p:spPr>
      </p:pic>
      <p:pic>
        <p:nvPicPr>
          <p:cNvPr id="15" name="Picture 14">
            <a:extLst>
              <a:ext uri="{FF2B5EF4-FFF2-40B4-BE49-F238E27FC236}">
                <a16:creationId xmlns:a16="http://schemas.microsoft.com/office/drawing/2014/main" id="{BEE28A7F-B435-AB37-7EAA-CE1AB50FDF94}"/>
              </a:ext>
            </a:extLst>
          </p:cNvPr>
          <p:cNvPicPr>
            <a:picLocks noChangeAspect="1"/>
          </p:cNvPicPr>
          <p:nvPr/>
        </p:nvPicPr>
        <p:blipFill>
          <a:blip r:embed="rId10"/>
          <a:stretch>
            <a:fillRect/>
          </a:stretch>
        </p:blipFill>
        <p:spPr>
          <a:xfrm>
            <a:off x="5903651" y="3571313"/>
            <a:ext cx="1427484" cy="1071437"/>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320</TotalTime>
  <Words>958</Words>
  <Application>Microsoft Office PowerPoint</Application>
  <PresentationFormat>On-screen Show (16:9)</PresentationFormat>
  <Paragraphs>78</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questions page</vt:lpstr>
      <vt:lpstr>Voting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20</cp:revision>
  <dcterms:modified xsi:type="dcterms:W3CDTF">2024-04-27T08:58:02Z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