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4a28baae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4a28baae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4a28baae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4a28baae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4a28baae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4a28baae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4a28baae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4a28baae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4a28baae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4a28baae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4a28baae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4a28baae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4a28baae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4a28baae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a28baae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4a28baae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4a28baae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4a28baae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reecodecamp.org" TargetMode="Externa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linear-search/" TargetMode="External"/><Relationship Id="rId4" Type="http://schemas.openxmlformats.org/officeDocument/2006/relationships/hyperlink" Target="https://www.geeksforgeeks.org/binary-sear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288550"/>
            <a:ext cx="8520600" cy="11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Searching &amp; sorting</a:t>
            </a:r>
            <a:endParaRPr/>
          </a:p>
        </p:txBody>
      </p:sp>
      <p:sp>
        <p:nvSpPr>
          <p:cNvPr id="87" name="Google Shape;87;p13"/>
          <p:cNvSpPr txBox="1"/>
          <p:nvPr>
            <p:ph idx="1" type="subTitle"/>
          </p:nvPr>
        </p:nvSpPr>
        <p:spPr>
          <a:xfrm>
            <a:off x="311700" y="2481225"/>
            <a:ext cx="8520600" cy="11454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b="1" i="1" lang="en-GB"/>
              <a:t>By Mohamed Elsayed</a:t>
            </a:r>
            <a:endParaRPr b="1" i="1"/>
          </a:p>
          <a:p>
            <a:pPr indent="0" lvl="0" marL="0" rtl="0" algn="l">
              <a:lnSpc>
                <a:spcPct val="200000"/>
              </a:lnSpc>
              <a:spcBef>
                <a:spcPts val="0"/>
              </a:spcBef>
              <a:spcAft>
                <a:spcPts val="0"/>
              </a:spcAft>
              <a:buNone/>
            </a:pPr>
            <a:r>
              <a:rPr b="1" i="1" lang="en-GB"/>
              <a:t>Professor Katherine Chuang</a:t>
            </a:r>
            <a:endParaRPr b="1" i="1"/>
          </a:p>
          <a:p>
            <a:pPr indent="0" lvl="0" marL="0" rtl="0" algn="l">
              <a:lnSpc>
                <a:spcPct val="200000"/>
              </a:lnSpc>
              <a:spcBef>
                <a:spcPts val="0"/>
              </a:spcBef>
              <a:spcAft>
                <a:spcPts val="0"/>
              </a:spcAft>
              <a:buNone/>
            </a:pPr>
            <a:r>
              <a:rPr b="1" i="1" lang="en-GB"/>
              <a:t>CISC 1115</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Resources </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lang="en-GB" u="sng">
                <a:solidFill>
                  <a:schemeClr val="hlink"/>
                </a:solidFill>
                <a:hlinkClick r:id="rId3"/>
              </a:rPr>
              <a:t>https://www.freecodecamp.org</a:t>
            </a:r>
            <a:endParaRPr/>
          </a:p>
          <a:p>
            <a:pPr indent="0" lvl="0" marL="0" rtl="0" algn="l">
              <a:spcBef>
                <a:spcPts val="1200"/>
              </a:spcBef>
              <a:spcAft>
                <a:spcPts val="1200"/>
              </a:spcAft>
              <a:buNone/>
            </a:pPr>
            <a:r>
              <a:rPr lang="en-GB"/>
              <a:t>-</a:t>
            </a:r>
            <a:r>
              <a:rPr lang="en-GB" u="sng">
                <a:solidFill>
                  <a:schemeClr val="hlink"/>
                </a:solidFill>
                <a:hlinkClick r:id="rId4"/>
              </a:rPr>
              <a:t>https://www.geeksforgeeks.org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Searching Algorithm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1429"/>
              </a:lnSpc>
              <a:spcBef>
                <a:spcPts val="0"/>
              </a:spcBef>
              <a:spcAft>
                <a:spcPts val="0"/>
              </a:spcAft>
              <a:buSzPts val="935"/>
              <a:buNone/>
            </a:pPr>
            <a:r>
              <a:rPr lang="en-GB" sz="1720">
                <a:solidFill>
                  <a:srgbClr val="000000"/>
                </a:solidFill>
                <a:highlight>
                  <a:srgbClr val="FFFFFF"/>
                </a:highlight>
                <a:latin typeface="Times New Roman"/>
                <a:ea typeface="Times New Roman"/>
                <a:cs typeface="Times New Roman"/>
                <a:sym typeface="Times New Roman"/>
              </a:rPr>
              <a:t>-Searching Algorithms are designed to check for an element or retrieve an element from any data structure where it is stored. Based on the type of search operation, these algorithms are generally classified into two categories:</a:t>
            </a:r>
            <a:endParaRPr sz="172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SzPts val="935"/>
              <a:buNone/>
            </a:pPr>
            <a:r>
              <a:rPr b="1" lang="en-GB" sz="1720">
                <a:solidFill>
                  <a:srgbClr val="000000"/>
                </a:solidFill>
                <a:highlight>
                  <a:srgbClr val="FFFFFF"/>
                </a:highlight>
                <a:latin typeface="Times New Roman"/>
                <a:ea typeface="Times New Roman"/>
                <a:cs typeface="Times New Roman"/>
                <a:sym typeface="Times New Roman"/>
              </a:rPr>
              <a:t>1- Sequential Search(linear)</a:t>
            </a:r>
            <a:endParaRPr b="1" sz="172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rPr b="1" lang="en-GB" sz="1720">
                <a:solidFill>
                  <a:srgbClr val="000000"/>
                </a:solidFill>
                <a:highlight>
                  <a:srgbClr val="FFFFFF"/>
                </a:highlight>
                <a:latin typeface="Times New Roman"/>
                <a:ea typeface="Times New Roman"/>
                <a:cs typeface="Times New Roman"/>
                <a:sym typeface="Times New Roman"/>
              </a:rPr>
              <a:t>2-Interval Search(binary)</a:t>
            </a:r>
            <a:endParaRPr b="1" sz="172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Sequential vs Interval Search</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33514" lvl="0" marL="800100" rtl="0" algn="l">
              <a:lnSpc>
                <a:spcPct val="150000"/>
              </a:lnSpc>
              <a:spcBef>
                <a:spcPts val="0"/>
              </a:spcBef>
              <a:spcAft>
                <a:spcPts val="0"/>
              </a:spcAft>
              <a:buClr>
                <a:srgbClr val="000000"/>
              </a:buClr>
              <a:buSzPct val="100000"/>
              <a:buFont typeface="Arial"/>
              <a:buAutoNum type="arabicPeriod"/>
            </a:pPr>
            <a:r>
              <a:rPr b="1" lang="en-GB" sz="6608">
                <a:solidFill>
                  <a:srgbClr val="000000"/>
                </a:solidFill>
                <a:highlight>
                  <a:srgbClr val="FFFFFF"/>
                </a:highlight>
                <a:latin typeface="Times New Roman"/>
                <a:ea typeface="Times New Roman"/>
                <a:cs typeface="Times New Roman"/>
                <a:sym typeface="Times New Roman"/>
              </a:rPr>
              <a:t>Sequential Search</a:t>
            </a:r>
            <a:r>
              <a:rPr lang="en-GB" sz="6608">
                <a:solidFill>
                  <a:srgbClr val="000000"/>
                </a:solidFill>
                <a:highlight>
                  <a:srgbClr val="FFFFFF"/>
                </a:highlight>
                <a:latin typeface="Times New Roman"/>
                <a:ea typeface="Times New Roman"/>
                <a:cs typeface="Times New Roman"/>
                <a:sym typeface="Times New Roman"/>
              </a:rPr>
              <a:t>: The list or array is traversed sequentially and every element is checked. For example: </a:t>
            </a:r>
            <a:r>
              <a:rPr lang="en-GB" sz="6608">
                <a:solidFill>
                  <a:schemeClr val="accent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Linear Search</a:t>
            </a:r>
            <a:r>
              <a:rPr lang="en-GB" sz="6608">
                <a:solidFill>
                  <a:srgbClr val="000000"/>
                </a:solidFill>
                <a:highlight>
                  <a:srgbClr val="FFFFFF"/>
                </a:highlight>
                <a:latin typeface="Times New Roman"/>
                <a:ea typeface="Times New Roman"/>
                <a:cs typeface="Times New Roman"/>
                <a:sym typeface="Times New Roman"/>
              </a:rPr>
              <a:t>.</a:t>
            </a:r>
            <a:endParaRPr b="1" sz="6608">
              <a:solidFill>
                <a:srgbClr val="000000"/>
              </a:solidFill>
              <a:highlight>
                <a:srgbClr val="FFFFFF"/>
              </a:highlight>
              <a:latin typeface="Times New Roman"/>
              <a:ea typeface="Times New Roman"/>
              <a:cs typeface="Times New Roman"/>
              <a:sym typeface="Times New Roman"/>
            </a:endParaRPr>
          </a:p>
          <a:p>
            <a:pPr indent="-333514" lvl="0" marL="800100" rtl="0" algn="l">
              <a:lnSpc>
                <a:spcPct val="150000"/>
              </a:lnSpc>
              <a:spcBef>
                <a:spcPts val="0"/>
              </a:spcBef>
              <a:spcAft>
                <a:spcPts val="0"/>
              </a:spcAft>
              <a:buClr>
                <a:srgbClr val="000000"/>
              </a:buClr>
              <a:buSzPct val="100000"/>
              <a:buFont typeface="Arial"/>
              <a:buAutoNum type="arabicPeriod"/>
            </a:pPr>
            <a:r>
              <a:rPr b="1" lang="en-GB" sz="6608">
                <a:solidFill>
                  <a:srgbClr val="000000"/>
                </a:solidFill>
                <a:highlight>
                  <a:srgbClr val="FFFFFF"/>
                </a:highlight>
                <a:latin typeface="Times New Roman"/>
                <a:ea typeface="Times New Roman"/>
                <a:cs typeface="Times New Roman"/>
                <a:sym typeface="Times New Roman"/>
              </a:rPr>
              <a:t>Interval Search</a:t>
            </a:r>
            <a:r>
              <a:rPr lang="en-GB" sz="6608">
                <a:solidFill>
                  <a:srgbClr val="000000"/>
                </a:solidFill>
                <a:highlight>
                  <a:srgbClr val="FFFFFF"/>
                </a:highlight>
                <a:latin typeface="Times New Roman"/>
                <a:ea typeface="Times New Roman"/>
                <a:cs typeface="Times New Roman"/>
                <a:sym typeface="Times New Roman"/>
              </a:rPr>
              <a:t>: These algorithms are specifically designed for searching in sorted data-structures. These type of searching algorithms are much more efficient than Linear Search as they repeatedly target the center of the search structure and divide the search space in half. For Example: </a:t>
            </a:r>
            <a:r>
              <a:rPr lang="en-GB" sz="6608">
                <a:solidFill>
                  <a:schemeClr val="accent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Binary Search</a:t>
            </a:r>
            <a:r>
              <a:rPr lang="en-GB" sz="6608">
                <a:solidFill>
                  <a:srgbClr val="000000"/>
                </a:solidFill>
                <a:highlight>
                  <a:srgbClr val="FFFFFF"/>
                </a:highlight>
                <a:latin typeface="Times New Roman"/>
                <a:ea typeface="Times New Roman"/>
                <a:cs typeface="Times New Roman"/>
                <a:sym typeface="Times New Roman"/>
              </a:rPr>
              <a:t>.</a:t>
            </a:r>
            <a:endParaRPr sz="6608">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3600"/>
              </a:spcBef>
              <a:spcAft>
                <a:spcPts val="0"/>
              </a:spcAft>
              <a:buClr>
                <a:srgbClr val="000000"/>
              </a:buClr>
              <a:buSzPct val="84615"/>
              <a:buFont typeface="Arial"/>
              <a:buNone/>
            </a:pPr>
            <a:r>
              <a:t/>
            </a:r>
            <a:endParaRPr sz="1105"/>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None/>
            </a:pPr>
            <a:r>
              <a:rPr lang="en-GB" sz="2700">
                <a:solidFill>
                  <a:srgbClr val="000000"/>
                </a:solidFill>
                <a:highlight>
                  <a:srgbClr val="FFFFFF"/>
                </a:highlight>
                <a:latin typeface="Roboto"/>
                <a:ea typeface="Roboto"/>
                <a:cs typeface="Roboto"/>
                <a:sym typeface="Roboto"/>
              </a:rPr>
              <a:t>Why linear search is not efficient</a:t>
            </a:r>
            <a:endParaRPr sz="2700">
              <a:solidFill>
                <a:srgbClr val="000000"/>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sz="2700">
              <a:solidFill>
                <a:srgbClr val="000000"/>
              </a:solidFill>
              <a:highlight>
                <a:srgbClr val="FFFFFF"/>
              </a:highlight>
              <a:latin typeface="Roboto"/>
              <a:ea typeface="Roboto"/>
              <a:cs typeface="Roboto"/>
              <a:sym typeface="Roboto"/>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sz="1650">
                <a:solidFill>
                  <a:srgbClr val="0A0A23"/>
                </a:solidFill>
                <a:highlight>
                  <a:srgbClr val="FFFFFF"/>
                </a:highlight>
                <a:latin typeface="Times New Roman"/>
                <a:ea typeface="Times New Roman"/>
                <a:cs typeface="Times New Roman"/>
                <a:sym typeface="Times New Roman"/>
              </a:rPr>
              <a:t>There is no doubt that linear search is simple. But because it compares each element one by one, it is time consuming and therefore not very efficient. If we have to find a number from 1,000,000 numbers and that number is at the last position, a linear search tec</a:t>
            </a:r>
            <a:r>
              <a:rPr lang="en-GB" sz="1650">
                <a:solidFill>
                  <a:srgbClr val="0A0A23"/>
                </a:solidFill>
                <a:highlight>
                  <a:srgbClr val="FFFFFF"/>
                </a:highlight>
                <a:latin typeface="Times New Roman"/>
                <a:ea typeface="Times New Roman"/>
                <a:cs typeface="Times New Roman"/>
                <a:sym typeface="Times New Roman"/>
              </a:rPr>
              <a:t>hnique would not be efficient</a:t>
            </a:r>
            <a:endParaRPr sz="1650">
              <a:solidFill>
                <a:srgbClr val="0A0A23"/>
              </a:solidFill>
              <a:highlight>
                <a:srgbClr val="FFFFFF"/>
              </a:highlight>
              <a:latin typeface="Times New Roman"/>
              <a:ea typeface="Times New Roman"/>
              <a:cs typeface="Times New Roman"/>
              <a:sym typeface="Times New Roman"/>
            </a:endParaRPr>
          </a:p>
          <a:p>
            <a:pPr indent="0" lvl="0" marL="0" rtl="0" algn="l">
              <a:spcBef>
                <a:spcPts val="2500"/>
              </a:spcBef>
              <a:spcAft>
                <a:spcPts val="0"/>
              </a:spcAft>
              <a:buNone/>
            </a:pPr>
            <a:r>
              <a:rPr lang="en-GB" sz="1650">
                <a:solidFill>
                  <a:srgbClr val="0A0A23"/>
                </a:solidFill>
                <a:highlight>
                  <a:srgbClr val="FFFFFF"/>
                </a:highlight>
                <a:latin typeface="Times New Roman"/>
                <a:ea typeface="Times New Roman"/>
                <a:cs typeface="Times New Roman"/>
                <a:sym typeface="Times New Roman"/>
              </a:rPr>
              <a:t>This is where bubble sort, merge sort and other more efficient algorithms come in handy to be able to apply Binary search algorithms after sorting the data.</a:t>
            </a:r>
            <a:endParaRPr sz="1650">
              <a:solidFill>
                <a:srgbClr val="0A0A23"/>
              </a:solidFill>
              <a:highlight>
                <a:srgbClr val="FFFFFF"/>
              </a:highlight>
              <a:latin typeface="Times New Roman"/>
              <a:ea typeface="Times New Roman"/>
              <a:cs typeface="Times New Roman"/>
              <a:sym typeface="Times New Roman"/>
            </a:endParaRPr>
          </a:p>
          <a:p>
            <a:pPr indent="0" lvl="0" marL="0" rtl="0" algn="l">
              <a:spcBef>
                <a:spcPts val="2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181175"/>
            <a:ext cx="76887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Importance of Searching algorithms </a:t>
            </a:r>
            <a:endParaRPr/>
          </a:p>
        </p:txBody>
      </p:sp>
      <p:sp>
        <p:nvSpPr>
          <p:cNvPr id="111" name="Google Shape;111;p17"/>
          <p:cNvSpPr txBox="1"/>
          <p:nvPr>
            <p:ph idx="1" type="body"/>
          </p:nvPr>
        </p:nvSpPr>
        <p:spPr>
          <a:xfrm>
            <a:off x="729450" y="1696600"/>
            <a:ext cx="7688700" cy="31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A Searching algorithm is considered a fundamental procedure in computing, </a:t>
            </a:r>
            <a:r>
              <a:rPr lang="en-GB" sz="1500">
                <a:solidFill>
                  <a:srgbClr val="424242"/>
                </a:solidFill>
                <a:highlight>
                  <a:srgbClr val="FFFFFF"/>
                </a:highlight>
                <a:latin typeface="Times New Roman"/>
                <a:ea typeface="Times New Roman"/>
                <a:cs typeface="Times New Roman"/>
                <a:sym typeface="Times New Roman"/>
              </a:rPr>
              <a:t>In computer science, when searching for data, the difference between a fast application and a slower one often lies in the use of the proper search algorithm. </a:t>
            </a:r>
            <a:endParaRPr sz="1500">
              <a:solidFill>
                <a:srgbClr val="42424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sz="1500">
                <a:solidFill>
                  <a:srgbClr val="424242"/>
                </a:solidFill>
                <a:highlight>
                  <a:srgbClr val="FFFFFF"/>
                </a:highlight>
                <a:latin typeface="Times New Roman"/>
                <a:ea typeface="Times New Roman"/>
                <a:cs typeface="Times New Roman"/>
                <a:sym typeface="Times New Roman"/>
              </a:rPr>
              <a:t>A linear search algorithm is considered the most basic of all search algorithms. The best perhaps is binary search. There are other search algorithms such as the depth-first search algorithm. The efficiency of a search algorithm is measured by the number of times a comparison of the search key is done in the worst case. The notation used in search algorithms is </a:t>
            </a:r>
            <a:r>
              <a:rPr i="1" lang="en-GB" sz="1500">
                <a:solidFill>
                  <a:srgbClr val="424242"/>
                </a:solidFill>
                <a:highlight>
                  <a:srgbClr val="FFFFFF"/>
                </a:highlight>
                <a:latin typeface="Times New Roman"/>
                <a:ea typeface="Times New Roman"/>
                <a:cs typeface="Times New Roman"/>
                <a:sym typeface="Times New Roman"/>
              </a:rPr>
              <a:t>O</a:t>
            </a:r>
            <a:r>
              <a:rPr lang="en-GB" sz="1500">
                <a:solidFill>
                  <a:srgbClr val="424242"/>
                </a:solidFill>
                <a:highlight>
                  <a:srgbClr val="FFFFFF"/>
                </a:highlight>
                <a:latin typeface="Times New Roman"/>
                <a:ea typeface="Times New Roman"/>
                <a:cs typeface="Times New Roman"/>
                <a:sym typeface="Times New Roman"/>
              </a:rPr>
              <a:t>(</a:t>
            </a:r>
            <a:r>
              <a:rPr i="1" lang="en-GB" sz="1500">
                <a:solidFill>
                  <a:srgbClr val="424242"/>
                </a:solidFill>
                <a:highlight>
                  <a:srgbClr val="FFFFFF"/>
                </a:highlight>
                <a:latin typeface="Times New Roman"/>
                <a:ea typeface="Times New Roman"/>
                <a:cs typeface="Times New Roman"/>
                <a:sym typeface="Times New Roman"/>
              </a:rPr>
              <a:t>n</a:t>
            </a:r>
            <a:r>
              <a:rPr lang="en-GB" sz="1500">
                <a:solidFill>
                  <a:srgbClr val="424242"/>
                </a:solidFill>
                <a:highlight>
                  <a:srgbClr val="FFFFFF"/>
                </a:highlight>
                <a:latin typeface="Times New Roman"/>
                <a:ea typeface="Times New Roman"/>
                <a:cs typeface="Times New Roman"/>
                <a:sym typeface="Times New Roman"/>
              </a:rPr>
              <a:t>), where </a:t>
            </a:r>
            <a:r>
              <a:rPr i="1" lang="en-GB" sz="1500">
                <a:solidFill>
                  <a:srgbClr val="424242"/>
                </a:solidFill>
                <a:highlight>
                  <a:srgbClr val="FFFFFF"/>
                </a:highlight>
                <a:latin typeface="Times New Roman"/>
                <a:ea typeface="Times New Roman"/>
                <a:cs typeface="Times New Roman"/>
                <a:sym typeface="Times New Roman"/>
              </a:rPr>
              <a:t>n</a:t>
            </a:r>
            <a:r>
              <a:rPr lang="en-GB" sz="1500">
                <a:solidFill>
                  <a:srgbClr val="424242"/>
                </a:solidFill>
                <a:highlight>
                  <a:srgbClr val="FFFFFF"/>
                </a:highlight>
                <a:latin typeface="Times New Roman"/>
                <a:ea typeface="Times New Roman"/>
                <a:cs typeface="Times New Roman"/>
                <a:sym typeface="Times New Roman"/>
              </a:rPr>
              <a:t> is the number of comparisons done. It gives the idea of the asymptotic upper bound of execution time required for the algorithm with respect to a given condition.</a:t>
            </a:r>
            <a:endParaRPr sz="1500">
              <a:solidFill>
                <a:srgbClr val="42424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Sorting algorithms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Times New Roman"/>
                <a:ea typeface="Times New Roman"/>
                <a:cs typeface="Times New Roman"/>
                <a:sym typeface="Times New Roman"/>
              </a:rPr>
              <a:t>-Sorting is the process of 	arranging data into meaningful order so that you can analyze it more </a:t>
            </a:r>
            <a:r>
              <a:rPr lang="en-GB" sz="1700">
                <a:solidFill>
                  <a:srgbClr val="000000"/>
                </a:solidFill>
                <a:latin typeface="Times New Roman"/>
                <a:ea typeface="Times New Roman"/>
                <a:cs typeface="Times New Roman"/>
                <a:sym typeface="Times New Roman"/>
              </a:rPr>
              <a:t>effectively</a:t>
            </a:r>
            <a:r>
              <a:rPr lang="en-GB"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00">
                <a:solidFill>
                  <a:srgbClr val="000000"/>
                </a:solidFill>
                <a:latin typeface="Times New Roman"/>
                <a:ea typeface="Times New Roman"/>
                <a:cs typeface="Times New Roman"/>
                <a:sym typeface="Times New Roman"/>
              </a:rPr>
              <a:t>-The sorting problem is to rearrange an array of items in a certain order</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00">
                <a:solidFill>
                  <a:srgbClr val="000000"/>
                </a:solidFill>
                <a:latin typeface="Times New Roman"/>
                <a:ea typeface="Times New Roman"/>
                <a:cs typeface="Times New Roman"/>
                <a:sym typeface="Times New Roman"/>
              </a:rPr>
              <a:t>-</a:t>
            </a:r>
            <a:r>
              <a:rPr lang="en-GB" sz="1700">
                <a:solidFill>
                  <a:srgbClr val="273239"/>
                </a:solidFill>
                <a:highlight>
                  <a:srgbClr val="FFFFFF"/>
                </a:highlight>
                <a:latin typeface="Times New Roman"/>
                <a:ea typeface="Times New Roman"/>
                <a:cs typeface="Times New Roman"/>
                <a:sym typeface="Times New Roman"/>
              </a:rPr>
              <a:t>A Sorting Algorithm is used to rearrange a given array or list elements according to a comparison operator on the elements. </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Importance of sorting </a:t>
            </a:r>
            <a:r>
              <a:rPr lang="en-GB"/>
              <a:t>algorithms</a:t>
            </a:r>
            <a:r>
              <a:rPr lang="en-GB"/>
              <a:t>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GB" sz="1950">
                <a:solidFill>
                  <a:srgbClr val="0A0A23"/>
                </a:solidFill>
                <a:highlight>
                  <a:srgbClr val="FFFFFF"/>
                </a:highlight>
                <a:latin typeface="Times New Roman"/>
                <a:ea typeface="Times New Roman"/>
                <a:cs typeface="Times New Roman"/>
                <a:sym typeface="Times New Roman"/>
              </a:rPr>
              <a:t>Sorting can often reduce the complexity of a problem, sorting algorithms are very important in computer science. These algorithms have direct applications in searching algorithms, database algorithms.</a:t>
            </a:r>
            <a:endParaRPr sz="1950">
              <a:solidFill>
                <a:srgbClr val="0A0A23"/>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GB" sz="1950">
                <a:solidFill>
                  <a:srgbClr val="0A0A23"/>
                </a:solidFill>
                <a:highlight>
                  <a:srgbClr val="FFFFFF"/>
                </a:highlight>
                <a:latin typeface="Times New Roman"/>
                <a:ea typeface="Times New Roman"/>
                <a:cs typeface="Times New Roman"/>
                <a:sym typeface="Times New Roman"/>
              </a:rPr>
              <a:t>Google uses sorting algorithms in every search done by a user.</a:t>
            </a:r>
            <a:endParaRPr sz="1950">
              <a:solidFill>
                <a:srgbClr val="0A0A23"/>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950">
              <a:solidFill>
                <a:srgbClr val="0A0A2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types of Sorting Algorithms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Selection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Selection Sort is one of the simplest sorting algorithms. This algorithm gets its name from the way it iterates through the array: it selects the current smallest element, and swaps it into place.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Bubble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Just like the way bubbles rise from the bottom of a glass, </a:t>
            </a:r>
            <a:r>
              <a:rPr b="1" lang="en-GB" sz="1650">
                <a:solidFill>
                  <a:srgbClr val="000000"/>
                </a:solidFill>
                <a:highlight>
                  <a:srgbClr val="FFFFFF"/>
                </a:highlight>
                <a:latin typeface="Times New Roman"/>
                <a:ea typeface="Times New Roman"/>
                <a:cs typeface="Times New Roman"/>
                <a:sym typeface="Times New Roman"/>
              </a:rPr>
              <a:t>bubble sort</a:t>
            </a:r>
            <a:r>
              <a:rPr lang="en-GB" sz="1650">
                <a:solidFill>
                  <a:srgbClr val="0A0A23"/>
                </a:solidFill>
                <a:highlight>
                  <a:srgbClr val="FFFFFF"/>
                </a:highlight>
                <a:latin typeface="Times New Roman"/>
                <a:ea typeface="Times New Roman"/>
                <a:cs typeface="Times New Roman"/>
                <a:sym typeface="Times New Roman"/>
              </a:rPr>
              <a:t> is a simple algorithm that sorts a list, allowing either lower or higher values to bubble up to the top. The algorithm traverses a list and compares adjacent values, swapping them if they are not in the correct order.</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types of Sorting Algorithms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New Roman"/>
                <a:ea typeface="Times New Roman"/>
                <a:cs typeface="Times New Roman"/>
                <a:sym typeface="Times New Roman"/>
              </a:rPr>
              <a:t>Insertion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In Insertion sort, you compare the Key element with the previous elements. If the previous elements are greater than the Key element, then you move the previous element to the next position.</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Merge Sort: </a:t>
            </a:r>
            <a:r>
              <a:rPr lang="en-GB" sz="1650">
                <a:solidFill>
                  <a:srgbClr val="0A0A23"/>
                </a:solidFill>
                <a:highlight>
                  <a:srgbClr val="FFFFFF"/>
                </a:highlight>
                <a:latin typeface="Times New Roman"/>
                <a:ea typeface="Times New Roman"/>
                <a:cs typeface="Times New Roman"/>
                <a:sym typeface="Times New Roman"/>
              </a:rPr>
              <a:t>Merge Sort divides input array in two halves, calls itself for the two halves and then merges the two sorted halves. The major portion of the algorithm is given two sorted arrays, and we have to merge them into a single sorted array.</a:t>
            </a:r>
            <a:r>
              <a:rPr lang="en-GB" sz="1650">
                <a:solidFill>
                  <a:srgbClr val="0A0A23"/>
                </a:solidFill>
                <a:highlight>
                  <a:srgbClr val="FFFFFF"/>
                </a:highlight>
              </a:rPr>
              <a:t>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