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300" r:id="rId20"/>
    <p:sldId id="301" r:id="rId21"/>
    <p:sldId id="275" r:id="rId22"/>
    <p:sldId id="276" r:id="rId23"/>
    <p:sldId id="277" r:id="rId24"/>
    <p:sldId id="302" r:id="rId25"/>
    <p:sldId id="303" r:id="rId26"/>
    <p:sldId id="278" r:id="rId27"/>
    <p:sldId id="279" r:id="rId28"/>
    <p:sldId id="280" r:id="rId29"/>
    <p:sldId id="304" r:id="rId30"/>
    <p:sldId id="305" r:id="rId31"/>
    <p:sldId id="281" r:id="rId32"/>
    <p:sldId id="287" r:id="rId33"/>
    <p:sldId id="288" r:id="rId34"/>
    <p:sldId id="296" r:id="rId35"/>
    <p:sldId id="297" r:id="rId36"/>
    <p:sldId id="289" r:id="rId37"/>
    <p:sldId id="290" r:id="rId38"/>
    <p:sldId id="291" r:id="rId39"/>
    <p:sldId id="292" r:id="rId40"/>
    <p:sldId id="298" r:id="rId41"/>
    <p:sldId id="299" r:id="rId42"/>
    <p:sldId id="295" r:id="rId43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 Namra Sheikh" initials="MNS" lastIdx="3" clrIdx="0">
    <p:extLst>
      <p:ext uri="{19B8F6BF-5375-455C-9EA6-DF929625EA0E}">
        <p15:presenceInfo xmlns:p15="http://schemas.microsoft.com/office/powerpoint/2012/main" userId="S::namra.sheikh@uet.edu.pk::79f55440-5f6a-4356-ab62-93ab10633a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1T13:19:37.39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1T13:31:55.691" idx="2">
    <p:pos x="10" y="10"/>
    <p:text>a b e j</p:text>
    <p:extLst>
      <p:ext uri="{C676402C-5697-4E1C-873F-D02D1690AC5C}">
        <p15:threadingInfo xmlns:p15="http://schemas.microsoft.com/office/powerpoint/2012/main" timeZoneBias="-300"/>
      </p:ext>
    </p:extLst>
  </p:cm>
  <p:cm authorId="1" dt="2021-05-31T13:34:03.906" idx="3">
    <p:pos x="10" y="106"/>
    <p:text>a b e j k n o p f c d g l m h i</p:text>
    <p:extLst>
      <p:ext uri="{C676402C-5697-4E1C-873F-D02D1690AC5C}">
        <p15:threadingInfo xmlns:p15="http://schemas.microsoft.com/office/powerpoint/2012/main" timeZoneBias="-30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3860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0" y="609600"/>
                </a:moveTo>
                <a:lnTo>
                  <a:pt x="9144000" y="609600"/>
                </a:lnTo>
                <a:lnTo>
                  <a:pt x="9144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673600"/>
          </a:xfrm>
          <a:custGeom>
            <a:avLst/>
            <a:gdLst/>
            <a:ahLst/>
            <a:cxnLst/>
            <a:rect l="l" t="t" r="r" b="b"/>
            <a:pathLst>
              <a:path w="9144000" h="4673600">
                <a:moveTo>
                  <a:pt x="9144000" y="4645660"/>
                </a:moveTo>
                <a:lnTo>
                  <a:pt x="0" y="4645660"/>
                </a:lnTo>
                <a:lnTo>
                  <a:pt x="0" y="4673600"/>
                </a:lnTo>
                <a:lnTo>
                  <a:pt x="9144000" y="4673600"/>
                </a:lnTo>
                <a:lnTo>
                  <a:pt x="9144000" y="4645660"/>
                </a:lnTo>
                <a:close/>
              </a:path>
              <a:path w="9144000" h="4673600">
                <a:moveTo>
                  <a:pt x="9144000" y="0"/>
                </a:moveTo>
                <a:lnTo>
                  <a:pt x="0" y="0"/>
                </a:lnTo>
                <a:lnTo>
                  <a:pt x="0" y="4038600"/>
                </a:lnTo>
                <a:lnTo>
                  <a:pt x="9144000" y="403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B7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340" y="2471420"/>
            <a:ext cx="85293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446529"/>
            <a:ext cx="3841750" cy="448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close/>
              </a:path>
            </a:pathLst>
          </a:custGeom>
          <a:solidFill>
            <a:srgbClr val="8B7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15" y="1785620"/>
            <a:ext cx="75831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3.png"/><Relationship Id="rId3" Type="http://schemas.openxmlformats.org/officeDocument/2006/relationships/image" Target="../media/image102.png"/><Relationship Id="rId21" Type="http://schemas.openxmlformats.org/officeDocument/2006/relationships/image" Target="../media/image118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2.png"/><Relationship Id="rId2" Type="http://schemas.openxmlformats.org/officeDocument/2006/relationships/image" Target="../media/image101.png"/><Relationship Id="rId16" Type="http://schemas.openxmlformats.org/officeDocument/2006/relationships/image" Target="../media/image114.png"/><Relationship Id="rId20" Type="http://schemas.openxmlformats.org/officeDocument/2006/relationships/image" Target="../media/image58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3.png"/><Relationship Id="rId9" Type="http://schemas.openxmlformats.org/officeDocument/2006/relationships/image" Target="../media/image56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2.png"/><Relationship Id="rId26" Type="http://schemas.openxmlformats.org/officeDocument/2006/relationships/image" Target="../media/image149.png"/><Relationship Id="rId39" Type="http://schemas.openxmlformats.org/officeDocument/2006/relationships/image" Target="../media/image158.png"/><Relationship Id="rId21" Type="http://schemas.openxmlformats.org/officeDocument/2006/relationships/image" Target="../media/image145.png"/><Relationship Id="rId34" Type="http://schemas.openxmlformats.org/officeDocument/2006/relationships/image" Target="../media/image154.png"/><Relationship Id="rId42" Type="http://schemas.openxmlformats.org/officeDocument/2006/relationships/image" Target="../media/image60.png"/><Relationship Id="rId47" Type="http://schemas.openxmlformats.org/officeDocument/2006/relationships/image" Target="../media/image164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6" Type="http://schemas.openxmlformats.org/officeDocument/2006/relationships/image" Target="../media/image140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24" Type="http://schemas.openxmlformats.org/officeDocument/2006/relationships/image" Target="../media/image147.png"/><Relationship Id="rId32" Type="http://schemas.openxmlformats.org/officeDocument/2006/relationships/image" Target="../media/image152.png"/><Relationship Id="rId37" Type="http://schemas.openxmlformats.org/officeDocument/2006/relationships/image" Target="../media/image59.png"/><Relationship Id="rId40" Type="http://schemas.openxmlformats.org/officeDocument/2006/relationships/image" Target="../media/image47.png"/><Relationship Id="rId45" Type="http://schemas.openxmlformats.org/officeDocument/2006/relationships/image" Target="../media/image162.png"/><Relationship Id="rId5" Type="http://schemas.openxmlformats.org/officeDocument/2006/relationships/image" Target="../media/image132.png"/><Relationship Id="rId15" Type="http://schemas.openxmlformats.org/officeDocument/2006/relationships/image" Target="../media/image139.png"/><Relationship Id="rId23" Type="http://schemas.openxmlformats.org/officeDocument/2006/relationships/image" Target="../media/image56.png"/><Relationship Id="rId28" Type="http://schemas.openxmlformats.org/officeDocument/2006/relationships/image" Target="../media/image150.png"/><Relationship Id="rId36" Type="http://schemas.openxmlformats.org/officeDocument/2006/relationships/image" Target="../media/image156.png"/><Relationship Id="rId10" Type="http://schemas.openxmlformats.org/officeDocument/2006/relationships/image" Target="../media/image25.png"/><Relationship Id="rId19" Type="http://schemas.openxmlformats.org/officeDocument/2006/relationships/image" Target="../media/image143.png"/><Relationship Id="rId31" Type="http://schemas.openxmlformats.org/officeDocument/2006/relationships/image" Target="../media/image151.png"/><Relationship Id="rId44" Type="http://schemas.openxmlformats.org/officeDocument/2006/relationships/image" Target="../media/image161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53.png"/><Relationship Id="rId22" Type="http://schemas.openxmlformats.org/officeDocument/2006/relationships/image" Target="../media/image146.png"/><Relationship Id="rId27" Type="http://schemas.openxmlformats.org/officeDocument/2006/relationships/image" Target="../media/image58.png"/><Relationship Id="rId30" Type="http://schemas.openxmlformats.org/officeDocument/2006/relationships/image" Target="../media/image44.png"/><Relationship Id="rId35" Type="http://schemas.openxmlformats.org/officeDocument/2006/relationships/image" Target="../media/image155.png"/><Relationship Id="rId43" Type="http://schemas.openxmlformats.org/officeDocument/2006/relationships/image" Target="../media/image160.png"/><Relationship Id="rId48" Type="http://schemas.openxmlformats.org/officeDocument/2006/relationships/comments" Target="../comments/comment2.xml"/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12" Type="http://schemas.openxmlformats.org/officeDocument/2006/relationships/image" Target="../media/image36.png"/><Relationship Id="rId17" Type="http://schemas.openxmlformats.org/officeDocument/2006/relationships/image" Target="../media/image141.png"/><Relationship Id="rId25" Type="http://schemas.openxmlformats.org/officeDocument/2006/relationships/image" Target="../media/image148.png"/><Relationship Id="rId33" Type="http://schemas.openxmlformats.org/officeDocument/2006/relationships/image" Target="../media/image153.png"/><Relationship Id="rId38" Type="http://schemas.openxmlformats.org/officeDocument/2006/relationships/image" Target="../media/image157.png"/><Relationship Id="rId46" Type="http://schemas.openxmlformats.org/officeDocument/2006/relationships/image" Target="../media/image163.png"/><Relationship Id="rId20" Type="http://schemas.openxmlformats.org/officeDocument/2006/relationships/image" Target="../media/image144.png"/><Relationship Id="rId41" Type="http://schemas.openxmlformats.org/officeDocument/2006/relationships/image" Target="../media/image1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11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6.png"/><Relationship Id="rId21" Type="http://schemas.openxmlformats.org/officeDocument/2006/relationships/image" Target="../media/image182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5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3.png"/><Relationship Id="rId24" Type="http://schemas.openxmlformats.org/officeDocument/2006/relationships/image" Target="../media/image185.png"/><Relationship Id="rId5" Type="http://schemas.openxmlformats.org/officeDocument/2006/relationships/image" Target="../media/image168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2.png"/><Relationship Id="rId19" Type="http://schemas.openxmlformats.org/officeDocument/2006/relationships/image" Target="../media/image180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2.png"/><Relationship Id="rId26" Type="http://schemas.openxmlformats.org/officeDocument/2006/relationships/image" Target="../media/image149.png"/><Relationship Id="rId39" Type="http://schemas.openxmlformats.org/officeDocument/2006/relationships/image" Target="../media/image161.png"/><Relationship Id="rId21" Type="http://schemas.openxmlformats.org/officeDocument/2006/relationships/image" Target="../media/image145.png"/><Relationship Id="rId34" Type="http://schemas.openxmlformats.org/officeDocument/2006/relationships/image" Target="../media/image59.png"/><Relationship Id="rId42" Type="http://schemas.openxmlformats.org/officeDocument/2006/relationships/image" Target="../media/image163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32.png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47.png"/><Relationship Id="rId32" Type="http://schemas.openxmlformats.org/officeDocument/2006/relationships/image" Target="../media/image152.png"/><Relationship Id="rId37" Type="http://schemas.openxmlformats.org/officeDocument/2006/relationships/image" Target="../media/image194.png"/><Relationship Id="rId40" Type="http://schemas.openxmlformats.org/officeDocument/2006/relationships/image" Target="../media/image160.png"/><Relationship Id="rId5" Type="http://schemas.openxmlformats.org/officeDocument/2006/relationships/image" Target="../media/image133.png"/><Relationship Id="rId15" Type="http://schemas.openxmlformats.org/officeDocument/2006/relationships/image" Target="../media/image139.png"/><Relationship Id="rId23" Type="http://schemas.openxmlformats.org/officeDocument/2006/relationships/image" Target="../media/image56.png"/><Relationship Id="rId28" Type="http://schemas.openxmlformats.org/officeDocument/2006/relationships/image" Target="../media/image150.png"/><Relationship Id="rId36" Type="http://schemas.openxmlformats.org/officeDocument/2006/relationships/image" Target="../media/image193.png"/><Relationship Id="rId10" Type="http://schemas.openxmlformats.org/officeDocument/2006/relationships/image" Target="../media/image25.png"/><Relationship Id="rId19" Type="http://schemas.openxmlformats.org/officeDocument/2006/relationships/image" Target="../media/image143.png"/><Relationship Id="rId31" Type="http://schemas.openxmlformats.org/officeDocument/2006/relationships/image" Target="../media/image151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53.png"/><Relationship Id="rId22" Type="http://schemas.openxmlformats.org/officeDocument/2006/relationships/image" Target="../media/image146.png"/><Relationship Id="rId27" Type="http://schemas.openxmlformats.org/officeDocument/2006/relationships/image" Target="../media/image58.png"/><Relationship Id="rId30" Type="http://schemas.openxmlformats.org/officeDocument/2006/relationships/image" Target="../media/image44.png"/><Relationship Id="rId35" Type="http://schemas.openxmlformats.org/officeDocument/2006/relationships/image" Target="../media/image192.png"/><Relationship Id="rId43" Type="http://schemas.openxmlformats.org/officeDocument/2006/relationships/image" Target="../media/image164.png"/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12" Type="http://schemas.openxmlformats.org/officeDocument/2006/relationships/image" Target="../media/image36.png"/><Relationship Id="rId17" Type="http://schemas.openxmlformats.org/officeDocument/2006/relationships/image" Target="../media/image141.png"/><Relationship Id="rId25" Type="http://schemas.openxmlformats.org/officeDocument/2006/relationships/image" Target="../media/image148.png"/><Relationship Id="rId33" Type="http://schemas.openxmlformats.org/officeDocument/2006/relationships/image" Target="../media/image191.png"/><Relationship Id="rId38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11.png"/><Relationship Id="rId26" Type="http://schemas.openxmlformats.org/officeDocument/2006/relationships/image" Target="../media/image217.png"/><Relationship Id="rId3" Type="http://schemas.openxmlformats.org/officeDocument/2006/relationships/image" Target="../media/image196.png"/><Relationship Id="rId21" Type="http://schemas.openxmlformats.org/officeDocument/2006/relationships/image" Target="../media/image107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17" Type="http://schemas.openxmlformats.org/officeDocument/2006/relationships/image" Target="../media/image210.png"/><Relationship Id="rId25" Type="http://schemas.openxmlformats.org/officeDocument/2006/relationships/image" Target="../media/image216.png"/><Relationship Id="rId2" Type="http://schemas.openxmlformats.org/officeDocument/2006/relationships/image" Target="../media/image195.png"/><Relationship Id="rId16" Type="http://schemas.openxmlformats.org/officeDocument/2006/relationships/image" Target="../media/image209.png"/><Relationship Id="rId20" Type="http://schemas.openxmlformats.org/officeDocument/2006/relationships/image" Target="../media/image137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15.png"/><Relationship Id="rId5" Type="http://schemas.openxmlformats.org/officeDocument/2006/relationships/image" Target="../media/image198.png"/><Relationship Id="rId15" Type="http://schemas.openxmlformats.org/officeDocument/2006/relationships/image" Target="../media/image208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31" Type="http://schemas.openxmlformats.org/officeDocument/2006/relationships/image" Target="../media/image47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2.png"/><Relationship Id="rId26" Type="http://schemas.openxmlformats.org/officeDocument/2006/relationships/image" Target="../media/image149.png"/><Relationship Id="rId21" Type="http://schemas.openxmlformats.org/officeDocument/2006/relationships/image" Target="../media/image145.png"/><Relationship Id="rId34" Type="http://schemas.openxmlformats.org/officeDocument/2006/relationships/image" Target="../media/image161.png"/><Relationship Id="rId7" Type="http://schemas.openxmlformats.org/officeDocument/2006/relationships/image" Target="../media/image134.png"/><Relationship Id="rId12" Type="http://schemas.openxmlformats.org/officeDocument/2006/relationships/image" Target="../media/image36.png"/><Relationship Id="rId17" Type="http://schemas.openxmlformats.org/officeDocument/2006/relationships/image" Target="../media/image141.png"/><Relationship Id="rId25" Type="http://schemas.openxmlformats.org/officeDocument/2006/relationships/image" Target="../media/image148.png"/><Relationship Id="rId33" Type="http://schemas.openxmlformats.org/officeDocument/2006/relationships/image" Target="../media/image64.png"/><Relationship Id="rId38" Type="http://schemas.openxmlformats.org/officeDocument/2006/relationships/image" Target="../media/image164.png"/><Relationship Id="rId2" Type="http://schemas.openxmlformats.org/officeDocument/2006/relationships/image" Target="../media/image129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24" Type="http://schemas.openxmlformats.org/officeDocument/2006/relationships/image" Target="../media/image147.png"/><Relationship Id="rId32" Type="http://schemas.openxmlformats.org/officeDocument/2006/relationships/image" Target="../media/image152.png"/><Relationship Id="rId37" Type="http://schemas.openxmlformats.org/officeDocument/2006/relationships/image" Target="../media/image163.png"/><Relationship Id="rId5" Type="http://schemas.openxmlformats.org/officeDocument/2006/relationships/image" Target="../media/image132.png"/><Relationship Id="rId15" Type="http://schemas.openxmlformats.org/officeDocument/2006/relationships/image" Target="../media/image139.png"/><Relationship Id="rId23" Type="http://schemas.openxmlformats.org/officeDocument/2006/relationships/image" Target="../media/image56.png"/><Relationship Id="rId28" Type="http://schemas.openxmlformats.org/officeDocument/2006/relationships/image" Target="../media/image150.png"/><Relationship Id="rId36" Type="http://schemas.openxmlformats.org/officeDocument/2006/relationships/image" Target="../media/image162.png"/><Relationship Id="rId10" Type="http://schemas.openxmlformats.org/officeDocument/2006/relationships/image" Target="../media/image25.png"/><Relationship Id="rId19" Type="http://schemas.openxmlformats.org/officeDocument/2006/relationships/image" Target="../media/image143.png"/><Relationship Id="rId31" Type="http://schemas.openxmlformats.org/officeDocument/2006/relationships/image" Target="../media/image151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53.png"/><Relationship Id="rId22" Type="http://schemas.openxmlformats.org/officeDocument/2006/relationships/image" Target="../media/image146.png"/><Relationship Id="rId27" Type="http://schemas.openxmlformats.org/officeDocument/2006/relationships/image" Target="../media/image58.png"/><Relationship Id="rId30" Type="http://schemas.openxmlformats.org/officeDocument/2006/relationships/image" Target="../media/image44.png"/><Relationship Id="rId35" Type="http://schemas.openxmlformats.org/officeDocument/2006/relationships/image" Target="../media/image160.png"/><Relationship Id="rId8" Type="http://schemas.openxmlformats.org/officeDocument/2006/relationships/image" Target="../media/image135.png"/><Relationship Id="rId3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47.png"/><Relationship Id="rId18" Type="http://schemas.openxmlformats.org/officeDocument/2006/relationships/image" Target="../media/image228.png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7" Type="http://schemas.openxmlformats.org/officeDocument/2006/relationships/image" Target="../media/image57.png"/><Relationship Id="rId12" Type="http://schemas.openxmlformats.org/officeDocument/2006/relationships/image" Target="../media/image226.png"/><Relationship Id="rId17" Type="http://schemas.openxmlformats.org/officeDocument/2006/relationships/image" Target="../media/image107.png"/><Relationship Id="rId25" Type="http://schemas.openxmlformats.org/officeDocument/2006/relationships/image" Target="../media/image181.png"/><Relationship Id="rId2" Type="http://schemas.openxmlformats.org/officeDocument/2006/relationships/image" Target="../media/image3.png"/><Relationship Id="rId16" Type="http://schemas.openxmlformats.org/officeDocument/2006/relationships/image" Target="../media/image56.png"/><Relationship Id="rId20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5.png"/><Relationship Id="rId24" Type="http://schemas.openxmlformats.org/officeDocument/2006/relationships/image" Target="../media/image231.png"/><Relationship Id="rId5" Type="http://schemas.openxmlformats.org/officeDocument/2006/relationships/image" Target="../media/image221.png"/><Relationship Id="rId15" Type="http://schemas.openxmlformats.org/officeDocument/2006/relationships/image" Target="../media/image16.png"/><Relationship Id="rId23" Type="http://schemas.openxmlformats.org/officeDocument/2006/relationships/image" Target="../media/image230.png"/><Relationship Id="rId10" Type="http://schemas.openxmlformats.org/officeDocument/2006/relationships/image" Target="../media/image224.png"/><Relationship Id="rId19" Type="http://schemas.openxmlformats.org/officeDocument/2006/relationships/image" Target="../media/image9.png"/><Relationship Id="rId4" Type="http://schemas.openxmlformats.org/officeDocument/2006/relationships/image" Target="../media/image52.png"/><Relationship Id="rId9" Type="http://schemas.openxmlformats.org/officeDocument/2006/relationships/image" Target="../media/image223.png"/><Relationship Id="rId14" Type="http://schemas.openxmlformats.org/officeDocument/2006/relationships/image" Target="../media/image227.png"/><Relationship Id="rId2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5.png"/><Relationship Id="rId18" Type="http://schemas.openxmlformats.org/officeDocument/2006/relationships/image" Target="../media/image249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4.png"/><Relationship Id="rId17" Type="http://schemas.openxmlformats.org/officeDocument/2006/relationships/image" Target="../media/image248.png"/><Relationship Id="rId2" Type="http://schemas.openxmlformats.org/officeDocument/2006/relationships/image" Target="../media/image235.png"/><Relationship Id="rId16" Type="http://schemas.openxmlformats.org/officeDocument/2006/relationships/image" Target="../media/image24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image" Target="../media/image243.png"/><Relationship Id="rId5" Type="http://schemas.openxmlformats.org/officeDocument/2006/relationships/image" Target="../media/image238.png"/><Relationship Id="rId15" Type="http://schemas.openxmlformats.org/officeDocument/2006/relationships/image" Target="../media/image246.png"/><Relationship Id="rId10" Type="http://schemas.openxmlformats.org/officeDocument/2006/relationships/image" Target="../media/image242.png"/><Relationship Id="rId19" Type="http://schemas.openxmlformats.org/officeDocument/2006/relationships/image" Target="../media/image250.png"/><Relationship Id="rId4" Type="http://schemas.openxmlformats.org/officeDocument/2006/relationships/image" Target="../media/image237.png"/><Relationship Id="rId9" Type="http://schemas.openxmlformats.org/officeDocument/2006/relationships/image" Target="../media/image222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21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32.png"/><Relationship Id="rId17" Type="http://schemas.openxmlformats.org/officeDocument/2006/relationships/image" Target="../media/image57.png"/><Relationship Id="rId2" Type="http://schemas.openxmlformats.org/officeDocument/2006/relationships/image" Target="../media/image3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1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21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32.png"/><Relationship Id="rId17" Type="http://schemas.openxmlformats.org/officeDocument/2006/relationships/image" Target="../media/image57.png"/><Relationship Id="rId2" Type="http://schemas.openxmlformats.org/officeDocument/2006/relationships/image" Target="../media/image3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1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22.png"/><Relationship Id="rId26" Type="http://schemas.openxmlformats.org/officeDocument/2006/relationships/image" Target="../media/image84.png"/><Relationship Id="rId3" Type="http://schemas.openxmlformats.org/officeDocument/2006/relationships/image" Target="../media/image65.png"/><Relationship Id="rId21" Type="http://schemas.openxmlformats.org/officeDocument/2006/relationships/image" Target="../media/image80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5" Type="http://schemas.openxmlformats.org/officeDocument/2006/relationships/image" Target="../media/image83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40.png"/><Relationship Id="rId24" Type="http://schemas.openxmlformats.org/officeDocument/2006/relationships/image" Target="../media/image82.png"/><Relationship Id="rId5" Type="http://schemas.openxmlformats.org/officeDocument/2006/relationships/image" Target="../media/image67.png"/><Relationship Id="rId15" Type="http://schemas.openxmlformats.org/officeDocument/2006/relationships/image" Target="../media/image43.png"/><Relationship Id="rId23" Type="http://schemas.openxmlformats.org/officeDocument/2006/relationships/image" Target="../media/image57.png"/><Relationship Id="rId28" Type="http://schemas.openxmlformats.org/officeDocument/2006/relationships/image" Target="../media/image86.png"/><Relationship Id="rId10" Type="http://schemas.openxmlformats.org/officeDocument/2006/relationships/image" Target="../media/image72.png"/><Relationship Id="rId19" Type="http://schemas.openxmlformats.org/officeDocument/2006/relationships/image" Target="../media/image78.png"/><Relationship Id="rId31" Type="http://schemas.openxmlformats.org/officeDocument/2006/relationships/image" Target="../media/image89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Relationship Id="rId22" Type="http://schemas.openxmlformats.org/officeDocument/2006/relationships/image" Target="../media/image81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4149090"/>
            <a:ext cx="708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0" dirty="0">
                <a:solidFill>
                  <a:srgbClr val="FFFFFF"/>
                </a:solidFill>
                <a:latin typeface="Arial"/>
                <a:cs typeface="Arial"/>
              </a:rPr>
              <a:t>DISCRETE </a:t>
            </a:r>
            <a:r>
              <a:rPr sz="2800" b="1" spc="-315" dirty="0">
                <a:solidFill>
                  <a:srgbClr val="FFFFFF"/>
                </a:solidFill>
                <a:latin typeface="Arial"/>
                <a:cs typeface="Arial"/>
              </a:rPr>
              <a:t>MATHEMATICS </a:t>
            </a:r>
            <a:r>
              <a:rPr sz="2800" b="1" spc="-26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800" b="1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5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71420"/>
            <a:ext cx="116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5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6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6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1252220"/>
            <a:ext cx="7398384" cy="128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indent="-349250">
              <a:lnSpc>
                <a:spcPct val="100000"/>
              </a:lnSpc>
              <a:spcBef>
                <a:spcPts val="100"/>
              </a:spcBef>
              <a:buClr>
                <a:srgbClr val="00A2D5"/>
              </a:buClr>
              <a:buFont typeface="Arial"/>
              <a:buChar char="►"/>
              <a:tabLst>
                <a:tab pos="361950" algn="l"/>
              </a:tabLst>
            </a:pPr>
            <a:r>
              <a:rPr sz="2200" b="1" spc="-254" dirty="0">
                <a:latin typeface="Arial"/>
                <a:cs typeface="Arial"/>
              </a:rPr>
              <a:t>THEOREM </a:t>
            </a:r>
            <a:r>
              <a:rPr sz="2200" b="1" spc="-70" dirty="0">
                <a:latin typeface="Arial"/>
                <a:cs typeface="Arial"/>
              </a:rPr>
              <a:t>1</a:t>
            </a:r>
            <a:r>
              <a:rPr sz="2200" spc="-70" dirty="0">
                <a:latin typeface="Arial"/>
                <a:cs typeface="Arial"/>
              </a:rPr>
              <a:t>: </a:t>
            </a:r>
            <a:r>
              <a:rPr sz="2200" spc="-19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full </a:t>
            </a:r>
            <a:r>
              <a:rPr sz="2200" i="1" spc="-85" dirty="0">
                <a:latin typeface="Arial"/>
                <a:cs typeface="Arial"/>
              </a:rPr>
              <a:t>m</a:t>
            </a:r>
            <a:r>
              <a:rPr sz="2200" spc="-85" dirty="0">
                <a:latin typeface="Arial"/>
                <a:cs typeface="Arial"/>
              </a:rPr>
              <a:t>-ary </a:t>
            </a:r>
            <a:r>
              <a:rPr sz="2200" spc="-30" dirty="0">
                <a:latin typeface="Arial"/>
                <a:cs typeface="Arial"/>
              </a:rPr>
              <a:t>tree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i="1" spc="15" dirty="0">
                <a:latin typeface="Arial"/>
                <a:cs typeface="Arial"/>
              </a:rPr>
              <a:t>i </a:t>
            </a:r>
            <a:r>
              <a:rPr sz="2200" spc="-40" dirty="0">
                <a:latin typeface="Arial"/>
                <a:cs typeface="Arial"/>
              </a:rPr>
              <a:t>internal </a:t>
            </a:r>
            <a:r>
              <a:rPr sz="2200" spc="-85" dirty="0">
                <a:latin typeface="Arial"/>
                <a:cs typeface="Arial"/>
              </a:rPr>
              <a:t>vertices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contains</a:t>
            </a:r>
            <a:endParaRPr sz="22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2200" i="1" spc="-95" dirty="0">
                <a:latin typeface="Arial"/>
                <a:cs typeface="Arial"/>
              </a:rPr>
              <a:t>n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i="1" spc="-40" dirty="0">
                <a:latin typeface="Arial"/>
                <a:cs typeface="Arial"/>
              </a:rPr>
              <a:t>mi </a:t>
            </a:r>
            <a:r>
              <a:rPr sz="2200" spc="-190" dirty="0">
                <a:latin typeface="Arial"/>
                <a:cs typeface="Arial"/>
              </a:rPr>
              <a:t>+ </a:t>
            </a:r>
            <a:r>
              <a:rPr sz="2200" spc="-110" dirty="0">
                <a:latin typeface="Arial"/>
                <a:cs typeface="Arial"/>
              </a:rPr>
              <a:t>1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vertices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/>
              <a:cs typeface="Arial"/>
            </a:endParaRPr>
          </a:p>
          <a:p>
            <a:pPr marL="361950" indent="-349250">
              <a:lnSpc>
                <a:spcPct val="100000"/>
              </a:lnSpc>
              <a:buClr>
                <a:srgbClr val="00A2D5"/>
              </a:buClr>
              <a:buFont typeface="Arial"/>
              <a:buChar char="►"/>
              <a:tabLst>
                <a:tab pos="361950" algn="l"/>
              </a:tabLst>
            </a:pPr>
            <a:r>
              <a:rPr sz="2200" b="1" spc="-254" dirty="0">
                <a:latin typeface="Arial"/>
                <a:cs typeface="Arial"/>
              </a:rPr>
              <a:t>THEOREM </a:t>
            </a:r>
            <a:r>
              <a:rPr sz="2200" b="1" spc="-70" dirty="0">
                <a:latin typeface="Arial"/>
                <a:cs typeface="Arial"/>
              </a:rPr>
              <a:t>2</a:t>
            </a:r>
            <a:r>
              <a:rPr sz="2200" spc="-70" dirty="0">
                <a:latin typeface="Arial"/>
                <a:cs typeface="Arial"/>
              </a:rPr>
              <a:t>: </a:t>
            </a:r>
            <a:r>
              <a:rPr sz="2200" spc="-19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full </a:t>
            </a:r>
            <a:r>
              <a:rPr sz="2200" i="1" spc="-85" dirty="0">
                <a:latin typeface="Arial"/>
                <a:cs typeface="Arial"/>
              </a:rPr>
              <a:t>m</a:t>
            </a:r>
            <a:r>
              <a:rPr sz="2200" spc="-85" dirty="0">
                <a:latin typeface="Arial"/>
                <a:cs typeface="Arial"/>
              </a:rPr>
              <a:t>-ary </a:t>
            </a:r>
            <a:r>
              <a:rPr sz="2200" spc="-30" dirty="0">
                <a:latin typeface="Arial"/>
                <a:cs typeface="Arial"/>
              </a:rPr>
              <a:t>tree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with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189" y="2764790"/>
            <a:ext cx="159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i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789" y="3629659"/>
            <a:ext cx="563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2995295" algn="l"/>
              </a:tabLst>
            </a:pP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ii.	</a:t>
            </a:r>
            <a:r>
              <a:rPr sz="2200" i="1" spc="15" dirty="0">
                <a:latin typeface="Arial"/>
                <a:cs typeface="Arial"/>
              </a:rPr>
              <a:t>i </a:t>
            </a:r>
            <a:r>
              <a:rPr sz="2200" spc="-40" dirty="0">
                <a:latin typeface="Arial"/>
                <a:cs typeface="Arial"/>
              </a:rPr>
              <a:t>internal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vertices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has	</a:t>
            </a:r>
            <a:r>
              <a:rPr sz="3600" i="1" spc="-37" baseline="10416" dirty="0">
                <a:latin typeface="Times New Roman"/>
                <a:cs typeface="Times New Roman"/>
              </a:rPr>
              <a:t>n</a:t>
            </a:r>
            <a:r>
              <a:rPr sz="3600" i="1" spc="-112" baseline="10416" dirty="0">
                <a:latin typeface="Times New Roman"/>
                <a:cs typeface="Times New Roman"/>
              </a:rPr>
              <a:t> </a:t>
            </a:r>
            <a:r>
              <a:rPr sz="3600" spc="-82" baseline="10416" dirty="0">
                <a:latin typeface="Symbol"/>
                <a:cs typeface="Symbol"/>
              </a:rPr>
              <a:t></a:t>
            </a:r>
            <a:r>
              <a:rPr sz="3600" spc="-60" baseline="10416" dirty="0">
                <a:latin typeface="Times New Roman"/>
                <a:cs typeface="Times New Roman"/>
              </a:rPr>
              <a:t> </a:t>
            </a:r>
            <a:r>
              <a:rPr sz="3600" i="1" spc="-52" baseline="10416" dirty="0">
                <a:latin typeface="Times New Roman"/>
                <a:cs typeface="Times New Roman"/>
              </a:rPr>
              <a:t>mi</a:t>
            </a:r>
            <a:r>
              <a:rPr sz="3600" i="1" spc="-247" baseline="10416" dirty="0">
                <a:latin typeface="Times New Roman"/>
                <a:cs typeface="Times New Roman"/>
              </a:rPr>
              <a:t> </a:t>
            </a:r>
            <a:r>
              <a:rPr sz="3600" spc="-82" baseline="10416" dirty="0">
                <a:latin typeface="Symbol"/>
                <a:cs typeface="Symbol"/>
              </a:rPr>
              <a:t></a:t>
            </a:r>
            <a:r>
              <a:rPr sz="3600" spc="-592" baseline="10416" dirty="0">
                <a:latin typeface="Times New Roman"/>
                <a:cs typeface="Times New Roman"/>
              </a:rPr>
              <a:t> </a:t>
            </a:r>
            <a:r>
              <a:rPr sz="3600" spc="-37" baseline="10416" dirty="0">
                <a:latin typeface="Times New Roman"/>
                <a:cs typeface="Times New Roman"/>
              </a:rPr>
              <a:t>1</a:t>
            </a:r>
            <a:r>
              <a:rPr sz="3600" spc="-52" baseline="10416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Arial"/>
                <a:cs typeface="Arial"/>
              </a:rPr>
              <a:t>vertices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and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89" y="4210050"/>
            <a:ext cx="45434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410"/>
              </a:lnSpc>
              <a:spcBef>
                <a:spcPts val="100"/>
              </a:spcBef>
              <a:tabLst>
                <a:tab pos="441325" algn="l"/>
                <a:tab pos="2364105" algn="l"/>
              </a:tabLst>
            </a:pP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iii.	</a:t>
            </a:r>
            <a:r>
              <a:rPr sz="2200" i="1" spc="15" dirty="0">
                <a:latin typeface="Arial"/>
                <a:cs typeface="Arial"/>
              </a:rPr>
              <a:t>l</a:t>
            </a:r>
            <a:r>
              <a:rPr sz="2200" i="1" spc="-12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leaves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has	</a:t>
            </a:r>
            <a:r>
              <a:rPr sz="3150" i="1" u="sng" spc="7" baseline="-198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ml </a:t>
            </a:r>
            <a:r>
              <a:rPr sz="3150" u="sng" spc="104" baseline="-1984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150" u="sng" spc="104" baseline="-198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104" baseline="-19841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Arial"/>
                <a:cs typeface="Arial"/>
              </a:rPr>
              <a:t>vertices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and</a:t>
            </a:r>
            <a:endParaRPr sz="2200" dirty="0">
              <a:latin typeface="Arial"/>
              <a:cs typeface="Arial"/>
            </a:endParaRPr>
          </a:p>
          <a:p>
            <a:pPr marR="314960" algn="ctr">
              <a:lnSpc>
                <a:spcPts val="1850"/>
              </a:lnSpc>
            </a:pPr>
            <a:r>
              <a:rPr sz="2100" i="1" spc="5" dirty="0">
                <a:latin typeface="Times New Roman"/>
                <a:cs typeface="Times New Roman"/>
              </a:rPr>
              <a:t>n</a:t>
            </a:r>
            <a:r>
              <a:rPr sz="2100" i="1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endParaRPr sz="2100" dirty="0">
              <a:latin typeface="Symbol"/>
              <a:cs typeface="Symbol"/>
            </a:endParaRPr>
          </a:p>
          <a:p>
            <a:pPr marL="812800" algn="ctr">
              <a:lnSpc>
                <a:spcPts val="2080"/>
              </a:lnSpc>
            </a:pPr>
            <a:r>
              <a:rPr sz="2100" i="1" spc="5" dirty="0">
                <a:latin typeface="Times New Roman"/>
                <a:cs typeface="Times New Roman"/>
              </a:rPr>
              <a:t>m</a:t>
            </a:r>
            <a:r>
              <a:rPr sz="2100" i="1" spc="-17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Symbol"/>
                <a:cs typeface="Symbol"/>
              </a:rPr>
              <a:t></a:t>
            </a:r>
            <a:r>
              <a:rPr sz="2100" spc="70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2590" y="4202429"/>
            <a:ext cx="296926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94665" algn="l"/>
              </a:tabLst>
            </a:pPr>
            <a:r>
              <a:rPr sz="3375" i="1" spc="15" baseline="-58024" dirty="0">
                <a:latin typeface="Times New Roman"/>
                <a:cs typeface="Times New Roman"/>
              </a:rPr>
              <a:t>i</a:t>
            </a:r>
            <a:r>
              <a:rPr sz="3375" i="1" spc="30" baseline="-58024" dirty="0">
                <a:latin typeface="Times New Roman"/>
                <a:cs typeface="Times New Roman"/>
              </a:rPr>
              <a:t> </a:t>
            </a:r>
            <a:r>
              <a:rPr sz="3375" spc="52" baseline="-58024" dirty="0">
                <a:latin typeface="Symbol"/>
                <a:cs typeface="Symbol"/>
              </a:rPr>
              <a:t></a:t>
            </a:r>
            <a:r>
              <a:rPr sz="3375" spc="52" baseline="-58024" dirty="0">
                <a:latin typeface="Times New Roman"/>
                <a:cs typeface="Times New Roman"/>
              </a:rPr>
              <a:t>	</a:t>
            </a:r>
            <a:r>
              <a:rPr sz="3375" i="1" spc="15" baseline="-22222" dirty="0">
                <a:latin typeface="Times New Roman"/>
                <a:cs typeface="Times New Roman"/>
              </a:rPr>
              <a:t>l </a:t>
            </a:r>
            <a:r>
              <a:rPr sz="3375" spc="127" baseline="-22222" dirty="0">
                <a:latin typeface="Symbol"/>
                <a:cs typeface="Symbol"/>
              </a:rPr>
              <a:t></a:t>
            </a:r>
            <a:r>
              <a:rPr sz="3375" spc="127" baseline="-22222" dirty="0">
                <a:latin typeface="Times New Roman"/>
                <a:cs typeface="Times New Roman"/>
              </a:rPr>
              <a:t>1 </a:t>
            </a:r>
            <a:r>
              <a:rPr sz="2200" spc="-40" dirty="0">
                <a:latin typeface="Arial"/>
                <a:cs typeface="Arial"/>
              </a:rPr>
              <a:t>internal</a:t>
            </a:r>
            <a:r>
              <a:rPr sz="2200" spc="-3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vertices.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5210809"/>
            <a:ext cx="3903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250">
              <a:lnSpc>
                <a:spcPct val="100000"/>
              </a:lnSpc>
              <a:spcBef>
                <a:spcPts val="100"/>
              </a:spcBef>
              <a:buClr>
                <a:srgbClr val="00A2D5"/>
              </a:buClr>
              <a:buFont typeface="Arial"/>
              <a:buChar char="►"/>
              <a:tabLst>
                <a:tab pos="361950" algn="l"/>
              </a:tabLst>
            </a:pPr>
            <a:r>
              <a:rPr sz="2200" b="1" spc="-254" dirty="0">
                <a:latin typeface="Arial"/>
                <a:cs typeface="Arial"/>
              </a:rPr>
              <a:t>THEOREM </a:t>
            </a:r>
            <a:r>
              <a:rPr sz="2200" b="1" spc="-70" dirty="0">
                <a:latin typeface="Arial"/>
                <a:cs typeface="Arial"/>
              </a:rPr>
              <a:t>3</a:t>
            </a:r>
            <a:r>
              <a:rPr sz="2200" spc="-70" dirty="0">
                <a:latin typeface="Arial"/>
                <a:cs typeface="Arial"/>
              </a:rPr>
              <a:t>: </a:t>
            </a:r>
            <a:r>
              <a:rPr sz="2200" spc="-120" dirty="0">
                <a:latin typeface="Arial"/>
                <a:cs typeface="Arial"/>
              </a:rPr>
              <a:t>There </a:t>
            </a:r>
            <a:r>
              <a:rPr sz="2200" spc="-95" dirty="0">
                <a:latin typeface="Arial"/>
                <a:cs typeface="Arial"/>
              </a:rPr>
              <a:t>are </a:t>
            </a:r>
            <a:r>
              <a:rPr sz="2200" spc="-25" dirty="0">
                <a:latin typeface="Arial"/>
                <a:cs typeface="Arial"/>
              </a:rPr>
              <a:t>at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most  </a:t>
            </a:r>
            <a:r>
              <a:rPr sz="2200" spc="-60" dirty="0">
                <a:latin typeface="Arial"/>
                <a:cs typeface="Arial"/>
              </a:rPr>
              <a:t>height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i="1" spc="-80" dirty="0">
                <a:latin typeface="Arial"/>
                <a:cs typeface="Arial"/>
              </a:rPr>
              <a:t>h.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227" y="5210809"/>
            <a:ext cx="2904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latin typeface="Arial"/>
                <a:cs typeface="Arial"/>
              </a:rPr>
              <a:t>leaves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80" dirty="0">
                <a:latin typeface="Arial"/>
                <a:cs typeface="Arial"/>
              </a:rPr>
              <a:t>m-ary </a:t>
            </a:r>
            <a:r>
              <a:rPr sz="2200" spc="-30" dirty="0">
                <a:latin typeface="Arial"/>
                <a:cs typeface="Arial"/>
              </a:rPr>
              <a:t>tree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i="1" spc="-240" dirty="0">
                <a:latin typeface="Arial"/>
                <a:cs typeface="Arial"/>
              </a:rPr>
              <a:t>m</a:t>
            </a:r>
            <a:r>
              <a:rPr sz="4000" spc="-240" dirty="0"/>
              <a:t>-ary</a:t>
            </a:r>
            <a:r>
              <a:rPr sz="4000" spc="-225" dirty="0"/>
              <a:t> </a:t>
            </a:r>
            <a:r>
              <a:rPr sz="4000" spc="-260" dirty="0"/>
              <a:t>Tree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8370" y="2995929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3150" y="2992120"/>
            <a:ext cx="23558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25" dirty="0">
                <a:latin typeface="Times New Roman"/>
                <a:cs typeface="Times New Roman"/>
              </a:rPr>
              <a:t>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3450" y="2588259"/>
            <a:ext cx="5416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15" dirty="0">
                <a:latin typeface="Times New Roman"/>
                <a:cs typeface="Times New Roman"/>
              </a:rPr>
              <a:t>n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</a:t>
            </a:r>
            <a:r>
              <a:rPr sz="2250" spc="8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350" y="2768600"/>
            <a:ext cx="5137150" cy="6921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60"/>
              </a:lnSpc>
              <a:spcBef>
                <a:spcPts val="300"/>
              </a:spcBef>
              <a:tabLst>
                <a:tab pos="1805305" algn="l"/>
                <a:tab pos="2804795" algn="l"/>
              </a:tabLst>
            </a:pPr>
            <a:r>
              <a:rPr sz="3300" i="1" spc="-142" baseline="2525" dirty="0">
                <a:latin typeface="Arial"/>
                <a:cs typeface="Arial"/>
              </a:rPr>
              <a:t>n</a:t>
            </a:r>
            <a:r>
              <a:rPr sz="3300" i="1" spc="-172" baseline="2525" dirty="0">
                <a:latin typeface="Arial"/>
                <a:cs typeface="Arial"/>
              </a:rPr>
              <a:t> </a:t>
            </a:r>
            <a:r>
              <a:rPr sz="3300" spc="-127" baseline="2525" dirty="0">
                <a:latin typeface="Arial"/>
                <a:cs typeface="Arial"/>
              </a:rPr>
              <a:t>vertices</a:t>
            </a:r>
            <a:r>
              <a:rPr sz="3300" spc="-157" baseline="2525" dirty="0">
                <a:latin typeface="Arial"/>
                <a:cs typeface="Arial"/>
              </a:rPr>
              <a:t> </a:t>
            </a:r>
            <a:r>
              <a:rPr sz="3300" spc="-247" baseline="2525" dirty="0">
                <a:latin typeface="Arial"/>
                <a:cs typeface="Arial"/>
              </a:rPr>
              <a:t>has	</a:t>
            </a:r>
            <a:r>
              <a:rPr sz="2250" i="1" spc="10" dirty="0">
                <a:latin typeface="Times New Roman"/>
                <a:cs typeface="Times New Roman"/>
              </a:rPr>
              <a:t>i</a:t>
            </a:r>
            <a:r>
              <a:rPr sz="2250" i="1" spc="2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35" dirty="0">
                <a:latin typeface="Times New Roman"/>
                <a:cs typeface="Times New Roman"/>
              </a:rPr>
              <a:t>	</a:t>
            </a:r>
            <a:r>
              <a:rPr sz="3300" spc="-60" baseline="2525" dirty="0">
                <a:latin typeface="Arial"/>
                <a:cs typeface="Arial"/>
              </a:rPr>
              <a:t>internal </a:t>
            </a:r>
            <a:r>
              <a:rPr sz="3300" spc="-120" baseline="2525" dirty="0">
                <a:latin typeface="Arial"/>
                <a:cs typeface="Arial"/>
              </a:rPr>
              <a:t>vertices</a:t>
            </a:r>
            <a:r>
              <a:rPr sz="3300" spc="-375" baseline="2525" dirty="0">
                <a:latin typeface="Arial"/>
                <a:cs typeface="Arial"/>
              </a:rPr>
              <a:t> </a:t>
            </a:r>
            <a:r>
              <a:rPr sz="3300" spc="-165" baseline="2525" dirty="0">
                <a:latin typeface="Arial"/>
                <a:cs typeface="Arial"/>
              </a:rPr>
              <a:t>and  </a:t>
            </a:r>
            <a:r>
              <a:rPr sz="2200" spc="-120" dirty="0">
                <a:latin typeface="Arial"/>
                <a:cs typeface="Arial"/>
              </a:rPr>
              <a:t>leaves.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6750" y="2503170"/>
            <a:ext cx="125349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25" spc="-765" baseline="-3030" dirty="0">
                <a:latin typeface="Symbol"/>
                <a:cs typeface="Symbol"/>
              </a:rPr>
              <a:t></a:t>
            </a:r>
            <a:r>
              <a:rPr sz="4125" spc="-765" baseline="-303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m </a:t>
            </a:r>
            <a:r>
              <a:rPr sz="2100" spc="-15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1</a:t>
            </a:r>
            <a:r>
              <a:rPr sz="4125" spc="-232" baseline="-3030" dirty="0">
                <a:latin typeface="Symbol"/>
                <a:cs typeface="Symbol"/>
              </a:rPr>
              <a:t></a:t>
            </a:r>
            <a:r>
              <a:rPr sz="4125" spc="-232" baseline="-303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i="1" spc="-31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0559" y="298831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42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8450" y="2776220"/>
            <a:ext cx="31940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-5" dirty="0">
                <a:latin typeface="Times New Roman"/>
                <a:cs typeface="Times New Roman"/>
              </a:rPr>
              <a:t>l</a:t>
            </a:r>
            <a:r>
              <a:rPr sz="2100" i="1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27290" y="2983229"/>
            <a:ext cx="2171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-1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08040" y="4725670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13120" y="4723129"/>
            <a:ext cx="60833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25" dirty="0">
                <a:latin typeface="Times New Roman"/>
                <a:cs typeface="Times New Roman"/>
              </a:rPr>
              <a:t>m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90" dirty="0">
                <a:latin typeface="Symbol"/>
                <a:cs typeface="Symbol"/>
              </a:rPr>
              <a:t></a:t>
            </a:r>
            <a:r>
              <a:rPr sz="2250" spc="9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4690" y="5284470"/>
            <a:ext cx="399415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75" baseline="-25462" dirty="0">
                <a:latin typeface="Times New Roman"/>
                <a:cs typeface="Times New Roman"/>
              </a:rPr>
              <a:t>m</a:t>
            </a:r>
            <a:r>
              <a:rPr sz="1400" i="1" spc="5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0AA905-B9A9-4BFA-9D02-B67859DD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77" y="3669661"/>
            <a:ext cx="2399518" cy="351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5860"/>
            <a:ext cx="9144000" cy="78740"/>
          </a:xfrm>
          <a:custGeom>
            <a:avLst/>
            <a:gdLst/>
            <a:ahLst/>
            <a:cxnLst/>
            <a:rect l="l" t="t" r="r" b="b"/>
            <a:pathLst>
              <a:path w="9144000" h="78739">
                <a:moveTo>
                  <a:pt x="0" y="78739"/>
                </a:moveTo>
                <a:lnTo>
                  <a:pt x="9144000" y="78739"/>
                </a:lnTo>
                <a:lnTo>
                  <a:pt x="91440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9144000" cy="607060"/>
            <a:chOff x="0" y="1828800"/>
            <a:chExt cx="9144000" cy="607060"/>
          </a:xfrm>
        </p:grpSpPr>
        <p:sp>
          <p:nvSpPr>
            <p:cNvPr id="4" name="object 4"/>
            <p:cNvSpPr/>
            <p:nvPr/>
          </p:nvSpPr>
          <p:spPr>
            <a:xfrm>
              <a:off x="0" y="182880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36220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914400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9144000" y="7366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514600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9144000" y="0"/>
                </a:moveTo>
                <a:lnTo>
                  <a:pt x="0" y="0"/>
                </a:lnTo>
                <a:lnTo>
                  <a:pt x="0" y="4343400"/>
                </a:lnTo>
                <a:lnTo>
                  <a:pt x="9144000" y="4343400"/>
                </a:lnTo>
                <a:close/>
              </a:path>
            </a:pathLst>
          </a:custGeom>
          <a:solidFill>
            <a:srgbClr val="957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39" y="1785620"/>
            <a:ext cx="4955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3300" spc="-130" dirty="0"/>
              <a:t>4.2	</a:t>
            </a:r>
            <a:r>
              <a:rPr sz="3300" spc="-385" dirty="0"/>
              <a:t>APPLICATION </a:t>
            </a:r>
            <a:r>
              <a:rPr sz="3300" spc="-420" dirty="0"/>
              <a:t>OF</a:t>
            </a:r>
            <a:r>
              <a:rPr sz="3300" spc="-30" dirty="0"/>
              <a:t> </a:t>
            </a:r>
            <a:r>
              <a:rPr sz="3300" spc="-560" dirty="0"/>
              <a:t>TREES</a:t>
            </a:r>
            <a:endParaRPr sz="3300"/>
          </a:p>
        </p:txBody>
      </p:sp>
      <p:sp>
        <p:nvSpPr>
          <p:cNvPr id="8" name="object 8"/>
          <p:cNvSpPr txBox="1"/>
          <p:nvPr/>
        </p:nvSpPr>
        <p:spPr>
          <a:xfrm>
            <a:off x="610869" y="2989579"/>
            <a:ext cx="150495" cy="196977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69" y="3007359"/>
            <a:ext cx="484568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Introduce Binary Search </a:t>
            </a:r>
            <a:r>
              <a:rPr sz="2800" spc="-10" dirty="0">
                <a:latin typeface="Arial"/>
                <a:cs typeface="Arial"/>
              </a:rPr>
              <a:t>Trees  </a:t>
            </a:r>
            <a:r>
              <a:rPr sz="2800" spc="-5" dirty="0">
                <a:latin typeface="Arial"/>
                <a:cs typeface="Arial"/>
              </a:rPr>
              <a:t>Introduce Decision </a:t>
            </a:r>
            <a:r>
              <a:rPr sz="2800" spc="-10" dirty="0">
                <a:latin typeface="Arial"/>
                <a:cs typeface="Arial"/>
              </a:rPr>
              <a:t>Trees  </a:t>
            </a:r>
            <a:r>
              <a:rPr sz="2800" spc="-5" dirty="0">
                <a:latin typeface="Arial"/>
                <a:cs typeface="Arial"/>
              </a:rPr>
              <a:t>Introduce </a:t>
            </a:r>
            <a:r>
              <a:rPr sz="2800" dirty="0">
                <a:latin typeface="Arial"/>
                <a:cs typeface="Arial"/>
              </a:rPr>
              <a:t>Game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300" y="4481829"/>
            <a:ext cx="279400" cy="1884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450" y="1066800"/>
            <a:ext cx="1794510" cy="1814830"/>
            <a:chOff x="171450" y="1066800"/>
            <a:chExt cx="1794510" cy="1814830"/>
          </a:xfrm>
        </p:grpSpPr>
        <p:sp>
          <p:nvSpPr>
            <p:cNvPr id="12" name="object 12"/>
            <p:cNvSpPr/>
            <p:nvPr/>
          </p:nvSpPr>
          <p:spPr>
            <a:xfrm>
              <a:off x="233680" y="1066800"/>
              <a:ext cx="1732280" cy="1783080"/>
            </a:xfrm>
            <a:custGeom>
              <a:avLst/>
              <a:gdLst/>
              <a:ahLst/>
              <a:cxnLst/>
              <a:rect l="l" t="t" r="r" b="b"/>
              <a:pathLst>
                <a:path w="1732280" h="1783080">
                  <a:moveTo>
                    <a:pt x="1732280" y="0"/>
                  </a:moveTo>
                  <a:lnTo>
                    <a:pt x="0" y="194310"/>
                  </a:lnTo>
                  <a:lnTo>
                    <a:pt x="186690" y="1628139"/>
                  </a:lnTo>
                  <a:lnTo>
                    <a:pt x="1412239" y="1783079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9FD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" y="1450340"/>
              <a:ext cx="1328420" cy="1431290"/>
            </a:xfrm>
            <a:custGeom>
              <a:avLst/>
              <a:gdLst/>
              <a:ahLst/>
              <a:cxnLst/>
              <a:rect l="l" t="t" r="r" b="b"/>
              <a:pathLst>
                <a:path w="1328420" h="1431289">
                  <a:moveTo>
                    <a:pt x="300990" y="0"/>
                  </a:moveTo>
                  <a:lnTo>
                    <a:pt x="273050" y="0"/>
                  </a:lnTo>
                  <a:lnTo>
                    <a:pt x="241300" y="7620"/>
                  </a:lnTo>
                  <a:lnTo>
                    <a:pt x="220979" y="22860"/>
                  </a:lnTo>
                  <a:lnTo>
                    <a:pt x="212090" y="44450"/>
                  </a:lnTo>
                  <a:lnTo>
                    <a:pt x="208279" y="67310"/>
                  </a:lnTo>
                  <a:lnTo>
                    <a:pt x="210820" y="90170"/>
                  </a:lnTo>
                  <a:lnTo>
                    <a:pt x="215900" y="109220"/>
                  </a:lnTo>
                  <a:lnTo>
                    <a:pt x="220979" y="123189"/>
                  </a:lnTo>
                  <a:lnTo>
                    <a:pt x="222250" y="128270"/>
                  </a:lnTo>
                  <a:lnTo>
                    <a:pt x="217170" y="128270"/>
                  </a:lnTo>
                  <a:lnTo>
                    <a:pt x="203200" y="124460"/>
                  </a:lnTo>
                  <a:lnTo>
                    <a:pt x="182879" y="121920"/>
                  </a:lnTo>
                  <a:lnTo>
                    <a:pt x="133350" y="119380"/>
                  </a:lnTo>
                  <a:lnTo>
                    <a:pt x="109220" y="121920"/>
                  </a:lnTo>
                  <a:lnTo>
                    <a:pt x="90170" y="128270"/>
                  </a:lnTo>
                  <a:lnTo>
                    <a:pt x="77470" y="138430"/>
                  </a:lnTo>
                  <a:lnTo>
                    <a:pt x="72389" y="152400"/>
                  </a:lnTo>
                  <a:lnTo>
                    <a:pt x="73660" y="166370"/>
                  </a:lnTo>
                  <a:lnTo>
                    <a:pt x="107950" y="209550"/>
                  </a:lnTo>
                  <a:lnTo>
                    <a:pt x="116839" y="215900"/>
                  </a:lnTo>
                  <a:lnTo>
                    <a:pt x="113029" y="218439"/>
                  </a:lnTo>
                  <a:lnTo>
                    <a:pt x="69850" y="242570"/>
                  </a:lnTo>
                  <a:lnTo>
                    <a:pt x="13969" y="288289"/>
                  </a:lnTo>
                  <a:lnTo>
                    <a:pt x="0" y="314960"/>
                  </a:lnTo>
                  <a:lnTo>
                    <a:pt x="1269" y="325120"/>
                  </a:lnTo>
                  <a:lnTo>
                    <a:pt x="5080" y="337820"/>
                  </a:lnTo>
                  <a:lnTo>
                    <a:pt x="11430" y="350520"/>
                  </a:lnTo>
                  <a:lnTo>
                    <a:pt x="19050" y="363220"/>
                  </a:lnTo>
                  <a:lnTo>
                    <a:pt x="30480" y="377189"/>
                  </a:lnTo>
                  <a:lnTo>
                    <a:pt x="41910" y="392430"/>
                  </a:lnTo>
                  <a:lnTo>
                    <a:pt x="54610" y="407670"/>
                  </a:lnTo>
                  <a:lnTo>
                    <a:pt x="69850" y="422910"/>
                  </a:lnTo>
                  <a:lnTo>
                    <a:pt x="83820" y="438150"/>
                  </a:lnTo>
                  <a:lnTo>
                    <a:pt x="114300" y="468630"/>
                  </a:lnTo>
                  <a:lnTo>
                    <a:pt x="129539" y="481330"/>
                  </a:lnTo>
                  <a:lnTo>
                    <a:pt x="167640" y="515620"/>
                  </a:lnTo>
                  <a:lnTo>
                    <a:pt x="172720" y="562610"/>
                  </a:lnTo>
                  <a:lnTo>
                    <a:pt x="180340" y="609600"/>
                  </a:lnTo>
                  <a:lnTo>
                    <a:pt x="189229" y="657860"/>
                  </a:lnTo>
                  <a:lnTo>
                    <a:pt x="199390" y="704850"/>
                  </a:lnTo>
                  <a:lnTo>
                    <a:pt x="210820" y="753110"/>
                  </a:lnTo>
                  <a:lnTo>
                    <a:pt x="236220" y="844550"/>
                  </a:lnTo>
                  <a:lnTo>
                    <a:pt x="248920" y="889000"/>
                  </a:lnTo>
                  <a:lnTo>
                    <a:pt x="262890" y="930910"/>
                  </a:lnTo>
                  <a:lnTo>
                    <a:pt x="275590" y="971550"/>
                  </a:lnTo>
                  <a:lnTo>
                    <a:pt x="289559" y="1009650"/>
                  </a:lnTo>
                  <a:lnTo>
                    <a:pt x="302259" y="1045210"/>
                  </a:lnTo>
                  <a:lnTo>
                    <a:pt x="313690" y="1078230"/>
                  </a:lnTo>
                  <a:lnTo>
                    <a:pt x="335280" y="1132839"/>
                  </a:lnTo>
                  <a:lnTo>
                    <a:pt x="344170" y="1154430"/>
                  </a:lnTo>
                  <a:lnTo>
                    <a:pt x="290830" y="1158239"/>
                  </a:lnTo>
                  <a:lnTo>
                    <a:pt x="309880" y="1266189"/>
                  </a:lnTo>
                  <a:lnTo>
                    <a:pt x="1060450" y="1431289"/>
                  </a:lnTo>
                  <a:lnTo>
                    <a:pt x="1074420" y="1299210"/>
                  </a:lnTo>
                  <a:lnTo>
                    <a:pt x="1191260" y="1403350"/>
                  </a:lnTo>
                  <a:lnTo>
                    <a:pt x="1112520" y="1107439"/>
                  </a:lnTo>
                  <a:lnTo>
                    <a:pt x="1061720" y="1111250"/>
                  </a:lnTo>
                  <a:lnTo>
                    <a:pt x="1073150" y="1107439"/>
                  </a:lnTo>
                  <a:lnTo>
                    <a:pt x="996950" y="830580"/>
                  </a:lnTo>
                  <a:lnTo>
                    <a:pt x="1022350" y="828039"/>
                  </a:lnTo>
                  <a:lnTo>
                    <a:pt x="1037590" y="824230"/>
                  </a:lnTo>
                  <a:lnTo>
                    <a:pt x="1052830" y="821689"/>
                  </a:lnTo>
                  <a:lnTo>
                    <a:pt x="1071880" y="817880"/>
                  </a:lnTo>
                  <a:lnTo>
                    <a:pt x="1089660" y="811530"/>
                  </a:lnTo>
                  <a:lnTo>
                    <a:pt x="1108710" y="805180"/>
                  </a:lnTo>
                  <a:lnTo>
                    <a:pt x="1130300" y="798830"/>
                  </a:lnTo>
                  <a:lnTo>
                    <a:pt x="1150620" y="788670"/>
                  </a:lnTo>
                  <a:lnTo>
                    <a:pt x="1172210" y="778510"/>
                  </a:lnTo>
                  <a:lnTo>
                    <a:pt x="1216660" y="753110"/>
                  </a:lnTo>
                  <a:lnTo>
                    <a:pt x="1259840" y="722630"/>
                  </a:lnTo>
                  <a:lnTo>
                    <a:pt x="1303020" y="683260"/>
                  </a:lnTo>
                  <a:lnTo>
                    <a:pt x="1324610" y="647700"/>
                  </a:lnTo>
                  <a:lnTo>
                    <a:pt x="1328420" y="632460"/>
                  </a:lnTo>
                  <a:lnTo>
                    <a:pt x="1328420" y="614680"/>
                  </a:lnTo>
                  <a:lnTo>
                    <a:pt x="1324610" y="594360"/>
                  </a:lnTo>
                  <a:lnTo>
                    <a:pt x="1318260" y="571500"/>
                  </a:lnTo>
                  <a:lnTo>
                    <a:pt x="1308100" y="546100"/>
                  </a:lnTo>
                  <a:lnTo>
                    <a:pt x="1297940" y="530860"/>
                  </a:lnTo>
                  <a:lnTo>
                    <a:pt x="1287780" y="514350"/>
                  </a:lnTo>
                  <a:lnTo>
                    <a:pt x="1245870" y="463550"/>
                  </a:lnTo>
                  <a:lnTo>
                    <a:pt x="1211580" y="429260"/>
                  </a:lnTo>
                  <a:lnTo>
                    <a:pt x="1172210" y="394970"/>
                  </a:lnTo>
                  <a:lnTo>
                    <a:pt x="1127760" y="360680"/>
                  </a:lnTo>
                  <a:lnTo>
                    <a:pt x="1104900" y="342900"/>
                  </a:lnTo>
                  <a:lnTo>
                    <a:pt x="1056640" y="309880"/>
                  </a:lnTo>
                  <a:lnTo>
                    <a:pt x="1029969" y="293370"/>
                  </a:lnTo>
                  <a:lnTo>
                    <a:pt x="1003300" y="278130"/>
                  </a:lnTo>
                  <a:lnTo>
                    <a:pt x="976630" y="261620"/>
                  </a:lnTo>
                  <a:lnTo>
                    <a:pt x="920750" y="232410"/>
                  </a:lnTo>
                  <a:lnTo>
                    <a:pt x="862330" y="204470"/>
                  </a:lnTo>
                  <a:lnTo>
                    <a:pt x="802640" y="179070"/>
                  </a:lnTo>
                  <a:lnTo>
                    <a:pt x="712469" y="147320"/>
                  </a:lnTo>
                  <a:lnTo>
                    <a:pt x="622300" y="123189"/>
                  </a:lnTo>
                  <a:lnTo>
                    <a:pt x="562610" y="111760"/>
                  </a:lnTo>
                  <a:lnTo>
                    <a:pt x="532130" y="107950"/>
                  </a:lnTo>
                  <a:lnTo>
                    <a:pt x="519430" y="99060"/>
                  </a:lnTo>
                  <a:lnTo>
                    <a:pt x="504190" y="90170"/>
                  </a:lnTo>
                  <a:lnTo>
                    <a:pt x="488950" y="80010"/>
                  </a:lnTo>
                  <a:lnTo>
                    <a:pt x="455930" y="62230"/>
                  </a:lnTo>
                  <a:lnTo>
                    <a:pt x="438150" y="53339"/>
                  </a:lnTo>
                  <a:lnTo>
                    <a:pt x="421640" y="43180"/>
                  </a:lnTo>
                  <a:lnTo>
                    <a:pt x="402590" y="34289"/>
                  </a:lnTo>
                  <a:lnTo>
                    <a:pt x="384809" y="26670"/>
                  </a:lnTo>
                  <a:lnTo>
                    <a:pt x="368300" y="20320"/>
                  </a:lnTo>
                  <a:lnTo>
                    <a:pt x="332740" y="7620"/>
                  </a:lnTo>
                  <a:lnTo>
                    <a:pt x="316230" y="381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400" y="1604009"/>
              <a:ext cx="1049020" cy="998219"/>
            </a:xfrm>
            <a:custGeom>
              <a:avLst/>
              <a:gdLst/>
              <a:ahLst/>
              <a:cxnLst/>
              <a:rect l="l" t="t" r="r" b="b"/>
              <a:pathLst>
                <a:path w="1049020" h="998219">
                  <a:moveTo>
                    <a:pt x="317500" y="0"/>
                  </a:moveTo>
                  <a:lnTo>
                    <a:pt x="303530" y="3810"/>
                  </a:lnTo>
                  <a:lnTo>
                    <a:pt x="288290" y="8889"/>
                  </a:lnTo>
                  <a:lnTo>
                    <a:pt x="270509" y="13969"/>
                  </a:lnTo>
                  <a:lnTo>
                    <a:pt x="232409" y="26669"/>
                  </a:lnTo>
                  <a:lnTo>
                    <a:pt x="210820" y="34289"/>
                  </a:lnTo>
                  <a:lnTo>
                    <a:pt x="189229" y="43179"/>
                  </a:lnTo>
                  <a:lnTo>
                    <a:pt x="168909" y="50800"/>
                  </a:lnTo>
                  <a:lnTo>
                    <a:pt x="147320" y="59689"/>
                  </a:lnTo>
                  <a:lnTo>
                    <a:pt x="127000" y="69850"/>
                  </a:lnTo>
                  <a:lnTo>
                    <a:pt x="106679" y="78739"/>
                  </a:lnTo>
                  <a:lnTo>
                    <a:pt x="52070" y="110489"/>
                  </a:lnTo>
                  <a:lnTo>
                    <a:pt x="10159" y="147319"/>
                  </a:lnTo>
                  <a:lnTo>
                    <a:pt x="0" y="176529"/>
                  </a:lnTo>
                  <a:lnTo>
                    <a:pt x="0" y="190500"/>
                  </a:lnTo>
                  <a:lnTo>
                    <a:pt x="21590" y="229869"/>
                  </a:lnTo>
                  <a:lnTo>
                    <a:pt x="57150" y="260350"/>
                  </a:lnTo>
                  <a:lnTo>
                    <a:pt x="81279" y="275589"/>
                  </a:lnTo>
                  <a:lnTo>
                    <a:pt x="91440" y="281939"/>
                  </a:lnTo>
                  <a:lnTo>
                    <a:pt x="97790" y="284479"/>
                  </a:lnTo>
                  <a:lnTo>
                    <a:pt x="104140" y="288289"/>
                  </a:lnTo>
                  <a:lnTo>
                    <a:pt x="105409" y="288289"/>
                  </a:lnTo>
                  <a:lnTo>
                    <a:pt x="135890" y="523239"/>
                  </a:lnTo>
                  <a:lnTo>
                    <a:pt x="101600" y="532129"/>
                  </a:lnTo>
                  <a:lnTo>
                    <a:pt x="101600" y="529589"/>
                  </a:lnTo>
                  <a:lnTo>
                    <a:pt x="100329" y="527050"/>
                  </a:lnTo>
                  <a:lnTo>
                    <a:pt x="100329" y="524510"/>
                  </a:lnTo>
                  <a:lnTo>
                    <a:pt x="99059" y="521969"/>
                  </a:lnTo>
                  <a:lnTo>
                    <a:pt x="95250" y="510539"/>
                  </a:lnTo>
                  <a:lnTo>
                    <a:pt x="68579" y="477519"/>
                  </a:lnTo>
                  <a:lnTo>
                    <a:pt x="58420" y="474979"/>
                  </a:lnTo>
                  <a:lnTo>
                    <a:pt x="49529" y="472439"/>
                  </a:lnTo>
                  <a:lnTo>
                    <a:pt x="7620" y="508000"/>
                  </a:lnTo>
                  <a:lnTo>
                    <a:pt x="6350" y="519429"/>
                  </a:lnTo>
                  <a:lnTo>
                    <a:pt x="6350" y="530860"/>
                  </a:lnTo>
                  <a:lnTo>
                    <a:pt x="7620" y="543560"/>
                  </a:lnTo>
                  <a:lnTo>
                    <a:pt x="8890" y="546100"/>
                  </a:lnTo>
                  <a:lnTo>
                    <a:pt x="8890" y="548639"/>
                  </a:lnTo>
                  <a:lnTo>
                    <a:pt x="11429" y="553719"/>
                  </a:lnTo>
                  <a:lnTo>
                    <a:pt x="10159" y="553719"/>
                  </a:lnTo>
                  <a:lnTo>
                    <a:pt x="29209" y="624839"/>
                  </a:lnTo>
                  <a:lnTo>
                    <a:pt x="48259" y="694689"/>
                  </a:lnTo>
                  <a:lnTo>
                    <a:pt x="68579" y="762000"/>
                  </a:lnTo>
                  <a:lnTo>
                    <a:pt x="90170" y="824229"/>
                  </a:lnTo>
                  <a:lnTo>
                    <a:pt x="128270" y="928369"/>
                  </a:lnTo>
                  <a:lnTo>
                    <a:pt x="143509" y="969010"/>
                  </a:lnTo>
                  <a:lnTo>
                    <a:pt x="156209" y="998219"/>
                  </a:lnTo>
                  <a:lnTo>
                    <a:pt x="793750" y="958850"/>
                  </a:lnTo>
                  <a:lnTo>
                    <a:pt x="706119" y="636269"/>
                  </a:lnTo>
                  <a:lnTo>
                    <a:pt x="736600" y="635000"/>
                  </a:lnTo>
                  <a:lnTo>
                    <a:pt x="751840" y="635000"/>
                  </a:lnTo>
                  <a:lnTo>
                    <a:pt x="763269" y="632460"/>
                  </a:lnTo>
                  <a:lnTo>
                    <a:pt x="778510" y="631189"/>
                  </a:lnTo>
                  <a:lnTo>
                    <a:pt x="796290" y="627379"/>
                  </a:lnTo>
                  <a:lnTo>
                    <a:pt x="815340" y="622300"/>
                  </a:lnTo>
                  <a:lnTo>
                    <a:pt x="836930" y="617219"/>
                  </a:lnTo>
                  <a:lnTo>
                    <a:pt x="883919" y="600710"/>
                  </a:lnTo>
                  <a:lnTo>
                    <a:pt x="933450" y="576579"/>
                  </a:lnTo>
                  <a:lnTo>
                    <a:pt x="985519" y="543560"/>
                  </a:lnTo>
                  <a:lnTo>
                    <a:pt x="1036319" y="497839"/>
                  </a:lnTo>
                  <a:lnTo>
                    <a:pt x="1049020" y="463550"/>
                  </a:lnTo>
                  <a:lnTo>
                    <a:pt x="1045210" y="440689"/>
                  </a:lnTo>
                  <a:lnTo>
                    <a:pt x="1033780" y="414019"/>
                  </a:lnTo>
                  <a:lnTo>
                    <a:pt x="1016000" y="386079"/>
                  </a:lnTo>
                  <a:lnTo>
                    <a:pt x="1004569" y="372110"/>
                  </a:lnTo>
                  <a:lnTo>
                    <a:pt x="993140" y="356869"/>
                  </a:lnTo>
                  <a:lnTo>
                    <a:pt x="980440" y="341629"/>
                  </a:lnTo>
                  <a:lnTo>
                    <a:pt x="965200" y="327660"/>
                  </a:lnTo>
                  <a:lnTo>
                    <a:pt x="932180" y="294639"/>
                  </a:lnTo>
                  <a:lnTo>
                    <a:pt x="914400" y="279400"/>
                  </a:lnTo>
                  <a:lnTo>
                    <a:pt x="875030" y="247650"/>
                  </a:lnTo>
                  <a:lnTo>
                    <a:pt x="853440" y="232410"/>
                  </a:lnTo>
                  <a:lnTo>
                    <a:pt x="831850" y="215900"/>
                  </a:lnTo>
                  <a:lnTo>
                    <a:pt x="808990" y="200660"/>
                  </a:lnTo>
                  <a:lnTo>
                    <a:pt x="736600" y="154939"/>
                  </a:lnTo>
                  <a:lnTo>
                    <a:pt x="709930" y="140969"/>
                  </a:lnTo>
                  <a:lnTo>
                    <a:pt x="684530" y="125729"/>
                  </a:lnTo>
                  <a:lnTo>
                    <a:pt x="631190" y="99060"/>
                  </a:lnTo>
                  <a:lnTo>
                    <a:pt x="575310" y="73660"/>
                  </a:lnTo>
                  <a:lnTo>
                    <a:pt x="519430" y="52069"/>
                  </a:lnTo>
                  <a:lnTo>
                    <a:pt x="461009" y="33019"/>
                  </a:lnTo>
                  <a:lnTo>
                    <a:pt x="433069" y="24129"/>
                  </a:lnTo>
                  <a:lnTo>
                    <a:pt x="403859" y="16510"/>
                  </a:lnTo>
                  <a:lnTo>
                    <a:pt x="375920" y="10160"/>
                  </a:lnTo>
                  <a:lnTo>
                    <a:pt x="346709" y="381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350" y="2604769"/>
              <a:ext cx="768350" cy="222250"/>
            </a:xfrm>
            <a:custGeom>
              <a:avLst/>
              <a:gdLst/>
              <a:ahLst/>
              <a:cxnLst/>
              <a:rect l="l" t="t" r="r" b="b"/>
              <a:pathLst>
                <a:path w="768350" h="222250">
                  <a:moveTo>
                    <a:pt x="736600" y="0"/>
                  </a:moveTo>
                  <a:lnTo>
                    <a:pt x="0" y="45719"/>
                  </a:lnTo>
                  <a:lnTo>
                    <a:pt x="5079" y="74929"/>
                  </a:lnTo>
                  <a:lnTo>
                    <a:pt x="678180" y="222250"/>
                  </a:lnTo>
                  <a:lnTo>
                    <a:pt x="695960" y="53339"/>
                  </a:lnTo>
                  <a:lnTo>
                    <a:pt x="768350" y="118109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140" y="1685289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236220" y="80010"/>
                  </a:moveTo>
                  <a:lnTo>
                    <a:pt x="233680" y="76200"/>
                  </a:lnTo>
                  <a:lnTo>
                    <a:pt x="228600" y="73660"/>
                  </a:lnTo>
                  <a:lnTo>
                    <a:pt x="224790" y="68580"/>
                  </a:lnTo>
                  <a:lnTo>
                    <a:pt x="217170" y="63500"/>
                  </a:lnTo>
                  <a:lnTo>
                    <a:pt x="209550" y="57150"/>
                  </a:lnTo>
                  <a:lnTo>
                    <a:pt x="200660" y="52070"/>
                  </a:lnTo>
                  <a:lnTo>
                    <a:pt x="190500" y="46990"/>
                  </a:lnTo>
                  <a:lnTo>
                    <a:pt x="179070" y="40640"/>
                  </a:lnTo>
                  <a:lnTo>
                    <a:pt x="167640" y="36830"/>
                  </a:lnTo>
                  <a:lnTo>
                    <a:pt x="153670" y="33020"/>
                  </a:lnTo>
                  <a:lnTo>
                    <a:pt x="139700" y="30480"/>
                  </a:lnTo>
                  <a:lnTo>
                    <a:pt x="109220" y="30480"/>
                  </a:lnTo>
                  <a:lnTo>
                    <a:pt x="46990" y="57150"/>
                  </a:lnTo>
                  <a:lnTo>
                    <a:pt x="12700" y="105410"/>
                  </a:lnTo>
                  <a:lnTo>
                    <a:pt x="0" y="154940"/>
                  </a:lnTo>
                  <a:lnTo>
                    <a:pt x="0" y="194310"/>
                  </a:lnTo>
                  <a:lnTo>
                    <a:pt x="2540" y="189230"/>
                  </a:lnTo>
                  <a:lnTo>
                    <a:pt x="6350" y="176530"/>
                  </a:lnTo>
                  <a:lnTo>
                    <a:pt x="15240" y="158750"/>
                  </a:lnTo>
                  <a:lnTo>
                    <a:pt x="43180" y="115570"/>
                  </a:lnTo>
                  <a:lnTo>
                    <a:pt x="88900" y="76200"/>
                  </a:lnTo>
                  <a:lnTo>
                    <a:pt x="148590" y="58420"/>
                  </a:lnTo>
                  <a:lnTo>
                    <a:pt x="173990" y="57150"/>
                  </a:lnTo>
                  <a:lnTo>
                    <a:pt x="194310" y="59690"/>
                  </a:lnTo>
                  <a:lnTo>
                    <a:pt x="210820" y="63500"/>
                  </a:lnTo>
                  <a:lnTo>
                    <a:pt x="222250" y="69850"/>
                  </a:lnTo>
                  <a:lnTo>
                    <a:pt x="229870" y="74930"/>
                  </a:lnTo>
                  <a:lnTo>
                    <a:pt x="234950" y="78740"/>
                  </a:lnTo>
                  <a:lnTo>
                    <a:pt x="236220" y="80010"/>
                  </a:lnTo>
                  <a:close/>
                </a:path>
                <a:path w="1104900" h="1076960">
                  <a:moveTo>
                    <a:pt x="238760" y="246380"/>
                  </a:moveTo>
                  <a:lnTo>
                    <a:pt x="236220" y="229870"/>
                  </a:lnTo>
                  <a:lnTo>
                    <a:pt x="233553" y="220980"/>
                  </a:lnTo>
                  <a:lnTo>
                    <a:pt x="232410" y="217170"/>
                  </a:lnTo>
                  <a:lnTo>
                    <a:pt x="209550" y="184150"/>
                  </a:lnTo>
                  <a:lnTo>
                    <a:pt x="193040" y="177800"/>
                  </a:lnTo>
                  <a:lnTo>
                    <a:pt x="186690" y="177800"/>
                  </a:lnTo>
                  <a:lnTo>
                    <a:pt x="180340" y="180340"/>
                  </a:lnTo>
                  <a:lnTo>
                    <a:pt x="176530" y="182880"/>
                  </a:lnTo>
                  <a:lnTo>
                    <a:pt x="172720" y="187960"/>
                  </a:lnTo>
                  <a:lnTo>
                    <a:pt x="168910" y="191770"/>
                  </a:lnTo>
                  <a:lnTo>
                    <a:pt x="163830" y="199390"/>
                  </a:lnTo>
                  <a:lnTo>
                    <a:pt x="161429" y="220980"/>
                  </a:lnTo>
                  <a:lnTo>
                    <a:pt x="161328" y="222465"/>
                  </a:lnTo>
                  <a:lnTo>
                    <a:pt x="163830" y="236220"/>
                  </a:lnTo>
                  <a:lnTo>
                    <a:pt x="166370" y="243840"/>
                  </a:lnTo>
                  <a:lnTo>
                    <a:pt x="168910" y="252730"/>
                  </a:lnTo>
                  <a:lnTo>
                    <a:pt x="172720" y="259080"/>
                  </a:lnTo>
                  <a:lnTo>
                    <a:pt x="176530" y="264160"/>
                  </a:lnTo>
                  <a:lnTo>
                    <a:pt x="181610" y="269240"/>
                  </a:lnTo>
                  <a:lnTo>
                    <a:pt x="186690" y="273050"/>
                  </a:lnTo>
                  <a:lnTo>
                    <a:pt x="195580" y="273050"/>
                  </a:lnTo>
                  <a:lnTo>
                    <a:pt x="203200" y="267970"/>
                  </a:lnTo>
                  <a:lnTo>
                    <a:pt x="208267" y="257810"/>
                  </a:lnTo>
                  <a:lnTo>
                    <a:pt x="209550" y="242570"/>
                  </a:lnTo>
                  <a:lnTo>
                    <a:pt x="207010" y="226060"/>
                  </a:lnTo>
                  <a:lnTo>
                    <a:pt x="207010" y="222465"/>
                  </a:lnTo>
                  <a:lnTo>
                    <a:pt x="205740" y="220980"/>
                  </a:lnTo>
                  <a:lnTo>
                    <a:pt x="207010" y="222250"/>
                  </a:lnTo>
                  <a:lnTo>
                    <a:pt x="207010" y="222465"/>
                  </a:lnTo>
                  <a:lnTo>
                    <a:pt x="213360" y="229870"/>
                  </a:lnTo>
                  <a:lnTo>
                    <a:pt x="217170" y="241300"/>
                  </a:lnTo>
                  <a:lnTo>
                    <a:pt x="222250" y="252730"/>
                  </a:lnTo>
                  <a:lnTo>
                    <a:pt x="226060" y="265430"/>
                  </a:lnTo>
                  <a:lnTo>
                    <a:pt x="226060" y="270510"/>
                  </a:lnTo>
                  <a:lnTo>
                    <a:pt x="227330" y="275590"/>
                  </a:lnTo>
                  <a:lnTo>
                    <a:pt x="228600" y="281940"/>
                  </a:lnTo>
                  <a:lnTo>
                    <a:pt x="228600" y="287020"/>
                  </a:lnTo>
                  <a:lnTo>
                    <a:pt x="234950" y="275590"/>
                  </a:lnTo>
                  <a:lnTo>
                    <a:pt x="238760" y="262890"/>
                  </a:lnTo>
                  <a:lnTo>
                    <a:pt x="238760" y="246380"/>
                  </a:lnTo>
                  <a:close/>
                </a:path>
                <a:path w="1104900" h="1076960">
                  <a:moveTo>
                    <a:pt x="563880" y="207010"/>
                  </a:moveTo>
                  <a:lnTo>
                    <a:pt x="553720" y="167640"/>
                  </a:lnTo>
                  <a:lnTo>
                    <a:pt x="527050" y="139700"/>
                  </a:lnTo>
                  <a:lnTo>
                    <a:pt x="519430" y="138430"/>
                  </a:lnTo>
                  <a:lnTo>
                    <a:pt x="511810" y="138430"/>
                  </a:lnTo>
                  <a:lnTo>
                    <a:pt x="487680" y="170180"/>
                  </a:lnTo>
                  <a:lnTo>
                    <a:pt x="487680" y="182880"/>
                  </a:lnTo>
                  <a:lnTo>
                    <a:pt x="490220" y="196850"/>
                  </a:lnTo>
                  <a:lnTo>
                    <a:pt x="492760" y="204470"/>
                  </a:lnTo>
                  <a:lnTo>
                    <a:pt x="495300" y="213360"/>
                  </a:lnTo>
                  <a:lnTo>
                    <a:pt x="499110" y="219710"/>
                  </a:lnTo>
                  <a:lnTo>
                    <a:pt x="502920" y="224790"/>
                  </a:lnTo>
                  <a:lnTo>
                    <a:pt x="511810" y="233680"/>
                  </a:lnTo>
                  <a:lnTo>
                    <a:pt x="520700" y="233680"/>
                  </a:lnTo>
                  <a:lnTo>
                    <a:pt x="528320" y="228600"/>
                  </a:lnTo>
                  <a:lnTo>
                    <a:pt x="533400" y="218440"/>
                  </a:lnTo>
                  <a:lnTo>
                    <a:pt x="534670" y="203200"/>
                  </a:lnTo>
                  <a:lnTo>
                    <a:pt x="533400" y="184150"/>
                  </a:lnTo>
                  <a:lnTo>
                    <a:pt x="532130" y="182880"/>
                  </a:lnTo>
                  <a:lnTo>
                    <a:pt x="532130" y="181610"/>
                  </a:lnTo>
                  <a:lnTo>
                    <a:pt x="543560" y="201930"/>
                  </a:lnTo>
                  <a:lnTo>
                    <a:pt x="547370" y="213360"/>
                  </a:lnTo>
                  <a:lnTo>
                    <a:pt x="551180" y="232410"/>
                  </a:lnTo>
                  <a:lnTo>
                    <a:pt x="553720" y="242570"/>
                  </a:lnTo>
                  <a:lnTo>
                    <a:pt x="553720" y="247650"/>
                  </a:lnTo>
                  <a:lnTo>
                    <a:pt x="560070" y="236220"/>
                  </a:lnTo>
                  <a:lnTo>
                    <a:pt x="563880" y="223520"/>
                  </a:lnTo>
                  <a:lnTo>
                    <a:pt x="563880" y="207010"/>
                  </a:lnTo>
                  <a:close/>
                </a:path>
                <a:path w="1104900" h="1076960">
                  <a:moveTo>
                    <a:pt x="589280" y="0"/>
                  </a:moveTo>
                  <a:lnTo>
                    <a:pt x="585470" y="2540"/>
                  </a:lnTo>
                  <a:lnTo>
                    <a:pt x="576580" y="10160"/>
                  </a:lnTo>
                  <a:lnTo>
                    <a:pt x="543560" y="34290"/>
                  </a:lnTo>
                  <a:lnTo>
                    <a:pt x="500380" y="62230"/>
                  </a:lnTo>
                  <a:lnTo>
                    <a:pt x="452120" y="82550"/>
                  </a:lnTo>
                  <a:lnTo>
                    <a:pt x="431800" y="88900"/>
                  </a:lnTo>
                  <a:lnTo>
                    <a:pt x="419100" y="95250"/>
                  </a:lnTo>
                  <a:lnTo>
                    <a:pt x="410210" y="102870"/>
                  </a:lnTo>
                  <a:lnTo>
                    <a:pt x="406400" y="109220"/>
                  </a:lnTo>
                  <a:lnTo>
                    <a:pt x="405130" y="115570"/>
                  </a:lnTo>
                  <a:lnTo>
                    <a:pt x="406400" y="119380"/>
                  </a:lnTo>
                  <a:lnTo>
                    <a:pt x="406400" y="121920"/>
                  </a:lnTo>
                  <a:lnTo>
                    <a:pt x="407670" y="123190"/>
                  </a:lnTo>
                  <a:lnTo>
                    <a:pt x="421640" y="118110"/>
                  </a:lnTo>
                  <a:lnTo>
                    <a:pt x="435610" y="114300"/>
                  </a:lnTo>
                  <a:lnTo>
                    <a:pt x="454660" y="107950"/>
                  </a:lnTo>
                  <a:lnTo>
                    <a:pt x="474980" y="101600"/>
                  </a:lnTo>
                  <a:lnTo>
                    <a:pt x="494030" y="92710"/>
                  </a:lnTo>
                  <a:lnTo>
                    <a:pt x="539750" y="66040"/>
                  </a:lnTo>
                  <a:lnTo>
                    <a:pt x="579120" y="17780"/>
                  </a:lnTo>
                  <a:lnTo>
                    <a:pt x="588010" y="2540"/>
                  </a:lnTo>
                  <a:lnTo>
                    <a:pt x="589280" y="0"/>
                  </a:lnTo>
                  <a:close/>
                </a:path>
                <a:path w="1104900" h="1076960">
                  <a:moveTo>
                    <a:pt x="1104900" y="828040"/>
                  </a:moveTo>
                  <a:lnTo>
                    <a:pt x="1101610" y="781050"/>
                  </a:lnTo>
                  <a:lnTo>
                    <a:pt x="1101090" y="773430"/>
                  </a:lnTo>
                  <a:lnTo>
                    <a:pt x="1090930" y="723900"/>
                  </a:lnTo>
                  <a:lnTo>
                    <a:pt x="1073150" y="680720"/>
                  </a:lnTo>
                  <a:lnTo>
                    <a:pt x="1043940" y="648970"/>
                  </a:lnTo>
                  <a:lnTo>
                    <a:pt x="1005840" y="632460"/>
                  </a:lnTo>
                  <a:lnTo>
                    <a:pt x="952500" y="624840"/>
                  </a:lnTo>
                  <a:lnTo>
                    <a:pt x="845820" y="615950"/>
                  </a:lnTo>
                  <a:lnTo>
                    <a:pt x="725170" y="615950"/>
                  </a:lnTo>
                  <a:lnTo>
                    <a:pt x="685800" y="618490"/>
                  </a:lnTo>
                  <a:lnTo>
                    <a:pt x="612140" y="626110"/>
                  </a:lnTo>
                  <a:lnTo>
                    <a:pt x="549910" y="638810"/>
                  </a:lnTo>
                  <a:lnTo>
                    <a:pt x="506730" y="657860"/>
                  </a:lnTo>
                  <a:lnTo>
                    <a:pt x="485140" y="692150"/>
                  </a:lnTo>
                  <a:lnTo>
                    <a:pt x="486410" y="703580"/>
                  </a:lnTo>
                  <a:lnTo>
                    <a:pt x="518160" y="746760"/>
                  </a:lnTo>
                  <a:lnTo>
                    <a:pt x="562610" y="765810"/>
                  </a:lnTo>
                  <a:lnTo>
                    <a:pt x="615950" y="775970"/>
                  </a:lnTo>
                  <a:lnTo>
                    <a:pt x="633730" y="779780"/>
                  </a:lnTo>
                  <a:lnTo>
                    <a:pt x="651510" y="779780"/>
                  </a:lnTo>
                  <a:lnTo>
                    <a:pt x="688340" y="782320"/>
                  </a:lnTo>
                  <a:lnTo>
                    <a:pt x="723900" y="782320"/>
                  </a:lnTo>
                  <a:lnTo>
                    <a:pt x="739140" y="781050"/>
                  </a:lnTo>
                  <a:lnTo>
                    <a:pt x="731520" y="792480"/>
                  </a:lnTo>
                  <a:lnTo>
                    <a:pt x="726440" y="805180"/>
                  </a:lnTo>
                  <a:lnTo>
                    <a:pt x="723900" y="816610"/>
                  </a:lnTo>
                  <a:lnTo>
                    <a:pt x="722630" y="828040"/>
                  </a:lnTo>
                  <a:lnTo>
                    <a:pt x="723900" y="838200"/>
                  </a:lnTo>
                  <a:lnTo>
                    <a:pt x="728980" y="850900"/>
                  </a:lnTo>
                  <a:lnTo>
                    <a:pt x="731520" y="854710"/>
                  </a:lnTo>
                  <a:lnTo>
                    <a:pt x="732790" y="855980"/>
                  </a:lnTo>
                  <a:lnTo>
                    <a:pt x="732790" y="858520"/>
                  </a:lnTo>
                  <a:lnTo>
                    <a:pt x="730250" y="862330"/>
                  </a:lnTo>
                  <a:lnTo>
                    <a:pt x="727710" y="868680"/>
                  </a:lnTo>
                  <a:lnTo>
                    <a:pt x="723900" y="876300"/>
                  </a:lnTo>
                  <a:lnTo>
                    <a:pt x="716280" y="896620"/>
                  </a:lnTo>
                  <a:lnTo>
                    <a:pt x="713740" y="919480"/>
                  </a:lnTo>
                  <a:lnTo>
                    <a:pt x="715010" y="939800"/>
                  </a:lnTo>
                  <a:lnTo>
                    <a:pt x="728980" y="975360"/>
                  </a:lnTo>
                  <a:lnTo>
                    <a:pt x="751840" y="1008380"/>
                  </a:lnTo>
                  <a:lnTo>
                    <a:pt x="763270" y="1017270"/>
                  </a:lnTo>
                  <a:lnTo>
                    <a:pt x="775970" y="1029970"/>
                  </a:lnTo>
                  <a:lnTo>
                    <a:pt x="792480" y="1041400"/>
                  </a:lnTo>
                  <a:lnTo>
                    <a:pt x="808990" y="1054100"/>
                  </a:lnTo>
                  <a:lnTo>
                    <a:pt x="826770" y="1064260"/>
                  </a:lnTo>
                  <a:lnTo>
                    <a:pt x="844550" y="1073150"/>
                  </a:lnTo>
                  <a:lnTo>
                    <a:pt x="861060" y="1076960"/>
                  </a:lnTo>
                  <a:lnTo>
                    <a:pt x="877570" y="1076960"/>
                  </a:lnTo>
                  <a:lnTo>
                    <a:pt x="906780" y="1047750"/>
                  </a:lnTo>
                  <a:lnTo>
                    <a:pt x="913130" y="1027430"/>
                  </a:lnTo>
                  <a:lnTo>
                    <a:pt x="916940" y="1033780"/>
                  </a:lnTo>
                  <a:lnTo>
                    <a:pt x="923290" y="1037590"/>
                  </a:lnTo>
                  <a:lnTo>
                    <a:pt x="928370" y="1041400"/>
                  </a:lnTo>
                  <a:lnTo>
                    <a:pt x="934720" y="1046480"/>
                  </a:lnTo>
                  <a:lnTo>
                    <a:pt x="956310" y="1054100"/>
                  </a:lnTo>
                  <a:lnTo>
                    <a:pt x="977900" y="1056640"/>
                  </a:lnTo>
                  <a:lnTo>
                    <a:pt x="999490" y="1054100"/>
                  </a:lnTo>
                  <a:lnTo>
                    <a:pt x="1021080" y="1049020"/>
                  </a:lnTo>
                  <a:lnTo>
                    <a:pt x="1074420" y="1027430"/>
                  </a:lnTo>
                  <a:lnTo>
                    <a:pt x="1083310" y="1012190"/>
                  </a:lnTo>
                  <a:lnTo>
                    <a:pt x="1087120" y="999490"/>
                  </a:lnTo>
                  <a:lnTo>
                    <a:pt x="1092200" y="971550"/>
                  </a:lnTo>
                  <a:lnTo>
                    <a:pt x="1098550" y="929640"/>
                  </a:lnTo>
                  <a:lnTo>
                    <a:pt x="1103630" y="880110"/>
                  </a:lnTo>
                  <a:lnTo>
                    <a:pt x="1104900" y="828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1730" y="2345689"/>
              <a:ext cx="530860" cy="372110"/>
            </a:xfrm>
            <a:custGeom>
              <a:avLst/>
              <a:gdLst/>
              <a:ahLst/>
              <a:cxnLst/>
              <a:rect l="l" t="t" r="r" b="b"/>
              <a:pathLst>
                <a:path w="530860" h="372110">
                  <a:moveTo>
                    <a:pt x="304800" y="0"/>
                  </a:moveTo>
                  <a:lnTo>
                    <a:pt x="229869" y="0"/>
                  </a:lnTo>
                  <a:lnTo>
                    <a:pt x="194309" y="1270"/>
                  </a:lnTo>
                  <a:lnTo>
                    <a:pt x="158750" y="3810"/>
                  </a:lnTo>
                  <a:lnTo>
                    <a:pt x="125729" y="5080"/>
                  </a:lnTo>
                  <a:lnTo>
                    <a:pt x="93979" y="8889"/>
                  </a:lnTo>
                  <a:lnTo>
                    <a:pt x="66039" y="13970"/>
                  </a:lnTo>
                  <a:lnTo>
                    <a:pt x="41909" y="17780"/>
                  </a:lnTo>
                  <a:lnTo>
                    <a:pt x="7619" y="29210"/>
                  </a:lnTo>
                  <a:lnTo>
                    <a:pt x="0" y="35560"/>
                  </a:lnTo>
                  <a:lnTo>
                    <a:pt x="5079" y="43180"/>
                  </a:lnTo>
                  <a:lnTo>
                    <a:pt x="50800" y="63500"/>
                  </a:lnTo>
                  <a:lnTo>
                    <a:pt x="102869" y="72389"/>
                  </a:lnTo>
                  <a:lnTo>
                    <a:pt x="121919" y="74930"/>
                  </a:lnTo>
                  <a:lnTo>
                    <a:pt x="140969" y="76200"/>
                  </a:lnTo>
                  <a:lnTo>
                    <a:pt x="220979" y="76200"/>
                  </a:lnTo>
                  <a:lnTo>
                    <a:pt x="240029" y="74930"/>
                  </a:lnTo>
                  <a:lnTo>
                    <a:pt x="257809" y="72389"/>
                  </a:lnTo>
                  <a:lnTo>
                    <a:pt x="267969" y="72389"/>
                  </a:lnTo>
                  <a:lnTo>
                    <a:pt x="278129" y="71120"/>
                  </a:lnTo>
                  <a:lnTo>
                    <a:pt x="302259" y="68580"/>
                  </a:lnTo>
                  <a:lnTo>
                    <a:pt x="318769" y="66039"/>
                  </a:lnTo>
                  <a:lnTo>
                    <a:pt x="321309" y="66039"/>
                  </a:lnTo>
                  <a:lnTo>
                    <a:pt x="275589" y="110489"/>
                  </a:lnTo>
                  <a:lnTo>
                    <a:pt x="260350" y="125730"/>
                  </a:lnTo>
                  <a:lnTo>
                    <a:pt x="254000" y="133350"/>
                  </a:lnTo>
                  <a:lnTo>
                    <a:pt x="243839" y="148589"/>
                  </a:lnTo>
                  <a:lnTo>
                    <a:pt x="240029" y="154939"/>
                  </a:lnTo>
                  <a:lnTo>
                    <a:pt x="238759" y="160020"/>
                  </a:lnTo>
                  <a:lnTo>
                    <a:pt x="237489" y="163830"/>
                  </a:lnTo>
                  <a:lnTo>
                    <a:pt x="237489" y="166370"/>
                  </a:lnTo>
                  <a:lnTo>
                    <a:pt x="238759" y="167639"/>
                  </a:lnTo>
                  <a:lnTo>
                    <a:pt x="240029" y="170180"/>
                  </a:lnTo>
                  <a:lnTo>
                    <a:pt x="240029" y="172720"/>
                  </a:lnTo>
                  <a:lnTo>
                    <a:pt x="246379" y="186689"/>
                  </a:lnTo>
                  <a:lnTo>
                    <a:pt x="247650" y="200660"/>
                  </a:lnTo>
                  <a:lnTo>
                    <a:pt x="242569" y="217170"/>
                  </a:lnTo>
                  <a:lnTo>
                    <a:pt x="233679" y="237489"/>
                  </a:lnTo>
                  <a:lnTo>
                    <a:pt x="228600" y="250189"/>
                  </a:lnTo>
                  <a:lnTo>
                    <a:pt x="228600" y="261620"/>
                  </a:lnTo>
                  <a:lnTo>
                    <a:pt x="229869" y="274320"/>
                  </a:lnTo>
                  <a:lnTo>
                    <a:pt x="234950" y="285750"/>
                  </a:lnTo>
                  <a:lnTo>
                    <a:pt x="240029" y="295910"/>
                  </a:lnTo>
                  <a:lnTo>
                    <a:pt x="245109" y="304800"/>
                  </a:lnTo>
                  <a:lnTo>
                    <a:pt x="250189" y="311150"/>
                  </a:lnTo>
                  <a:lnTo>
                    <a:pt x="252729" y="314960"/>
                  </a:lnTo>
                  <a:lnTo>
                    <a:pt x="264159" y="325120"/>
                  </a:lnTo>
                  <a:lnTo>
                    <a:pt x="299719" y="353060"/>
                  </a:lnTo>
                  <a:lnTo>
                    <a:pt x="311150" y="360680"/>
                  </a:lnTo>
                  <a:lnTo>
                    <a:pt x="321309" y="365760"/>
                  </a:lnTo>
                  <a:lnTo>
                    <a:pt x="328929" y="370839"/>
                  </a:lnTo>
                  <a:lnTo>
                    <a:pt x="335279" y="372110"/>
                  </a:lnTo>
                  <a:lnTo>
                    <a:pt x="341629" y="355600"/>
                  </a:lnTo>
                  <a:lnTo>
                    <a:pt x="344169" y="330200"/>
                  </a:lnTo>
                  <a:lnTo>
                    <a:pt x="347979" y="298450"/>
                  </a:lnTo>
                  <a:lnTo>
                    <a:pt x="347979" y="262889"/>
                  </a:lnTo>
                  <a:lnTo>
                    <a:pt x="392429" y="262889"/>
                  </a:lnTo>
                  <a:lnTo>
                    <a:pt x="392429" y="270510"/>
                  </a:lnTo>
                  <a:lnTo>
                    <a:pt x="393700" y="280670"/>
                  </a:lnTo>
                  <a:lnTo>
                    <a:pt x="396239" y="292100"/>
                  </a:lnTo>
                  <a:lnTo>
                    <a:pt x="400050" y="304800"/>
                  </a:lnTo>
                  <a:lnTo>
                    <a:pt x="403859" y="318770"/>
                  </a:lnTo>
                  <a:lnTo>
                    <a:pt x="410209" y="330200"/>
                  </a:lnTo>
                  <a:lnTo>
                    <a:pt x="417829" y="339089"/>
                  </a:lnTo>
                  <a:lnTo>
                    <a:pt x="426719" y="346710"/>
                  </a:lnTo>
                  <a:lnTo>
                    <a:pt x="435609" y="350520"/>
                  </a:lnTo>
                  <a:lnTo>
                    <a:pt x="458469" y="350520"/>
                  </a:lnTo>
                  <a:lnTo>
                    <a:pt x="504189" y="337820"/>
                  </a:lnTo>
                  <a:lnTo>
                    <a:pt x="524509" y="269239"/>
                  </a:lnTo>
                  <a:lnTo>
                    <a:pt x="528319" y="229870"/>
                  </a:lnTo>
                  <a:lnTo>
                    <a:pt x="530859" y="187960"/>
                  </a:lnTo>
                  <a:lnTo>
                    <a:pt x="530859" y="147320"/>
                  </a:lnTo>
                  <a:lnTo>
                    <a:pt x="527050" y="107950"/>
                  </a:lnTo>
                  <a:lnTo>
                    <a:pt x="505459" y="44450"/>
                  </a:lnTo>
                  <a:lnTo>
                    <a:pt x="472439" y="17780"/>
                  </a:lnTo>
                  <a:lnTo>
                    <a:pt x="467359" y="15239"/>
                  </a:lnTo>
                  <a:lnTo>
                    <a:pt x="439419" y="11430"/>
                  </a:lnTo>
                  <a:lnTo>
                    <a:pt x="410209" y="6350"/>
                  </a:lnTo>
                  <a:lnTo>
                    <a:pt x="341629" y="1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402840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2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075940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2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747770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2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383540" y="1446529"/>
            <a:ext cx="4398684" cy="50234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76250" marR="5080" indent="-463550">
              <a:lnSpc>
                <a:spcPct val="90000"/>
              </a:lnSpc>
              <a:spcBef>
                <a:spcPts val="360"/>
              </a:spcBef>
              <a:buChar char="•"/>
              <a:tabLst>
                <a:tab pos="475615" algn="l"/>
                <a:tab pos="476250" algn="l"/>
              </a:tabLst>
            </a:pPr>
            <a:r>
              <a:rPr sz="2200" spc="-195" dirty="0"/>
              <a:t>A </a:t>
            </a:r>
            <a:r>
              <a:rPr sz="2200" spc="-65" dirty="0"/>
              <a:t>binary </a:t>
            </a:r>
            <a:r>
              <a:rPr sz="2200" spc="-30" dirty="0"/>
              <a:t>tree </a:t>
            </a:r>
            <a:r>
              <a:rPr sz="2200" spc="-35" dirty="0"/>
              <a:t>in </a:t>
            </a:r>
            <a:r>
              <a:rPr sz="2200" spc="-70" dirty="0"/>
              <a:t>which </a:t>
            </a:r>
            <a:r>
              <a:rPr sz="2200" spc="-140" dirty="0"/>
              <a:t>each  </a:t>
            </a:r>
            <a:r>
              <a:rPr sz="2200" spc="-65" dirty="0"/>
              <a:t>child </a:t>
            </a:r>
            <a:r>
              <a:rPr sz="2200" spc="-5" dirty="0"/>
              <a:t>of </a:t>
            </a:r>
            <a:r>
              <a:rPr sz="2200" spc="-170" dirty="0"/>
              <a:t>a </a:t>
            </a:r>
            <a:r>
              <a:rPr sz="2200" spc="-65" dirty="0"/>
              <a:t>vertex </a:t>
            </a:r>
            <a:r>
              <a:rPr sz="2200" spc="-114" dirty="0"/>
              <a:t>is</a:t>
            </a:r>
            <a:r>
              <a:rPr sz="2200" spc="-345" dirty="0"/>
              <a:t> </a:t>
            </a:r>
            <a:r>
              <a:rPr sz="2200" spc="-100" dirty="0"/>
              <a:t>designated  </a:t>
            </a:r>
            <a:r>
              <a:rPr sz="2200" spc="-204" dirty="0"/>
              <a:t>as </a:t>
            </a:r>
            <a:r>
              <a:rPr sz="2200" spc="-170" dirty="0"/>
              <a:t>a </a:t>
            </a:r>
            <a:r>
              <a:rPr sz="2200" spc="-25" dirty="0"/>
              <a:t>right </a:t>
            </a:r>
            <a:r>
              <a:rPr sz="2200" spc="-20" dirty="0"/>
              <a:t>or </a:t>
            </a:r>
            <a:r>
              <a:rPr sz="2200" spc="10" dirty="0"/>
              <a:t>left</a:t>
            </a:r>
            <a:r>
              <a:rPr sz="2200" spc="-204" dirty="0"/>
              <a:t> </a:t>
            </a:r>
            <a:r>
              <a:rPr sz="2200" spc="-65" dirty="0"/>
              <a:t>child</a:t>
            </a:r>
            <a:endParaRPr sz="2200" dirty="0"/>
          </a:p>
          <a:p>
            <a:pPr marL="476250" marR="55880">
              <a:lnSpc>
                <a:spcPts val="2370"/>
              </a:lnSpc>
              <a:spcBef>
                <a:spcPts val="585"/>
              </a:spcBef>
            </a:pPr>
            <a:r>
              <a:rPr spc="-120" dirty="0"/>
              <a:t>No </a:t>
            </a:r>
            <a:r>
              <a:rPr spc="-65" dirty="0"/>
              <a:t>vertex </a:t>
            </a:r>
            <a:r>
              <a:rPr spc="-165" dirty="0"/>
              <a:t>has </a:t>
            </a:r>
            <a:r>
              <a:rPr spc="-65" dirty="0"/>
              <a:t>more </a:t>
            </a:r>
            <a:r>
              <a:rPr spc="-50" dirty="0"/>
              <a:t>than</a:t>
            </a:r>
            <a:r>
              <a:rPr spc="-250" dirty="0"/>
              <a:t> </a:t>
            </a:r>
            <a:r>
              <a:rPr spc="-95" dirty="0"/>
              <a:t>one  </a:t>
            </a:r>
            <a:r>
              <a:rPr spc="-25" dirty="0"/>
              <a:t>right </a:t>
            </a:r>
            <a:r>
              <a:rPr spc="-65" dirty="0"/>
              <a:t>child </a:t>
            </a:r>
            <a:r>
              <a:rPr spc="-20" dirty="0"/>
              <a:t>or </a:t>
            </a:r>
            <a:r>
              <a:rPr spc="10" dirty="0"/>
              <a:t>left</a:t>
            </a:r>
            <a:r>
              <a:rPr spc="-395" dirty="0"/>
              <a:t> </a:t>
            </a:r>
            <a:r>
              <a:rPr spc="-60" dirty="0"/>
              <a:t>child</a:t>
            </a:r>
          </a:p>
          <a:p>
            <a:pPr marL="476250" marR="156210">
              <a:lnSpc>
                <a:spcPts val="2380"/>
              </a:lnSpc>
              <a:spcBef>
                <a:spcPts val="545"/>
              </a:spcBef>
            </a:pPr>
            <a:r>
              <a:rPr spc="-204" dirty="0"/>
              <a:t>Each </a:t>
            </a:r>
            <a:r>
              <a:rPr spc="-65" dirty="0"/>
              <a:t>vertex </a:t>
            </a:r>
            <a:r>
              <a:rPr spc="-114" dirty="0"/>
              <a:t>is </a:t>
            </a:r>
            <a:r>
              <a:rPr spc="-85" dirty="0"/>
              <a:t>labeled </a:t>
            </a:r>
            <a:r>
              <a:rPr spc="5" dirty="0"/>
              <a:t>with</a:t>
            </a:r>
            <a:r>
              <a:rPr spc="-195" dirty="0"/>
              <a:t> </a:t>
            </a:r>
            <a:r>
              <a:rPr spc="-170" dirty="0"/>
              <a:t>a  </a:t>
            </a:r>
            <a:r>
              <a:rPr spc="-120" dirty="0"/>
              <a:t>key</a:t>
            </a:r>
          </a:p>
          <a:p>
            <a:pPr marL="476250" marR="84455">
              <a:lnSpc>
                <a:spcPct val="89800"/>
              </a:lnSpc>
              <a:spcBef>
                <a:spcPts val="509"/>
              </a:spcBef>
            </a:pPr>
            <a:r>
              <a:rPr spc="-95" dirty="0"/>
              <a:t>Vertices </a:t>
            </a:r>
            <a:r>
              <a:rPr spc="-90" dirty="0"/>
              <a:t>are </a:t>
            </a:r>
            <a:r>
              <a:rPr spc="-140" dirty="0"/>
              <a:t>assigned </a:t>
            </a:r>
            <a:r>
              <a:rPr spc="-150" dirty="0"/>
              <a:t>keys</a:t>
            </a:r>
            <a:r>
              <a:rPr spc="-254" dirty="0"/>
              <a:t> </a:t>
            </a:r>
            <a:r>
              <a:rPr spc="-150" dirty="0"/>
              <a:t>so  </a:t>
            </a:r>
            <a:r>
              <a:rPr spc="-5" dirty="0"/>
              <a:t>that </a:t>
            </a:r>
            <a:r>
              <a:rPr spc="-30" dirty="0"/>
              <a:t>the </a:t>
            </a:r>
            <a:r>
              <a:rPr spc="-120" dirty="0"/>
              <a:t>key </a:t>
            </a:r>
            <a:r>
              <a:rPr spc="-5" dirty="0"/>
              <a:t>of </a:t>
            </a:r>
            <a:r>
              <a:rPr spc="-170" dirty="0"/>
              <a:t>a </a:t>
            </a:r>
            <a:r>
              <a:rPr spc="-65" dirty="0"/>
              <a:t>vertex </a:t>
            </a:r>
            <a:r>
              <a:rPr spc="-114" dirty="0"/>
              <a:t>is  </a:t>
            </a:r>
            <a:r>
              <a:rPr spc="-25" dirty="0"/>
              <a:t>both </a:t>
            </a:r>
            <a:r>
              <a:rPr spc="-75" dirty="0"/>
              <a:t>larger </a:t>
            </a:r>
            <a:r>
              <a:rPr spc="-50" dirty="0"/>
              <a:t>than </a:t>
            </a:r>
            <a:r>
              <a:rPr spc="-35" dirty="0"/>
              <a:t>the </a:t>
            </a:r>
            <a:r>
              <a:rPr spc="-150" dirty="0"/>
              <a:t>keys </a:t>
            </a:r>
            <a:r>
              <a:rPr dirty="0"/>
              <a:t>of  </a:t>
            </a:r>
            <a:r>
              <a:rPr spc="-50" dirty="0"/>
              <a:t>all </a:t>
            </a:r>
            <a:r>
              <a:rPr spc="-85" dirty="0"/>
              <a:t>vertices </a:t>
            </a:r>
            <a:r>
              <a:rPr spc="-35" dirty="0"/>
              <a:t>in </a:t>
            </a:r>
            <a:r>
              <a:rPr spc="-40" dirty="0"/>
              <a:t>its </a:t>
            </a:r>
            <a:r>
              <a:rPr spc="10" dirty="0"/>
              <a:t>left </a:t>
            </a:r>
            <a:r>
              <a:rPr spc="-75" dirty="0"/>
              <a:t>subtree  </a:t>
            </a:r>
            <a:r>
              <a:rPr spc="-105" dirty="0"/>
              <a:t>and </a:t>
            </a:r>
            <a:r>
              <a:rPr spc="-85" dirty="0"/>
              <a:t>smaller </a:t>
            </a:r>
            <a:r>
              <a:rPr spc="-50" dirty="0"/>
              <a:t>than </a:t>
            </a:r>
            <a:r>
              <a:rPr spc="-35" dirty="0"/>
              <a:t>the </a:t>
            </a:r>
            <a:r>
              <a:rPr spc="-150" dirty="0"/>
              <a:t>keys </a:t>
            </a:r>
            <a:r>
              <a:rPr spc="-10" dirty="0"/>
              <a:t>of  </a:t>
            </a:r>
            <a:r>
              <a:rPr spc="-50" dirty="0"/>
              <a:t>all </a:t>
            </a:r>
            <a:r>
              <a:rPr spc="-85" dirty="0"/>
              <a:t>vertices </a:t>
            </a:r>
            <a:r>
              <a:rPr spc="-35" dirty="0"/>
              <a:t>in </a:t>
            </a:r>
            <a:r>
              <a:rPr spc="-40" dirty="0"/>
              <a:t>its </a:t>
            </a:r>
            <a:r>
              <a:rPr spc="-25" dirty="0"/>
              <a:t>right  </a:t>
            </a:r>
            <a:r>
              <a:rPr spc="-75" dirty="0"/>
              <a:t>subtree.</a:t>
            </a:r>
            <a:endParaRPr lang="en-US" spc="-75" dirty="0"/>
          </a:p>
          <a:p>
            <a:pPr marL="476250" marR="84455">
              <a:lnSpc>
                <a:spcPct val="89800"/>
              </a:lnSpc>
              <a:spcBef>
                <a:spcPts val="509"/>
              </a:spcBef>
            </a:pPr>
            <a:r>
              <a:rPr lang="en-US" spc="-75" dirty="0"/>
              <a:t>     15</a:t>
            </a:r>
          </a:p>
          <a:p>
            <a:pPr marL="933450" marR="84455" indent="-457200">
              <a:lnSpc>
                <a:spcPct val="89800"/>
              </a:lnSpc>
              <a:spcBef>
                <a:spcPts val="509"/>
              </a:spcBef>
              <a:buAutoNum type="arabicPlain" startAt="10"/>
            </a:pPr>
            <a:r>
              <a:rPr lang="en-US" spc="-75" dirty="0"/>
              <a:t>    20 </a:t>
            </a:r>
          </a:p>
          <a:p>
            <a:pPr marL="476250" marR="84455">
              <a:lnSpc>
                <a:spcPct val="89800"/>
              </a:lnSpc>
              <a:spcBef>
                <a:spcPts val="509"/>
              </a:spcBef>
            </a:pPr>
            <a:r>
              <a:rPr lang="en-US" spc="-75" dirty="0"/>
              <a:t>    12        25</a:t>
            </a:r>
            <a:endParaRPr spc="-7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305" dirty="0"/>
              <a:t>Binary </a:t>
            </a:r>
            <a:r>
              <a:rPr sz="4000" spc="-380" dirty="0"/>
              <a:t>Search</a:t>
            </a:r>
            <a:r>
              <a:rPr sz="4000" spc="-120" dirty="0"/>
              <a:t> </a:t>
            </a:r>
            <a:r>
              <a:rPr sz="4000" spc="-340" dirty="0"/>
              <a:t>Trees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6097270" y="1328420"/>
            <a:ext cx="1123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1752600"/>
            <a:ext cx="3429000" cy="17399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9695" marR="95250" algn="ctr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Arial"/>
                <a:cs typeface="Arial"/>
              </a:rPr>
              <a:t>Binary </a:t>
            </a:r>
            <a:r>
              <a:rPr sz="1800" spc="-5" dirty="0">
                <a:latin typeface="Arial"/>
                <a:cs typeface="Arial"/>
              </a:rPr>
              <a:t>search tree for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words  </a:t>
            </a:r>
            <a:r>
              <a:rPr sz="1800" i="1" spc="-10" dirty="0">
                <a:latin typeface="Arial"/>
                <a:cs typeface="Arial"/>
              </a:rPr>
              <a:t>mathematics, physics,  geography, </a:t>
            </a:r>
            <a:r>
              <a:rPr sz="1800" i="1" spc="-15" dirty="0">
                <a:latin typeface="Arial"/>
                <a:cs typeface="Arial"/>
              </a:rPr>
              <a:t>zoology,  </a:t>
            </a:r>
            <a:r>
              <a:rPr sz="1800" i="1" spc="-10" dirty="0">
                <a:latin typeface="Arial"/>
                <a:cs typeface="Arial"/>
              </a:rPr>
              <a:t>meteorology, geology,  psychology,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chemistry  </a:t>
            </a:r>
            <a:r>
              <a:rPr sz="1800" spc="-10" dirty="0">
                <a:latin typeface="Arial"/>
                <a:cs typeface="Arial"/>
              </a:rPr>
              <a:t>using </a:t>
            </a:r>
            <a:r>
              <a:rPr sz="1800" b="1" spc="-5" dirty="0">
                <a:latin typeface="Arial"/>
                <a:cs typeface="Arial"/>
              </a:rPr>
              <a:t>alphabetical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96989" y="4589641"/>
            <a:ext cx="846455" cy="787400"/>
            <a:chOff x="5596989" y="4589641"/>
            <a:chExt cx="846455" cy="787400"/>
          </a:xfrm>
        </p:grpSpPr>
        <p:sp>
          <p:nvSpPr>
            <p:cNvPr id="10" name="object 10"/>
            <p:cNvSpPr/>
            <p:nvPr/>
          </p:nvSpPr>
          <p:spPr>
            <a:xfrm>
              <a:off x="6111240" y="4665980"/>
              <a:ext cx="274320" cy="633730"/>
            </a:xfrm>
            <a:custGeom>
              <a:avLst/>
              <a:gdLst/>
              <a:ahLst/>
              <a:cxnLst/>
              <a:rect l="l" t="t" r="r" b="b"/>
              <a:pathLst>
                <a:path w="274320" h="633729">
                  <a:moveTo>
                    <a:pt x="0" y="0"/>
                  </a:moveTo>
                  <a:lnTo>
                    <a:pt x="274320" y="63373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3415" y="4589641"/>
              <a:ext cx="85169" cy="8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58215" y="52914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9120" y="4663440"/>
              <a:ext cx="416559" cy="638810"/>
            </a:xfrm>
            <a:custGeom>
              <a:avLst/>
              <a:gdLst/>
              <a:ahLst/>
              <a:cxnLst/>
              <a:rect l="l" t="t" r="r" b="b"/>
              <a:pathLst>
                <a:path w="416560" h="638810">
                  <a:moveTo>
                    <a:pt x="0" y="638810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96989" y="5292189"/>
              <a:ext cx="83601" cy="836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4189" y="4590077"/>
              <a:ext cx="83601" cy="839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0470" y="4497070"/>
            <a:ext cx="9315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i="1" spc="-1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1600" b="1" i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i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9470" y="5199379"/>
            <a:ext cx="844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30" dirty="0">
                <a:solidFill>
                  <a:srgbClr val="FF0000"/>
                </a:solidFill>
                <a:latin typeface="Arial"/>
                <a:cs typeface="Arial"/>
              </a:rPr>
              <a:t>chemistry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3770" y="3751579"/>
            <a:ext cx="1265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FF0000"/>
                </a:solidFill>
                <a:latin typeface="Arial"/>
                <a:cs typeface="Arial"/>
              </a:rPr>
              <a:t>mathematics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8869" y="4453890"/>
            <a:ext cx="628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80" dirty="0">
                <a:solidFill>
                  <a:srgbClr val="FF0000"/>
                </a:solidFill>
                <a:latin typeface="Arial"/>
                <a:cs typeface="Arial"/>
              </a:rPr>
              <a:t>physics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53137" y="4056538"/>
            <a:ext cx="1380490" cy="694690"/>
            <a:chOff x="6053137" y="4056538"/>
            <a:chExt cx="1380490" cy="694690"/>
          </a:xfrm>
        </p:grpSpPr>
        <p:sp>
          <p:nvSpPr>
            <p:cNvPr id="21" name="object 21"/>
            <p:cNvSpPr/>
            <p:nvPr/>
          </p:nvSpPr>
          <p:spPr>
            <a:xfrm>
              <a:off x="6657340" y="4121150"/>
              <a:ext cx="704850" cy="563880"/>
            </a:xfrm>
            <a:custGeom>
              <a:avLst/>
              <a:gdLst/>
              <a:ahLst/>
              <a:cxnLst/>
              <a:rect l="l" t="t" r="r" b="b"/>
              <a:pathLst>
                <a:path w="704850" h="563879">
                  <a:moveTo>
                    <a:pt x="704850" y="5638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8537" y="4665662"/>
              <a:ext cx="85090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6537" y="4056538"/>
              <a:ext cx="84613" cy="84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22669" y="4124960"/>
              <a:ext cx="480059" cy="481330"/>
            </a:xfrm>
            <a:custGeom>
              <a:avLst/>
              <a:gdLst/>
              <a:ahLst/>
              <a:cxnLst/>
              <a:rect l="l" t="t" r="r" b="b"/>
              <a:pathLst>
                <a:path w="480059" h="481329">
                  <a:moveTo>
                    <a:pt x="0" y="481329"/>
                  </a:moveTo>
                  <a:lnTo>
                    <a:pt x="4800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3137" y="4590097"/>
              <a:ext cx="85724" cy="844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6537" y="4056697"/>
              <a:ext cx="85725" cy="844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43600" y="5335270"/>
            <a:ext cx="17043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100"/>
              </a:spcBef>
            </a:pPr>
            <a:r>
              <a:rPr sz="1600" b="1" i="1" spc="-125" dirty="0">
                <a:solidFill>
                  <a:srgbClr val="FF0000"/>
                </a:solidFill>
                <a:latin typeface="Arial"/>
                <a:cs typeface="Arial"/>
              </a:rPr>
              <a:t>geology</a:t>
            </a:r>
            <a:endParaRPr sz="1600">
              <a:latin typeface="Arial"/>
              <a:cs typeface="Arial"/>
            </a:endParaRPr>
          </a:p>
          <a:p>
            <a:pPr marL="623570">
              <a:lnSpc>
                <a:spcPts val="1560"/>
              </a:lnSpc>
            </a:pPr>
            <a:r>
              <a:rPr sz="1600" b="1" i="1" spc="-105" dirty="0">
                <a:solidFill>
                  <a:srgbClr val="FF0000"/>
                </a:solidFill>
                <a:latin typeface="Arial"/>
                <a:cs typeface="Arial"/>
              </a:rPr>
              <a:t>metereology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6069" y="5335270"/>
            <a:ext cx="678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35" dirty="0">
                <a:solidFill>
                  <a:srgbClr val="FF0000"/>
                </a:solidFill>
                <a:latin typeface="Arial"/>
                <a:cs typeface="Arial"/>
              </a:rPr>
              <a:t>zoology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1669" y="6173470"/>
            <a:ext cx="857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i="1" spc="-2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i="1" spc="-1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i="1" spc="-23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i="1" spc="-5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i="1" spc="-1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i="1" spc="-13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i="1" spc="-1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11719" y="5424170"/>
            <a:ext cx="416559" cy="624840"/>
          </a:xfrm>
          <a:custGeom>
            <a:avLst/>
            <a:gdLst/>
            <a:ahLst/>
            <a:cxnLst/>
            <a:rect l="l" t="t" r="r" b="b"/>
            <a:pathLst>
              <a:path w="416559" h="624839">
                <a:moveTo>
                  <a:pt x="0" y="624839"/>
                </a:moveTo>
                <a:lnTo>
                  <a:pt x="416559" y="0"/>
                </a:lnTo>
              </a:path>
            </a:pathLst>
          </a:custGeom>
          <a:ln w="27940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589" y="6037679"/>
            <a:ext cx="83621" cy="836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892389" y="4666079"/>
            <a:ext cx="998219" cy="770255"/>
            <a:chOff x="6892389" y="4666079"/>
            <a:chExt cx="998219" cy="770255"/>
          </a:xfrm>
        </p:grpSpPr>
        <p:sp>
          <p:nvSpPr>
            <p:cNvPr id="33" name="object 33"/>
            <p:cNvSpPr/>
            <p:nvPr/>
          </p:nvSpPr>
          <p:spPr>
            <a:xfrm>
              <a:off x="7411720" y="4739639"/>
              <a:ext cx="416559" cy="623570"/>
            </a:xfrm>
            <a:custGeom>
              <a:avLst/>
              <a:gdLst/>
              <a:ahLst/>
              <a:cxnLst/>
              <a:rect l="l" t="t" r="r" b="b"/>
              <a:pathLst>
                <a:path w="416559" h="623570">
                  <a:moveTo>
                    <a:pt x="0" y="0"/>
                  </a:moveTo>
                  <a:lnTo>
                    <a:pt x="416559" y="6235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9589" y="4666098"/>
              <a:ext cx="83621" cy="84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6789" y="5351899"/>
              <a:ext cx="83621" cy="84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54520" y="4738369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624839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92389" y="5351879"/>
              <a:ext cx="83621" cy="836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49589" y="4666079"/>
              <a:ext cx="83621" cy="836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6789" y="5351879"/>
              <a:ext cx="83621" cy="836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13509"/>
            <a:ext cx="2633980" cy="51868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76250" marR="149225" indent="-463550">
              <a:lnSpc>
                <a:spcPct val="79900"/>
              </a:lnSpc>
              <a:spcBef>
                <a:spcPts val="630"/>
              </a:spcBef>
              <a:buChar char="•"/>
              <a:tabLst>
                <a:tab pos="475615" algn="l"/>
                <a:tab pos="476250" algn="l"/>
              </a:tabLst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sz="2200" spc="-35" dirty="0">
                <a:latin typeface="Arial"/>
                <a:cs typeface="Arial"/>
              </a:rPr>
              <a:t>rooted </a:t>
            </a:r>
            <a:r>
              <a:rPr sz="2200" spc="-30" dirty="0">
                <a:latin typeface="Arial"/>
                <a:cs typeface="Arial"/>
              </a:rPr>
              <a:t>tree in  </a:t>
            </a:r>
            <a:r>
              <a:rPr sz="2200" spc="-70" dirty="0">
                <a:latin typeface="Arial"/>
                <a:cs typeface="Arial"/>
              </a:rPr>
              <a:t>which </a:t>
            </a:r>
            <a:r>
              <a:rPr sz="2200" spc="-145" dirty="0">
                <a:latin typeface="Arial"/>
                <a:cs typeface="Arial"/>
              </a:rPr>
              <a:t>each  </a:t>
            </a:r>
            <a:r>
              <a:rPr sz="2200" spc="-40" dirty="0">
                <a:latin typeface="Arial"/>
                <a:cs typeface="Arial"/>
              </a:rPr>
              <a:t>internal </a:t>
            </a:r>
            <a:r>
              <a:rPr sz="2200" spc="-65" dirty="0">
                <a:latin typeface="Arial"/>
                <a:cs typeface="Arial"/>
              </a:rPr>
              <a:t>vertex  </a:t>
            </a:r>
            <a:r>
              <a:rPr sz="2200" spc="-100" dirty="0">
                <a:latin typeface="Arial"/>
                <a:cs typeface="Arial"/>
              </a:rPr>
              <a:t>corresponds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70" dirty="0">
                <a:latin typeface="Arial"/>
                <a:cs typeface="Arial"/>
              </a:rPr>
              <a:t>a  </a:t>
            </a:r>
            <a:r>
              <a:rPr sz="2200" spc="-95" dirty="0">
                <a:latin typeface="Arial"/>
                <a:cs typeface="Arial"/>
              </a:rPr>
              <a:t>decision,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170" dirty="0">
                <a:latin typeface="Arial"/>
                <a:cs typeface="Arial"/>
              </a:rPr>
              <a:t>a  </a:t>
            </a:r>
            <a:r>
              <a:rPr sz="2200" spc="-75" dirty="0">
                <a:latin typeface="Arial"/>
                <a:cs typeface="Arial"/>
              </a:rPr>
              <a:t>subtree </a:t>
            </a:r>
            <a:r>
              <a:rPr sz="2200" spc="-25" dirty="0">
                <a:latin typeface="Arial"/>
                <a:cs typeface="Arial"/>
              </a:rPr>
              <a:t>at </a:t>
            </a:r>
            <a:r>
              <a:rPr sz="2200" spc="-95" dirty="0">
                <a:latin typeface="Arial"/>
                <a:cs typeface="Arial"/>
              </a:rPr>
              <a:t>these  </a:t>
            </a:r>
            <a:r>
              <a:rPr sz="2200" spc="-80" dirty="0">
                <a:latin typeface="Arial"/>
                <a:cs typeface="Arial"/>
              </a:rPr>
              <a:t>vertices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-145" dirty="0">
                <a:latin typeface="Arial"/>
                <a:cs typeface="Arial"/>
              </a:rPr>
              <a:t>each  </a:t>
            </a:r>
            <a:r>
              <a:rPr sz="2200" spc="-105" dirty="0">
                <a:latin typeface="Arial"/>
                <a:cs typeface="Arial"/>
              </a:rPr>
              <a:t>possible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outcome 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decision.</a:t>
            </a:r>
            <a:endParaRPr lang="en-US" sz="2200" spc="-95" dirty="0">
              <a:latin typeface="Arial"/>
              <a:cs typeface="Arial"/>
            </a:endParaRPr>
          </a:p>
          <a:p>
            <a:pPr marL="476250" marR="149225" indent="-463550">
              <a:lnSpc>
                <a:spcPct val="79900"/>
              </a:lnSpc>
              <a:spcBef>
                <a:spcPts val="630"/>
              </a:spcBef>
              <a:buChar char="•"/>
              <a:tabLst>
                <a:tab pos="475615" algn="l"/>
                <a:tab pos="476250" algn="l"/>
              </a:tabLst>
            </a:pPr>
            <a:r>
              <a:rPr lang="en-US" sz="2200" spc="-95" dirty="0">
                <a:latin typeface="Arial"/>
                <a:cs typeface="Arial"/>
              </a:rPr>
              <a:t>A=10</a:t>
            </a:r>
          </a:p>
          <a:p>
            <a:pPr marL="476250" marR="149225" indent="-463550">
              <a:lnSpc>
                <a:spcPct val="79900"/>
              </a:lnSpc>
              <a:spcBef>
                <a:spcPts val="630"/>
              </a:spcBef>
              <a:buChar char="•"/>
              <a:tabLst>
                <a:tab pos="475615" algn="l"/>
                <a:tab pos="476250" algn="l"/>
              </a:tabLst>
            </a:pPr>
            <a:r>
              <a:rPr lang="en-US" sz="2200" spc="-95" dirty="0">
                <a:latin typeface="Arial"/>
                <a:cs typeface="Arial"/>
              </a:rPr>
              <a:t>B=15</a:t>
            </a:r>
          </a:p>
          <a:p>
            <a:pPr marL="476250" marR="149225" indent="-463550">
              <a:lnSpc>
                <a:spcPct val="79900"/>
              </a:lnSpc>
              <a:spcBef>
                <a:spcPts val="630"/>
              </a:spcBef>
              <a:buChar char="•"/>
              <a:tabLst>
                <a:tab pos="475615" algn="l"/>
                <a:tab pos="476250" algn="l"/>
              </a:tabLst>
            </a:pPr>
            <a:r>
              <a:rPr lang="en-US" sz="2200" spc="-95" dirty="0">
                <a:latin typeface="Arial"/>
                <a:cs typeface="Arial"/>
              </a:rPr>
              <a:t>c-=20</a:t>
            </a:r>
            <a:endParaRPr sz="3250" dirty="0">
              <a:latin typeface="Arial"/>
              <a:cs typeface="Arial"/>
            </a:endParaRPr>
          </a:p>
          <a:p>
            <a:pPr marL="476250" marR="5080" indent="-463550">
              <a:lnSpc>
                <a:spcPct val="79900"/>
              </a:lnSpc>
              <a:spcBef>
                <a:spcPts val="5"/>
              </a:spcBef>
              <a:buChar char="•"/>
              <a:tabLst>
                <a:tab pos="475615" algn="l"/>
                <a:tab pos="476250" algn="l"/>
              </a:tabLst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00" dirty="0">
                <a:latin typeface="Arial"/>
                <a:cs typeface="Arial"/>
              </a:rPr>
              <a:t>possible  </a:t>
            </a:r>
            <a:r>
              <a:rPr sz="2200" spc="-70" dirty="0">
                <a:latin typeface="Arial"/>
                <a:cs typeface="Arial"/>
              </a:rPr>
              <a:t>solutions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 </a:t>
            </a:r>
            <a:r>
              <a:rPr sz="2200" spc="-60" dirty="0">
                <a:latin typeface="Arial"/>
                <a:cs typeface="Arial"/>
              </a:rPr>
              <a:t>problem  </a:t>
            </a:r>
            <a:r>
              <a:rPr sz="2200" spc="-85" dirty="0">
                <a:latin typeface="Arial"/>
                <a:cs typeface="Arial"/>
              </a:rPr>
              <a:t>correspond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5" dirty="0">
                <a:latin typeface="Arial"/>
                <a:cs typeface="Arial"/>
              </a:rPr>
              <a:t>the  </a:t>
            </a:r>
            <a:r>
              <a:rPr sz="2200" spc="-90" dirty="0">
                <a:latin typeface="Arial"/>
                <a:cs typeface="Arial"/>
              </a:rPr>
              <a:t>paths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39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leaves 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50" dirty="0">
                <a:latin typeface="Arial"/>
                <a:cs typeface="Arial"/>
              </a:rPr>
              <a:t>this </a:t>
            </a:r>
            <a:r>
              <a:rPr sz="2200" spc="-35" dirty="0">
                <a:latin typeface="Arial"/>
                <a:cs typeface="Arial"/>
              </a:rPr>
              <a:t>rooted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tree.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330" dirty="0"/>
              <a:t>Decision</a:t>
            </a:r>
            <a:r>
              <a:rPr sz="4000" spc="-225" dirty="0"/>
              <a:t> </a:t>
            </a:r>
            <a:r>
              <a:rPr sz="4000" spc="-335" dirty="0"/>
              <a:t>Trees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640070" y="1328420"/>
            <a:ext cx="1123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000" y="1752600"/>
            <a:ext cx="4267200" cy="7035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03910" marR="541020" indent="-261620">
              <a:lnSpc>
                <a:spcPct val="100000"/>
              </a:lnSpc>
              <a:spcBef>
                <a:spcPts val="370"/>
              </a:spcBef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105" dirty="0">
                <a:latin typeface="Arial"/>
                <a:cs typeface="Arial"/>
              </a:rPr>
              <a:t>Decision </a:t>
            </a:r>
            <a:r>
              <a:rPr sz="2000" spc="-25" dirty="0">
                <a:latin typeface="Arial"/>
                <a:cs typeface="Arial"/>
              </a:rPr>
              <a:t>tree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70" dirty="0">
                <a:latin typeface="Arial"/>
                <a:cs typeface="Arial"/>
              </a:rPr>
              <a:t>orders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list </a:t>
            </a:r>
            <a:r>
              <a:rPr sz="2000" i="1" spc="-75" dirty="0">
                <a:latin typeface="Arial"/>
                <a:cs typeface="Arial"/>
              </a:rPr>
              <a:t>a</a:t>
            </a:r>
            <a:r>
              <a:rPr sz="2000" spc="-75" dirty="0">
                <a:latin typeface="Arial"/>
                <a:cs typeface="Arial"/>
              </a:rPr>
              <a:t>, </a:t>
            </a:r>
            <a:r>
              <a:rPr sz="2000" i="1" spc="-75" dirty="0">
                <a:latin typeface="Arial"/>
                <a:cs typeface="Arial"/>
              </a:rPr>
              <a:t>b</a:t>
            </a:r>
            <a:r>
              <a:rPr sz="2000" spc="-75" dirty="0">
                <a:latin typeface="Arial"/>
                <a:cs typeface="Arial"/>
              </a:rPr>
              <a:t>,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i="1" spc="-17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2667000"/>
            <a:ext cx="9906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60"/>
              </a:spcBef>
            </a:pP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0480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685800" y="5334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0" y="3048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6800" y="3586479"/>
            <a:ext cx="9906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60"/>
              </a:spcBef>
            </a:pP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0" y="3586479"/>
            <a:ext cx="9906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60"/>
              </a:spcBef>
            </a:pP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6400" y="3962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5334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38600" y="4500879"/>
            <a:ext cx="9906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59"/>
              </a:spcBef>
            </a:pP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3329" y="3096259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&gt;</a:t>
            </a:r>
            <a:r>
              <a:rPr sz="1800" b="1" i="1" spc="-210" dirty="0">
                <a:latin typeface="Arial"/>
                <a:cs typeface="Arial"/>
              </a:rPr>
              <a:t> </a:t>
            </a:r>
            <a:r>
              <a:rPr sz="1800" b="1" i="1" spc="-15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3130" y="3082290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&lt;</a:t>
            </a:r>
            <a:r>
              <a:rPr sz="1800" b="1" i="1" spc="-210" dirty="0">
                <a:latin typeface="Arial"/>
                <a:cs typeface="Arial"/>
              </a:rPr>
              <a:t> </a:t>
            </a:r>
            <a:r>
              <a:rPr sz="1800" b="1" i="1" spc="-15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2900" y="4010659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&gt;</a:t>
            </a:r>
            <a:r>
              <a:rPr sz="1800" b="1" i="1" spc="-220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3100" y="3996690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&lt;</a:t>
            </a:r>
            <a:r>
              <a:rPr sz="1800" b="1" i="1" spc="-220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0200" y="44958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7200" y="3962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5334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6600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82920" y="4533900"/>
            <a:ext cx="203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 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73719" y="453390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2430" y="4010659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Arial"/>
                <a:cs typeface="Arial"/>
              </a:rPr>
              <a:t>b </a:t>
            </a:r>
            <a:r>
              <a:rPr sz="1800" b="1" i="1" spc="-155" dirty="0">
                <a:latin typeface="Arial"/>
                <a:cs typeface="Arial"/>
              </a:rPr>
              <a:t>&gt;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2630" y="3996690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Arial"/>
                <a:cs typeface="Arial"/>
              </a:rPr>
              <a:t>b </a:t>
            </a:r>
            <a:r>
              <a:rPr sz="1800" b="1" i="1" spc="-155" dirty="0">
                <a:latin typeface="Arial"/>
                <a:cs typeface="Arial"/>
              </a:rPr>
              <a:t>&lt;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01000" y="44958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6800" y="48768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5334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876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3320" y="544830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2029" y="4925059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Arial"/>
                <a:cs typeface="Arial"/>
              </a:rPr>
              <a:t>b </a:t>
            </a:r>
            <a:r>
              <a:rPr sz="1800" b="1" i="1" spc="-155" dirty="0">
                <a:latin typeface="Arial"/>
                <a:cs typeface="Arial"/>
              </a:rPr>
              <a:t>&gt;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2229" y="4911090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Arial"/>
                <a:cs typeface="Arial"/>
              </a:rPr>
              <a:t>b </a:t>
            </a:r>
            <a:r>
              <a:rPr sz="1800" b="1" i="1" spc="-155" dirty="0">
                <a:latin typeface="Arial"/>
                <a:cs typeface="Arial"/>
              </a:rPr>
              <a:t>&lt;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006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25520" y="5448300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528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67600" y="48768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5334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7000" y="4876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64119" y="544830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10300" y="5001259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&gt;</a:t>
            </a:r>
            <a:r>
              <a:rPr sz="1800" b="1" i="1" spc="-220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34300" y="4911090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5" dirty="0">
                <a:latin typeface="Arial"/>
                <a:cs typeface="Arial"/>
              </a:rPr>
              <a:t>a </a:t>
            </a:r>
            <a:r>
              <a:rPr sz="1800" b="1" i="1" spc="-155" dirty="0">
                <a:latin typeface="Arial"/>
                <a:cs typeface="Arial"/>
              </a:rPr>
              <a:t>&lt;</a:t>
            </a:r>
            <a:r>
              <a:rPr sz="1800" b="1" i="1" spc="-220" dirty="0">
                <a:latin typeface="Arial"/>
                <a:cs typeface="Arial"/>
              </a:rPr>
              <a:t> </a:t>
            </a:r>
            <a:r>
              <a:rPr sz="1800" b="1" i="1" spc="-26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14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16320" y="5448300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spc="-5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436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340" dirty="0"/>
              <a:t>Game</a:t>
            </a:r>
            <a:r>
              <a:rPr sz="4000" spc="-215" dirty="0"/>
              <a:t> </a:t>
            </a:r>
            <a:r>
              <a:rPr sz="4000" spc="-335" dirty="0"/>
              <a:t>Trees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611581" y="2887979"/>
            <a:ext cx="5663045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58569"/>
            <a:ext cx="7094855" cy="22136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380"/>
              </a:spcBef>
              <a:buChar char="•"/>
              <a:tabLst>
                <a:tab pos="283845" algn="l"/>
                <a:tab pos="284480" algn="l"/>
              </a:tabLst>
            </a:pPr>
            <a:r>
              <a:rPr sz="2200" spc="-190" dirty="0">
                <a:latin typeface="Arial"/>
                <a:cs typeface="Arial"/>
              </a:rPr>
              <a:t>Use </a:t>
            </a:r>
            <a:r>
              <a:rPr sz="2200" spc="-75" dirty="0">
                <a:latin typeface="Arial"/>
                <a:cs typeface="Arial"/>
              </a:rPr>
              <a:t>trees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analyze </a:t>
            </a:r>
            <a:r>
              <a:rPr sz="2200" spc="-60" dirty="0">
                <a:latin typeface="Arial"/>
                <a:cs typeface="Arial"/>
              </a:rPr>
              <a:t>certain </a:t>
            </a:r>
            <a:r>
              <a:rPr sz="2200" spc="-90" dirty="0">
                <a:latin typeface="Arial"/>
                <a:cs typeface="Arial"/>
              </a:rPr>
              <a:t>types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games</a:t>
            </a:r>
            <a:endParaRPr sz="2200" dirty="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280"/>
              </a:spcBef>
              <a:buChar char="•"/>
              <a:tabLst>
                <a:tab pos="283845" algn="l"/>
                <a:tab pos="284480" algn="l"/>
              </a:tabLst>
            </a:pPr>
            <a:r>
              <a:rPr sz="2200" spc="-95" dirty="0">
                <a:latin typeface="Arial"/>
                <a:cs typeface="Arial"/>
              </a:rPr>
              <a:t>Vertices </a:t>
            </a:r>
            <a:r>
              <a:rPr sz="2200" spc="-70" dirty="0">
                <a:latin typeface="Arial"/>
                <a:cs typeface="Arial"/>
              </a:rPr>
              <a:t>represent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positions </a:t>
            </a:r>
            <a:r>
              <a:rPr sz="2200" spc="-145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204" dirty="0">
                <a:latin typeface="Arial"/>
                <a:cs typeface="Arial"/>
              </a:rPr>
              <a:t>as </a:t>
            </a:r>
            <a:r>
              <a:rPr sz="2200" spc="70" dirty="0">
                <a:latin typeface="Arial"/>
                <a:cs typeface="Arial"/>
              </a:rPr>
              <a:t>it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progresses</a:t>
            </a:r>
            <a:endParaRPr sz="2200" dirty="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280"/>
              </a:spcBef>
              <a:buChar char="•"/>
              <a:tabLst>
                <a:tab pos="283845" algn="l"/>
                <a:tab pos="284480" algn="l"/>
              </a:tabLst>
            </a:pPr>
            <a:r>
              <a:rPr sz="2200" spc="-210" dirty="0">
                <a:latin typeface="Arial"/>
                <a:cs typeface="Arial"/>
              </a:rPr>
              <a:t>Edges </a:t>
            </a:r>
            <a:r>
              <a:rPr sz="2200" spc="-70" dirty="0">
                <a:latin typeface="Arial"/>
                <a:cs typeface="Arial"/>
              </a:rPr>
              <a:t>represent </a:t>
            </a:r>
            <a:r>
              <a:rPr sz="2200" spc="-100" dirty="0">
                <a:latin typeface="Arial"/>
                <a:cs typeface="Arial"/>
              </a:rPr>
              <a:t>legal </a:t>
            </a:r>
            <a:r>
              <a:rPr sz="2200" spc="-130" dirty="0">
                <a:latin typeface="Arial"/>
                <a:cs typeface="Arial"/>
              </a:rPr>
              <a:t>moves </a:t>
            </a:r>
            <a:r>
              <a:rPr sz="2200" spc="-70" dirty="0">
                <a:latin typeface="Arial"/>
                <a:cs typeface="Arial"/>
              </a:rPr>
              <a:t>between </a:t>
            </a:r>
            <a:r>
              <a:rPr sz="2200" spc="-50" dirty="0">
                <a:latin typeface="Arial"/>
                <a:cs typeface="Arial"/>
              </a:rPr>
              <a:t>this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position</a:t>
            </a:r>
            <a:endParaRPr sz="2200" dirty="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290"/>
              </a:spcBef>
              <a:buChar char="•"/>
              <a:tabLst>
                <a:tab pos="283845" algn="l"/>
                <a:tab pos="284480" algn="l"/>
              </a:tabLst>
            </a:pPr>
            <a:r>
              <a:rPr sz="2200" spc="-195" dirty="0">
                <a:latin typeface="Arial"/>
                <a:cs typeface="Arial"/>
              </a:rPr>
              <a:t>Games </a:t>
            </a:r>
            <a:r>
              <a:rPr sz="2200" spc="-30" dirty="0">
                <a:latin typeface="Arial"/>
                <a:cs typeface="Arial"/>
              </a:rPr>
              <a:t>tree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infinite </a:t>
            </a:r>
            <a:r>
              <a:rPr sz="2200" spc="35" dirty="0">
                <a:latin typeface="Arial"/>
                <a:cs typeface="Arial"/>
              </a:rPr>
              <a:t>if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70" dirty="0">
                <a:latin typeface="Arial"/>
                <a:cs typeface="Arial"/>
              </a:rPr>
              <a:t>games </a:t>
            </a:r>
            <a:r>
              <a:rPr sz="2200" spc="-50" dirty="0">
                <a:latin typeface="Arial"/>
                <a:cs typeface="Arial"/>
              </a:rPr>
              <a:t>they </a:t>
            </a:r>
            <a:r>
              <a:rPr sz="2200" spc="-70" dirty="0">
                <a:latin typeface="Arial"/>
                <a:cs typeface="Arial"/>
              </a:rPr>
              <a:t>represent </a:t>
            </a:r>
            <a:r>
              <a:rPr sz="2200" spc="-85" dirty="0">
                <a:latin typeface="Arial"/>
                <a:cs typeface="Arial"/>
              </a:rPr>
              <a:t>never </a:t>
            </a:r>
            <a:r>
              <a:rPr sz="2200" spc="-95" dirty="0"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708400"/>
            <a:ext cx="1905000" cy="19240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6210" marR="150495" indent="-635" algn="ctr">
              <a:lnSpc>
                <a:spcPct val="100000"/>
              </a:lnSpc>
              <a:spcBef>
                <a:spcPts val="370"/>
              </a:spcBef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165" dirty="0">
                <a:latin typeface="Arial"/>
                <a:cs typeface="Arial"/>
              </a:rPr>
              <a:t>Game </a:t>
            </a:r>
            <a:r>
              <a:rPr sz="2000" spc="-25" dirty="0">
                <a:latin typeface="Arial"/>
                <a:cs typeface="Arial"/>
              </a:rPr>
              <a:t>tree 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represents 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first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  <a:p>
            <a:pPr marL="417830" marR="413384" indent="-246379">
              <a:lnSpc>
                <a:spcPct val="100000"/>
              </a:lnSpc>
            </a:pPr>
            <a:r>
              <a:rPr sz="2000" spc="-65" dirty="0">
                <a:latin typeface="Arial"/>
                <a:cs typeface="Arial"/>
              </a:rPr>
              <a:t>level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 </a:t>
            </a:r>
            <a:r>
              <a:rPr sz="2000" spc="-15" dirty="0">
                <a:latin typeface="Arial"/>
                <a:cs typeface="Arial"/>
              </a:rPr>
              <a:t>tic</a:t>
            </a:r>
            <a:r>
              <a:rPr sz="2000" spc="-6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155" dirty="0">
                <a:latin typeface="Arial"/>
                <a:cs typeface="Arial"/>
              </a:rPr>
              <a:t>c</a:t>
            </a:r>
            <a:r>
              <a:rPr sz="2000" spc="-60" dirty="0">
                <a:latin typeface="Arial"/>
                <a:cs typeface="Arial"/>
              </a:rPr>
              <a:t>-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o</a:t>
            </a:r>
            <a:r>
              <a:rPr sz="2000" spc="-1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60579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game.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5860"/>
            <a:ext cx="9144000" cy="78740"/>
          </a:xfrm>
          <a:custGeom>
            <a:avLst/>
            <a:gdLst/>
            <a:ahLst/>
            <a:cxnLst/>
            <a:rect l="l" t="t" r="r" b="b"/>
            <a:pathLst>
              <a:path w="9144000" h="78739">
                <a:moveTo>
                  <a:pt x="0" y="78739"/>
                </a:moveTo>
                <a:lnTo>
                  <a:pt x="9144000" y="78739"/>
                </a:lnTo>
                <a:lnTo>
                  <a:pt x="91440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9144000" cy="607060"/>
            <a:chOff x="0" y="1828800"/>
            <a:chExt cx="9144000" cy="607060"/>
          </a:xfrm>
        </p:grpSpPr>
        <p:sp>
          <p:nvSpPr>
            <p:cNvPr id="4" name="object 4"/>
            <p:cNvSpPr/>
            <p:nvPr/>
          </p:nvSpPr>
          <p:spPr>
            <a:xfrm>
              <a:off x="0" y="182880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36220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914400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9144000" y="7366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514600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9144000" y="0"/>
                </a:moveTo>
                <a:lnTo>
                  <a:pt x="0" y="0"/>
                </a:lnTo>
                <a:lnTo>
                  <a:pt x="0" y="4343400"/>
                </a:lnTo>
                <a:lnTo>
                  <a:pt x="9144000" y="4343400"/>
                </a:lnTo>
                <a:close/>
              </a:path>
            </a:pathLst>
          </a:custGeom>
          <a:solidFill>
            <a:srgbClr val="957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39" y="1861820"/>
            <a:ext cx="387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3300" spc="-130" dirty="0"/>
              <a:t>4.3	</a:t>
            </a:r>
            <a:r>
              <a:rPr sz="3300" spc="-525" dirty="0"/>
              <a:t>TREE</a:t>
            </a:r>
            <a:r>
              <a:rPr sz="3300" spc="-245" dirty="0"/>
              <a:t> </a:t>
            </a:r>
            <a:r>
              <a:rPr sz="3300" spc="-500" dirty="0"/>
              <a:t>TRAVERSAL</a:t>
            </a:r>
            <a:endParaRPr sz="3300"/>
          </a:p>
        </p:txBody>
      </p:sp>
      <p:sp>
        <p:nvSpPr>
          <p:cNvPr id="8" name="object 8"/>
          <p:cNvSpPr txBox="1"/>
          <p:nvPr/>
        </p:nvSpPr>
        <p:spPr>
          <a:xfrm>
            <a:off x="610869" y="3229609"/>
            <a:ext cx="7118984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745490" indent="-337820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Determine preorder traversal, inorder  traversal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postorder traversal of </a:t>
            </a:r>
            <a:r>
              <a:rPr sz="2800" spc="5" dirty="0">
                <a:latin typeface="Arial"/>
                <a:cs typeface="Arial"/>
              </a:rPr>
              <a:t>an  </a:t>
            </a:r>
            <a:r>
              <a:rPr sz="2800" spc="-5" dirty="0">
                <a:latin typeface="Arial"/>
                <a:cs typeface="Arial"/>
              </a:rPr>
              <a:t>ordered rooted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  <a:p>
            <a:pPr marL="350520" marR="5080" indent="-337820">
              <a:lnSpc>
                <a:spcPts val="3350"/>
              </a:lnSpc>
              <a:spcBef>
                <a:spcPts val="187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Determine the infix, prefix, and postfix form  of an expression.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3300" y="4481829"/>
            <a:ext cx="279400" cy="1884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450" y="1066800"/>
            <a:ext cx="1794510" cy="1814830"/>
            <a:chOff x="171450" y="1066800"/>
            <a:chExt cx="1794510" cy="1814830"/>
          </a:xfrm>
        </p:grpSpPr>
        <p:sp>
          <p:nvSpPr>
            <p:cNvPr id="11" name="object 11"/>
            <p:cNvSpPr/>
            <p:nvPr/>
          </p:nvSpPr>
          <p:spPr>
            <a:xfrm>
              <a:off x="233680" y="1066800"/>
              <a:ext cx="1732280" cy="1783080"/>
            </a:xfrm>
            <a:custGeom>
              <a:avLst/>
              <a:gdLst/>
              <a:ahLst/>
              <a:cxnLst/>
              <a:rect l="l" t="t" r="r" b="b"/>
              <a:pathLst>
                <a:path w="1732280" h="1783080">
                  <a:moveTo>
                    <a:pt x="1732280" y="0"/>
                  </a:moveTo>
                  <a:lnTo>
                    <a:pt x="0" y="194310"/>
                  </a:lnTo>
                  <a:lnTo>
                    <a:pt x="186690" y="1628139"/>
                  </a:lnTo>
                  <a:lnTo>
                    <a:pt x="1412239" y="1783079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9FD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" y="1450340"/>
              <a:ext cx="1328420" cy="1431290"/>
            </a:xfrm>
            <a:custGeom>
              <a:avLst/>
              <a:gdLst/>
              <a:ahLst/>
              <a:cxnLst/>
              <a:rect l="l" t="t" r="r" b="b"/>
              <a:pathLst>
                <a:path w="1328420" h="1431289">
                  <a:moveTo>
                    <a:pt x="300990" y="0"/>
                  </a:moveTo>
                  <a:lnTo>
                    <a:pt x="273050" y="0"/>
                  </a:lnTo>
                  <a:lnTo>
                    <a:pt x="241300" y="7620"/>
                  </a:lnTo>
                  <a:lnTo>
                    <a:pt x="220979" y="22860"/>
                  </a:lnTo>
                  <a:lnTo>
                    <a:pt x="212090" y="44450"/>
                  </a:lnTo>
                  <a:lnTo>
                    <a:pt x="208279" y="67310"/>
                  </a:lnTo>
                  <a:lnTo>
                    <a:pt x="210820" y="90170"/>
                  </a:lnTo>
                  <a:lnTo>
                    <a:pt x="215900" y="109220"/>
                  </a:lnTo>
                  <a:lnTo>
                    <a:pt x="220979" y="123189"/>
                  </a:lnTo>
                  <a:lnTo>
                    <a:pt x="222250" y="128270"/>
                  </a:lnTo>
                  <a:lnTo>
                    <a:pt x="217170" y="128270"/>
                  </a:lnTo>
                  <a:lnTo>
                    <a:pt x="203200" y="124460"/>
                  </a:lnTo>
                  <a:lnTo>
                    <a:pt x="182879" y="121920"/>
                  </a:lnTo>
                  <a:lnTo>
                    <a:pt x="133350" y="119380"/>
                  </a:lnTo>
                  <a:lnTo>
                    <a:pt x="109220" y="121920"/>
                  </a:lnTo>
                  <a:lnTo>
                    <a:pt x="90170" y="128270"/>
                  </a:lnTo>
                  <a:lnTo>
                    <a:pt x="77470" y="138430"/>
                  </a:lnTo>
                  <a:lnTo>
                    <a:pt x="72389" y="152400"/>
                  </a:lnTo>
                  <a:lnTo>
                    <a:pt x="73660" y="166370"/>
                  </a:lnTo>
                  <a:lnTo>
                    <a:pt x="107950" y="209550"/>
                  </a:lnTo>
                  <a:lnTo>
                    <a:pt x="116839" y="215900"/>
                  </a:lnTo>
                  <a:lnTo>
                    <a:pt x="113029" y="218439"/>
                  </a:lnTo>
                  <a:lnTo>
                    <a:pt x="69850" y="242570"/>
                  </a:lnTo>
                  <a:lnTo>
                    <a:pt x="13969" y="288289"/>
                  </a:lnTo>
                  <a:lnTo>
                    <a:pt x="0" y="314960"/>
                  </a:lnTo>
                  <a:lnTo>
                    <a:pt x="1269" y="325120"/>
                  </a:lnTo>
                  <a:lnTo>
                    <a:pt x="5080" y="337820"/>
                  </a:lnTo>
                  <a:lnTo>
                    <a:pt x="11430" y="350520"/>
                  </a:lnTo>
                  <a:lnTo>
                    <a:pt x="19050" y="363220"/>
                  </a:lnTo>
                  <a:lnTo>
                    <a:pt x="30480" y="377189"/>
                  </a:lnTo>
                  <a:lnTo>
                    <a:pt x="41910" y="392430"/>
                  </a:lnTo>
                  <a:lnTo>
                    <a:pt x="54610" y="407670"/>
                  </a:lnTo>
                  <a:lnTo>
                    <a:pt x="69850" y="422910"/>
                  </a:lnTo>
                  <a:lnTo>
                    <a:pt x="83820" y="438150"/>
                  </a:lnTo>
                  <a:lnTo>
                    <a:pt x="114300" y="468630"/>
                  </a:lnTo>
                  <a:lnTo>
                    <a:pt x="129539" y="481330"/>
                  </a:lnTo>
                  <a:lnTo>
                    <a:pt x="167640" y="515620"/>
                  </a:lnTo>
                  <a:lnTo>
                    <a:pt x="172720" y="562610"/>
                  </a:lnTo>
                  <a:lnTo>
                    <a:pt x="180340" y="609600"/>
                  </a:lnTo>
                  <a:lnTo>
                    <a:pt x="189229" y="657860"/>
                  </a:lnTo>
                  <a:lnTo>
                    <a:pt x="199390" y="704850"/>
                  </a:lnTo>
                  <a:lnTo>
                    <a:pt x="210820" y="753110"/>
                  </a:lnTo>
                  <a:lnTo>
                    <a:pt x="236220" y="844550"/>
                  </a:lnTo>
                  <a:lnTo>
                    <a:pt x="248920" y="889000"/>
                  </a:lnTo>
                  <a:lnTo>
                    <a:pt x="262890" y="930910"/>
                  </a:lnTo>
                  <a:lnTo>
                    <a:pt x="275590" y="971550"/>
                  </a:lnTo>
                  <a:lnTo>
                    <a:pt x="289559" y="1009650"/>
                  </a:lnTo>
                  <a:lnTo>
                    <a:pt x="302259" y="1045210"/>
                  </a:lnTo>
                  <a:lnTo>
                    <a:pt x="313690" y="1078230"/>
                  </a:lnTo>
                  <a:lnTo>
                    <a:pt x="335280" y="1132839"/>
                  </a:lnTo>
                  <a:lnTo>
                    <a:pt x="344170" y="1154430"/>
                  </a:lnTo>
                  <a:lnTo>
                    <a:pt x="290830" y="1158239"/>
                  </a:lnTo>
                  <a:lnTo>
                    <a:pt x="309880" y="1266189"/>
                  </a:lnTo>
                  <a:lnTo>
                    <a:pt x="1060450" y="1431289"/>
                  </a:lnTo>
                  <a:lnTo>
                    <a:pt x="1074420" y="1299210"/>
                  </a:lnTo>
                  <a:lnTo>
                    <a:pt x="1191260" y="1403350"/>
                  </a:lnTo>
                  <a:lnTo>
                    <a:pt x="1112520" y="1107439"/>
                  </a:lnTo>
                  <a:lnTo>
                    <a:pt x="1061720" y="1111250"/>
                  </a:lnTo>
                  <a:lnTo>
                    <a:pt x="1073150" y="1107439"/>
                  </a:lnTo>
                  <a:lnTo>
                    <a:pt x="996950" y="830580"/>
                  </a:lnTo>
                  <a:lnTo>
                    <a:pt x="1022350" y="828039"/>
                  </a:lnTo>
                  <a:lnTo>
                    <a:pt x="1037590" y="824230"/>
                  </a:lnTo>
                  <a:lnTo>
                    <a:pt x="1052830" y="821689"/>
                  </a:lnTo>
                  <a:lnTo>
                    <a:pt x="1071880" y="817880"/>
                  </a:lnTo>
                  <a:lnTo>
                    <a:pt x="1089660" y="811530"/>
                  </a:lnTo>
                  <a:lnTo>
                    <a:pt x="1108710" y="805180"/>
                  </a:lnTo>
                  <a:lnTo>
                    <a:pt x="1130300" y="798830"/>
                  </a:lnTo>
                  <a:lnTo>
                    <a:pt x="1150620" y="788670"/>
                  </a:lnTo>
                  <a:lnTo>
                    <a:pt x="1172210" y="778510"/>
                  </a:lnTo>
                  <a:lnTo>
                    <a:pt x="1216660" y="753110"/>
                  </a:lnTo>
                  <a:lnTo>
                    <a:pt x="1259840" y="722630"/>
                  </a:lnTo>
                  <a:lnTo>
                    <a:pt x="1303020" y="683260"/>
                  </a:lnTo>
                  <a:lnTo>
                    <a:pt x="1324610" y="647700"/>
                  </a:lnTo>
                  <a:lnTo>
                    <a:pt x="1328420" y="632460"/>
                  </a:lnTo>
                  <a:lnTo>
                    <a:pt x="1328420" y="614680"/>
                  </a:lnTo>
                  <a:lnTo>
                    <a:pt x="1324610" y="594360"/>
                  </a:lnTo>
                  <a:lnTo>
                    <a:pt x="1318260" y="571500"/>
                  </a:lnTo>
                  <a:lnTo>
                    <a:pt x="1308100" y="546100"/>
                  </a:lnTo>
                  <a:lnTo>
                    <a:pt x="1297940" y="530860"/>
                  </a:lnTo>
                  <a:lnTo>
                    <a:pt x="1287780" y="514350"/>
                  </a:lnTo>
                  <a:lnTo>
                    <a:pt x="1245870" y="463550"/>
                  </a:lnTo>
                  <a:lnTo>
                    <a:pt x="1211580" y="429260"/>
                  </a:lnTo>
                  <a:lnTo>
                    <a:pt x="1172210" y="394970"/>
                  </a:lnTo>
                  <a:lnTo>
                    <a:pt x="1127760" y="360680"/>
                  </a:lnTo>
                  <a:lnTo>
                    <a:pt x="1104900" y="342900"/>
                  </a:lnTo>
                  <a:lnTo>
                    <a:pt x="1056640" y="309880"/>
                  </a:lnTo>
                  <a:lnTo>
                    <a:pt x="1029969" y="293370"/>
                  </a:lnTo>
                  <a:lnTo>
                    <a:pt x="1003300" y="278130"/>
                  </a:lnTo>
                  <a:lnTo>
                    <a:pt x="976630" y="261620"/>
                  </a:lnTo>
                  <a:lnTo>
                    <a:pt x="920750" y="232410"/>
                  </a:lnTo>
                  <a:lnTo>
                    <a:pt x="862330" y="204470"/>
                  </a:lnTo>
                  <a:lnTo>
                    <a:pt x="802640" y="179070"/>
                  </a:lnTo>
                  <a:lnTo>
                    <a:pt x="712469" y="147320"/>
                  </a:lnTo>
                  <a:lnTo>
                    <a:pt x="622300" y="123189"/>
                  </a:lnTo>
                  <a:lnTo>
                    <a:pt x="562610" y="111760"/>
                  </a:lnTo>
                  <a:lnTo>
                    <a:pt x="532130" y="107950"/>
                  </a:lnTo>
                  <a:lnTo>
                    <a:pt x="519430" y="99060"/>
                  </a:lnTo>
                  <a:lnTo>
                    <a:pt x="504190" y="90170"/>
                  </a:lnTo>
                  <a:lnTo>
                    <a:pt x="488950" y="80010"/>
                  </a:lnTo>
                  <a:lnTo>
                    <a:pt x="455930" y="62230"/>
                  </a:lnTo>
                  <a:lnTo>
                    <a:pt x="438150" y="53339"/>
                  </a:lnTo>
                  <a:lnTo>
                    <a:pt x="421640" y="43180"/>
                  </a:lnTo>
                  <a:lnTo>
                    <a:pt x="402590" y="34289"/>
                  </a:lnTo>
                  <a:lnTo>
                    <a:pt x="384809" y="26670"/>
                  </a:lnTo>
                  <a:lnTo>
                    <a:pt x="368300" y="20320"/>
                  </a:lnTo>
                  <a:lnTo>
                    <a:pt x="332740" y="7620"/>
                  </a:lnTo>
                  <a:lnTo>
                    <a:pt x="316230" y="381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6400" y="1604009"/>
              <a:ext cx="1049020" cy="998219"/>
            </a:xfrm>
            <a:custGeom>
              <a:avLst/>
              <a:gdLst/>
              <a:ahLst/>
              <a:cxnLst/>
              <a:rect l="l" t="t" r="r" b="b"/>
              <a:pathLst>
                <a:path w="1049020" h="998219">
                  <a:moveTo>
                    <a:pt x="317500" y="0"/>
                  </a:moveTo>
                  <a:lnTo>
                    <a:pt x="303530" y="3810"/>
                  </a:lnTo>
                  <a:lnTo>
                    <a:pt x="288290" y="8889"/>
                  </a:lnTo>
                  <a:lnTo>
                    <a:pt x="270509" y="13969"/>
                  </a:lnTo>
                  <a:lnTo>
                    <a:pt x="232409" y="26669"/>
                  </a:lnTo>
                  <a:lnTo>
                    <a:pt x="210820" y="34289"/>
                  </a:lnTo>
                  <a:lnTo>
                    <a:pt x="189229" y="43179"/>
                  </a:lnTo>
                  <a:lnTo>
                    <a:pt x="168909" y="50800"/>
                  </a:lnTo>
                  <a:lnTo>
                    <a:pt x="147320" y="59689"/>
                  </a:lnTo>
                  <a:lnTo>
                    <a:pt x="127000" y="69850"/>
                  </a:lnTo>
                  <a:lnTo>
                    <a:pt x="106679" y="78739"/>
                  </a:lnTo>
                  <a:lnTo>
                    <a:pt x="52070" y="110489"/>
                  </a:lnTo>
                  <a:lnTo>
                    <a:pt x="10159" y="147319"/>
                  </a:lnTo>
                  <a:lnTo>
                    <a:pt x="0" y="176529"/>
                  </a:lnTo>
                  <a:lnTo>
                    <a:pt x="0" y="190500"/>
                  </a:lnTo>
                  <a:lnTo>
                    <a:pt x="21590" y="229869"/>
                  </a:lnTo>
                  <a:lnTo>
                    <a:pt x="57150" y="260350"/>
                  </a:lnTo>
                  <a:lnTo>
                    <a:pt x="81279" y="275589"/>
                  </a:lnTo>
                  <a:lnTo>
                    <a:pt x="91440" y="281939"/>
                  </a:lnTo>
                  <a:lnTo>
                    <a:pt x="97790" y="284479"/>
                  </a:lnTo>
                  <a:lnTo>
                    <a:pt x="104140" y="288289"/>
                  </a:lnTo>
                  <a:lnTo>
                    <a:pt x="105409" y="288289"/>
                  </a:lnTo>
                  <a:lnTo>
                    <a:pt x="135890" y="523239"/>
                  </a:lnTo>
                  <a:lnTo>
                    <a:pt x="101600" y="532129"/>
                  </a:lnTo>
                  <a:lnTo>
                    <a:pt x="101600" y="529589"/>
                  </a:lnTo>
                  <a:lnTo>
                    <a:pt x="100329" y="527050"/>
                  </a:lnTo>
                  <a:lnTo>
                    <a:pt x="100329" y="524510"/>
                  </a:lnTo>
                  <a:lnTo>
                    <a:pt x="99059" y="521969"/>
                  </a:lnTo>
                  <a:lnTo>
                    <a:pt x="95250" y="510539"/>
                  </a:lnTo>
                  <a:lnTo>
                    <a:pt x="68579" y="477519"/>
                  </a:lnTo>
                  <a:lnTo>
                    <a:pt x="58420" y="474979"/>
                  </a:lnTo>
                  <a:lnTo>
                    <a:pt x="49529" y="472439"/>
                  </a:lnTo>
                  <a:lnTo>
                    <a:pt x="7620" y="508000"/>
                  </a:lnTo>
                  <a:lnTo>
                    <a:pt x="6350" y="519429"/>
                  </a:lnTo>
                  <a:lnTo>
                    <a:pt x="6350" y="530860"/>
                  </a:lnTo>
                  <a:lnTo>
                    <a:pt x="7620" y="543560"/>
                  </a:lnTo>
                  <a:lnTo>
                    <a:pt x="8890" y="546100"/>
                  </a:lnTo>
                  <a:lnTo>
                    <a:pt x="8890" y="548639"/>
                  </a:lnTo>
                  <a:lnTo>
                    <a:pt x="11429" y="553719"/>
                  </a:lnTo>
                  <a:lnTo>
                    <a:pt x="10159" y="553719"/>
                  </a:lnTo>
                  <a:lnTo>
                    <a:pt x="29209" y="624839"/>
                  </a:lnTo>
                  <a:lnTo>
                    <a:pt x="48259" y="694689"/>
                  </a:lnTo>
                  <a:lnTo>
                    <a:pt x="68579" y="762000"/>
                  </a:lnTo>
                  <a:lnTo>
                    <a:pt x="90170" y="824229"/>
                  </a:lnTo>
                  <a:lnTo>
                    <a:pt x="128270" y="928369"/>
                  </a:lnTo>
                  <a:lnTo>
                    <a:pt x="143509" y="969010"/>
                  </a:lnTo>
                  <a:lnTo>
                    <a:pt x="156209" y="998219"/>
                  </a:lnTo>
                  <a:lnTo>
                    <a:pt x="793750" y="958850"/>
                  </a:lnTo>
                  <a:lnTo>
                    <a:pt x="706119" y="636269"/>
                  </a:lnTo>
                  <a:lnTo>
                    <a:pt x="736600" y="635000"/>
                  </a:lnTo>
                  <a:lnTo>
                    <a:pt x="751840" y="635000"/>
                  </a:lnTo>
                  <a:lnTo>
                    <a:pt x="763269" y="632460"/>
                  </a:lnTo>
                  <a:lnTo>
                    <a:pt x="778510" y="631189"/>
                  </a:lnTo>
                  <a:lnTo>
                    <a:pt x="796290" y="627379"/>
                  </a:lnTo>
                  <a:lnTo>
                    <a:pt x="815340" y="622300"/>
                  </a:lnTo>
                  <a:lnTo>
                    <a:pt x="836930" y="617219"/>
                  </a:lnTo>
                  <a:lnTo>
                    <a:pt x="883919" y="600710"/>
                  </a:lnTo>
                  <a:lnTo>
                    <a:pt x="933450" y="576579"/>
                  </a:lnTo>
                  <a:lnTo>
                    <a:pt x="985519" y="543560"/>
                  </a:lnTo>
                  <a:lnTo>
                    <a:pt x="1036319" y="497839"/>
                  </a:lnTo>
                  <a:lnTo>
                    <a:pt x="1049020" y="463550"/>
                  </a:lnTo>
                  <a:lnTo>
                    <a:pt x="1045210" y="440689"/>
                  </a:lnTo>
                  <a:lnTo>
                    <a:pt x="1033780" y="414019"/>
                  </a:lnTo>
                  <a:lnTo>
                    <a:pt x="1016000" y="386079"/>
                  </a:lnTo>
                  <a:lnTo>
                    <a:pt x="1004569" y="372110"/>
                  </a:lnTo>
                  <a:lnTo>
                    <a:pt x="993140" y="356869"/>
                  </a:lnTo>
                  <a:lnTo>
                    <a:pt x="980440" y="341629"/>
                  </a:lnTo>
                  <a:lnTo>
                    <a:pt x="965200" y="327660"/>
                  </a:lnTo>
                  <a:lnTo>
                    <a:pt x="932180" y="294639"/>
                  </a:lnTo>
                  <a:lnTo>
                    <a:pt x="914400" y="279400"/>
                  </a:lnTo>
                  <a:lnTo>
                    <a:pt x="875030" y="247650"/>
                  </a:lnTo>
                  <a:lnTo>
                    <a:pt x="853440" y="232410"/>
                  </a:lnTo>
                  <a:lnTo>
                    <a:pt x="831850" y="215900"/>
                  </a:lnTo>
                  <a:lnTo>
                    <a:pt x="808990" y="200660"/>
                  </a:lnTo>
                  <a:lnTo>
                    <a:pt x="736600" y="154939"/>
                  </a:lnTo>
                  <a:lnTo>
                    <a:pt x="709930" y="140969"/>
                  </a:lnTo>
                  <a:lnTo>
                    <a:pt x="684530" y="125729"/>
                  </a:lnTo>
                  <a:lnTo>
                    <a:pt x="631190" y="99060"/>
                  </a:lnTo>
                  <a:lnTo>
                    <a:pt x="575310" y="73660"/>
                  </a:lnTo>
                  <a:lnTo>
                    <a:pt x="519430" y="52069"/>
                  </a:lnTo>
                  <a:lnTo>
                    <a:pt x="461009" y="33019"/>
                  </a:lnTo>
                  <a:lnTo>
                    <a:pt x="433069" y="24129"/>
                  </a:lnTo>
                  <a:lnTo>
                    <a:pt x="403859" y="16510"/>
                  </a:lnTo>
                  <a:lnTo>
                    <a:pt x="375920" y="10160"/>
                  </a:lnTo>
                  <a:lnTo>
                    <a:pt x="346709" y="381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4350" y="2604769"/>
              <a:ext cx="768350" cy="222250"/>
            </a:xfrm>
            <a:custGeom>
              <a:avLst/>
              <a:gdLst/>
              <a:ahLst/>
              <a:cxnLst/>
              <a:rect l="l" t="t" r="r" b="b"/>
              <a:pathLst>
                <a:path w="768350" h="222250">
                  <a:moveTo>
                    <a:pt x="736600" y="0"/>
                  </a:moveTo>
                  <a:lnTo>
                    <a:pt x="0" y="45719"/>
                  </a:lnTo>
                  <a:lnTo>
                    <a:pt x="5079" y="74929"/>
                  </a:lnTo>
                  <a:lnTo>
                    <a:pt x="678180" y="222250"/>
                  </a:lnTo>
                  <a:lnTo>
                    <a:pt x="695960" y="53339"/>
                  </a:lnTo>
                  <a:lnTo>
                    <a:pt x="768350" y="118109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140" y="1685289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236220" y="80010"/>
                  </a:moveTo>
                  <a:lnTo>
                    <a:pt x="233680" y="76200"/>
                  </a:lnTo>
                  <a:lnTo>
                    <a:pt x="228600" y="73660"/>
                  </a:lnTo>
                  <a:lnTo>
                    <a:pt x="224790" y="68580"/>
                  </a:lnTo>
                  <a:lnTo>
                    <a:pt x="217170" y="63500"/>
                  </a:lnTo>
                  <a:lnTo>
                    <a:pt x="209550" y="57150"/>
                  </a:lnTo>
                  <a:lnTo>
                    <a:pt x="200660" y="52070"/>
                  </a:lnTo>
                  <a:lnTo>
                    <a:pt x="190500" y="46990"/>
                  </a:lnTo>
                  <a:lnTo>
                    <a:pt x="179070" y="40640"/>
                  </a:lnTo>
                  <a:lnTo>
                    <a:pt x="167640" y="36830"/>
                  </a:lnTo>
                  <a:lnTo>
                    <a:pt x="153670" y="33020"/>
                  </a:lnTo>
                  <a:lnTo>
                    <a:pt x="139700" y="30480"/>
                  </a:lnTo>
                  <a:lnTo>
                    <a:pt x="109220" y="30480"/>
                  </a:lnTo>
                  <a:lnTo>
                    <a:pt x="46990" y="57150"/>
                  </a:lnTo>
                  <a:lnTo>
                    <a:pt x="12700" y="105410"/>
                  </a:lnTo>
                  <a:lnTo>
                    <a:pt x="0" y="154940"/>
                  </a:lnTo>
                  <a:lnTo>
                    <a:pt x="0" y="194310"/>
                  </a:lnTo>
                  <a:lnTo>
                    <a:pt x="2540" y="189230"/>
                  </a:lnTo>
                  <a:lnTo>
                    <a:pt x="6350" y="176530"/>
                  </a:lnTo>
                  <a:lnTo>
                    <a:pt x="15240" y="158750"/>
                  </a:lnTo>
                  <a:lnTo>
                    <a:pt x="43180" y="115570"/>
                  </a:lnTo>
                  <a:lnTo>
                    <a:pt x="88900" y="76200"/>
                  </a:lnTo>
                  <a:lnTo>
                    <a:pt x="148590" y="58420"/>
                  </a:lnTo>
                  <a:lnTo>
                    <a:pt x="173990" y="57150"/>
                  </a:lnTo>
                  <a:lnTo>
                    <a:pt x="194310" y="59690"/>
                  </a:lnTo>
                  <a:lnTo>
                    <a:pt x="210820" y="63500"/>
                  </a:lnTo>
                  <a:lnTo>
                    <a:pt x="222250" y="69850"/>
                  </a:lnTo>
                  <a:lnTo>
                    <a:pt x="229870" y="74930"/>
                  </a:lnTo>
                  <a:lnTo>
                    <a:pt x="234950" y="78740"/>
                  </a:lnTo>
                  <a:lnTo>
                    <a:pt x="236220" y="80010"/>
                  </a:lnTo>
                  <a:close/>
                </a:path>
                <a:path w="1104900" h="1076960">
                  <a:moveTo>
                    <a:pt x="238760" y="246380"/>
                  </a:moveTo>
                  <a:lnTo>
                    <a:pt x="236220" y="229870"/>
                  </a:lnTo>
                  <a:lnTo>
                    <a:pt x="233553" y="220980"/>
                  </a:lnTo>
                  <a:lnTo>
                    <a:pt x="232410" y="217170"/>
                  </a:lnTo>
                  <a:lnTo>
                    <a:pt x="209550" y="184150"/>
                  </a:lnTo>
                  <a:lnTo>
                    <a:pt x="193040" y="177800"/>
                  </a:lnTo>
                  <a:lnTo>
                    <a:pt x="186690" y="177800"/>
                  </a:lnTo>
                  <a:lnTo>
                    <a:pt x="180340" y="180340"/>
                  </a:lnTo>
                  <a:lnTo>
                    <a:pt x="176530" y="182880"/>
                  </a:lnTo>
                  <a:lnTo>
                    <a:pt x="172720" y="187960"/>
                  </a:lnTo>
                  <a:lnTo>
                    <a:pt x="168910" y="191770"/>
                  </a:lnTo>
                  <a:lnTo>
                    <a:pt x="163830" y="199390"/>
                  </a:lnTo>
                  <a:lnTo>
                    <a:pt x="161429" y="220980"/>
                  </a:lnTo>
                  <a:lnTo>
                    <a:pt x="161328" y="222465"/>
                  </a:lnTo>
                  <a:lnTo>
                    <a:pt x="163830" y="236220"/>
                  </a:lnTo>
                  <a:lnTo>
                    <a:pt x="166370" y="243840"/>
                  </a:lnTo>
                  <a:lnTo>
                    <a:pt x="168910" y="252730"/>
                  </a:lnTo>
                  <a:lnTo>
                    <a:pt x="172720" y="259080"/>
                  </a:lnTo>
                  <a:lnTo>
                    <a:pt x="176530" y="264160"/>
                  </a:lnTo>
                  <a:lnTo>
                    <a:pt x="181610" y="269240"/>
                  </a:lnTo>
                  <a:lnTo>
                    <a:pt x="186690" y="273050"/>
                  </a:lnTo>
                  <a:lnTo>
                    <a:pt x="195580" y="273050"/>
                  </a:lnTo>
                  <a:lnTo>
                    <a:pt x="203200" y="267970"/>
                  </a:lnTo>
                  <a:lnTo>
                    <a:pt x="208267" y="257810"/>
                  </a:lnTo>
                  <a:lnTo>
                    <a:pt x="209550" y="242570"/>
                  </a:lnTo>
                  <a:lnTo>
                    <a:pt x="207010" y="226060"/>
                  </a:lnTo>
                  <a:lnTo>
                    <a:pt x="207010" y="222465"/>
                  </a:lnTo>
                  <a:lnTo>
                    <a:pt x="205740" y="220980"/>
                  </a:lnTo>
                  <a:lnTo>
                    <a:pt x="207010" y="222250"/>
                  </a:lnTo>
                  <a:lnTo>
                    <a:pt x="207010" y="222465"/>
                  </a:lnTo>
                  <a:lnTo>
                    <a:pt x="213360" y="229870"/>
                  </a:lnTo>
                  <a:lnTo>
                    <a:pt x="217170" y="241300"/>
                  </a:lnTo>
                  <a:lnTo>
                    <a:pt x="222250" y="252730"/>
                  </a:lnTo>
                  <a:lnTo>
                    <a:pt x="226060" y="265430"/>
                  </a:lnTo>
                  <a:lnTo>
                    <a:pt x="226060" y="270510"/>
                  </a:lnTo>
                  <a:lnTo>
                    <a:pt x="227330" y="275590"/>
                  </a:lnTo>
                  <a:lnTo>
                    <a:pt x="228600" y="281940"/>
                  </a:lnTo>
                  <a:lnTo>
                    <a:pt x="228600" y="287020"/>
                  </a:lnTo>
                  <a:lnTo>
                    <a:pt x="234950" y="275590"/>
                  </a:lnTo>
                  <a:lnTo>
                    <a:pt x="238760" y="262890"/>
                  </a:lnTo>
                  <a:lnTo>
                    <a:pt x="238760" y="246380"/>
                  </a:lnTo>
                  <a:close/>
                </a:path>
                <a:path w="1104900" h="1076960">
                  <a:moveTo>
                    <a:pt x="563880" y="207010"/>
                  </a:moveTo>
                  <a:lnTo>
                    <a:pt x="553720" y="167640"/>
                  </a:lnTo>
                  <a:lnTo>
                    <a:pt x="527050" y="139700"/>
                  </a:lnTo>
                  <a:lnTo>
                    <a:pt x="519430" y="138430"/>
                  </a:lnTo>
                  <a:lnTo>
                    <a:pt x="511810" y="138430"/>
                  </a:lnTo>
                  <a:lnTo>
                    <a:pt x="487680" y="170180"/>
                  </a:lnTo>
                  <a:lnTo>
                    <a:pt x="487680" y="182880"/>
                  </a:lnTo>
                  <a:lnTo>
                    <a:pt x="490220" y="196850"/>
                  </a:lnTo>
                  <a:lnTo>
                    <a:pt x="492760" y="204470"/>
                  </a:lnTo>
                  <a:lnTo>
                    <a:pt x="495300" y="213360"/>
                  </a:lnTo>
                  <a:lnTo>
                    <a:pt x="499110" y="219710"/>
                  </a:lnTo>
                  <a:lnTo>
                    <a:pt x="502920" y="224790"/>
                  </a:lnTo>
                  <a:lnTo>
                    <a:pt x="511810" y="233680"/>
                  </a:lnTo>
                  <a:lnTo>
                    <a:pt x="520700" y="233680"/>
                  </a:lnTo>
                  <a:lnTo>
                    <a:pt x="528320" y="228600"/>
                  </a:lnTo>
                  <a:lnTo>
                    <a:pt x="533400" y="218440"/>
                  </a:lnTo>
                  <a:lnTo>
                    <a:pt x="534670" y="203200"/>
                  </a:lnTo>
                  <a:lnTo>
                    <a:pt x="533400" y="184150"/>
                  </a:lnTo>
                  <a:lnTo>
                    <a:pt x="532130" y="182880"/>
                  </a:lnTo>
                  <a:lnTo>
                    <a:pt x="532130" y="181610"/>
                  </a:lnTo>
                  <a:lnTo>
                    <a:pt x="543560" y="201930"/>
                  </a:lnTo>
                  <a:lnTo>
                    <a:pt x="547370" y="213360"/>
                  </a:lnTo>
                  <a:lnTo>
                    <a:pt x="551180" y="232410"/>
                  </a:lnTo>
                  <a:lnTo>
                    <a:pt x="553720" y="242570"/>
                  </a:lnTo>
                  <a:lnTo>
                    <a:pt x="553720" y="247650"/>
                  </a:lnTo>
                  <a:lnTo>
                    <a:pt x="560070" y="236220"/>
                  </a:lnTo>
                  <a:lnTo>
                    <a:pt x="563880" y="223520"/>
                  </a:lnTo>
                  <a:lnTo>
                    <a:pt x="563880" y="207010"/>
                  </a:lnTo>
                  <a:close/>
                </a:path>
                <a:path w="1104900" h="1076960">
                  <a:moveTo>
                    <a:pt x="589280" y="0"/>
                  </a:moveTo>
                  <a:lnTo>
                    <a:pt x="585470" y="2540"/>
                  </a:lnTo>
                  <a:lnTo>
                    <a:pt x="576580" y="10160"/>
                  </a:lnTo>
                  <a:lnTo>
                    <a:pt x="543560" y="34290"/>
                  </a:lnTo>
                  <a:lnTo>
                    <a:pt x="500380" y="62230"/>
                  </a:lnTo>
                  <a:lnTo>
                    <a:pt x="452120" y="82550"/>
                  </a:lnTo>
                  <a:lnTo>
                    <a:pt x="431800" y="88900"/>
                  </a:lnTo>
                  <a:lnTo>
                    <a:pt x="419100" y="95250"/>
                  </a:lnTo>
                  <a:lnTo>
                    <a:pt x="410210" y="102870"/>
                  </a:lnTo>
                  <a:lnTo>
                    <a:pt x="406400" y="109220"/>
                  </a:lnTo>
                  <a:lnTo>
                    <a:pt x="405130" y="115570"/>
                  </a:lnTo>
                  <a:lnTo>
                    <a:pt x="406400" y="119380"/>
                  </a:lnTo>
                  <a:lnTo>
                    <a:pt x="406400" y="121920"/>
                  </a:lnTo>
                  <a:lnTo>
                    <a:pt x="407670" y="123190"/>
                  </a:lnTo>
                  <a:lnTo>
                    <a:pt x="421640" y="118110"/>
                  </a:lnTo>
                  <a:lnTo>
                    <a:pt x="435610" y="114300"/>
                  </a:lnTo>
                  <a:lnTo>
                    <a:pt x="454660" y="107950"/>
                  </a:lnTo>
                  <a:lnTo>
                    <a:pt x="474980" y="101600"/>
                  </a:lnTo>
                  <a:lnTo>
                    <a:pt x="494030" y="92710"/>
                  </a:lnTo>
                  <a:lnTo>
                    <a:pt x="539750" y="66040"/>
                  </a:lnTo>
                  <a:lnTo>
                    <a:pt x="579120" y="17780"/>
                  </a:lnTo>
                  <a:lnTo>
                    <a:pt x="588010" y="2540"/>
                  </a:lnTo>
                  <a:lnTo>
                    <a:pt x="589280" y="0"/>
                  </a:lnTo>
                  <a:close/>
                </a:path>
                <a:path w="1104900" h="1076960">
                  <a:moveTo>
                    <a:pt x="1104900" y="828040"/>
                  </a:moveTo>
                  <a:lnTo>
                    <a:pt x="1101610" y="781050"/>
                  </a:lnTo>
                  <a:lnTo>
                    <a:pt x="1101090" y="773430"/>
                  </a:lnTo>
                  <a:lnTo>
                    <a:pt x="1090930" y="723900"/>
                  </a:lnTo>
                  <a:lnTo>
                    <a:pt x="1073150" y="680720"/>
                  </a:lnTo>
                  <a:lnTo>
                    <a:pt x="1043940" y="648970"/>
                  </a:lnTo>
                  <a:lnTo>
                    <a:pt x="1005840" y="632460"/>
                  </a:lnTo>
                  <a:lnTo>
                    <a:pt x="952500" y="624840"/>
                  </a:lnTo>
                  <a:lnTo>
                    <a:pt x="845820" y="615950"/>
                  </a:lnTo>
                  <a:lnTo>
                    <a:pt x="725170" y="615950"/>
                  </a:lnTo>
                  <a:lnTo>
                    <a:pt x="685800" y="618490"/>
                  </a:lnTo>
                  <a:lnTo>
                    <a:pt x="612140" y="626110"/>
                  </a:lnTo>
                  <a:lnTo>
                    <a:pt x="549910" y="638810"/>
                  </a:lnTo>
                  <a:lnTo>
                    <a:pt x="506730" y="657860"/>
                  </a:lnTo>
                  <a:lnTo>
                    <a:pt x="485140" y="692150"/>
                  </a:lnTo>
                  <a:lnTo>
                    <a:pt x="486410" y="703580"/>
                  </a:lnTo>
                  <a:lnTo>
                    <a:pt x="518160" y="746760"/>
                  </a:lnTo>
                  <a:lnTo>
                    <a:pt x="562610" y="765810"/>
                  </a:lnTo>
                  <a:lnTo>
                    <a:pt x="615950" y="775970"/>
                  </a:lnTo>
                  <a:lnTo>
                    <a:pt x="633730" y="779780"/>
                  </a:lnTo>
                  <a:lnTo>
                    <a:pt x="651510" y="779780"/>
                  </a:lnTo>
                  <a:lnTo>
                    <a:pt x="688340" y="782320"/>
                  </a:lnTo>
                  <a:lnTo>
                    <a:pt x="723900" y="782320"/>
                  </a:lnTo>
                  <a:lnTo>
                    <a:pt x="739140" y="781050"/>
                  </a:lnTo>
                  <a:lnTo>
                    <a:pt x="731520" y="792480"/>
                  </a:lnTo>
                  <a:lnTo>
                    <a:pt x="726440" y="805180"/>
                  </a:lnTo>
                  <a:lnTo>
                    <a:pt x="723900" y="816610"/>
                  </a:lnTo>
                  <a:lnTo>
                    <a:pt x="722630" y="828040"/>
                  </a:lnTo>
                  <a:lnTo>
                    <a:pt x="723900" y="838200"/>
                  </a:lnTo>
                  <a:lnTo>
                    <a:pt x="728980" y="850900"/>
                  </a:lnTo>
                  <a:lnTo>
                    <a:pt x="731520" y="854710"/>
                  </a:lnTo>
                  <a:lnTo>
                    <a:pt x="732790" y="855980"/>
                  </a:lnTo>
                  <a:lnTo>
                    <a:pt x="732790" y="858520"/>
                  </a:lnTo>
                  <a:lnTo>
                    <a:pt x="730250" y="862330"/>
                  </a:lnTo>
                  <a:lnTo>
                    <a:pt x="727710" y="868680"/>
                  </a:lnTo>
                  <a:lnTo>
                    <a:pt x="723900" y="876300"/>
                  </a:lnTo>
                  <a:lnTo>
                    <a:pt x="716280" y="896620"/>
                  </a:lnTo>
                  <a:lnTo>
                    <a:pt x="713740" y="919480"/>
                  </a:lnTo>
                  <a:lnTo>
                    <a:pt x="715010" y="939800"/>
                  </a:lnTo>
                  <a:lnTo>
                    <a:pt x="728980" y="975360"/>
                  </a:lnTo>
                  <a:lnTo>
                    <a:pt x="751840" y="1008380"/>
                  </a:lnTo>
                  <a:lnTo>
                    <a:pt x="763270" y="1017270"/>
                  </a:lnTo>
                  <a:lnTo>
                    <a:pt x="775970" y="1029970"/>
                  </a:lnTo>
                  <a:lnTo>
                    <a:pt x="792480" y="1041400"/>
                  </a:lnTo>
                  <a:lnTo>
                    <a:pt x="808990" y="1054100"/>
                  </a:lnTo>
                  <a:lnTo>
                    <a:pt x="826770" y="1064260"/>
                  </a:lnTo>
                  <a:lnTo>
                    <a:pt x="844550" y="1073150"/>
                  </a:lnTo>
                  <a:lnTo>
                    <a:pt x="861060" y="1076960"/>
                  </a:lnTo>
                  <a:lnTo>
                    <a:pt x="877570" y="1076960"/>
                  </a:lnTo>
                  <a:lnTo>
                    <a:pt x="906780" y="1047750"/>
                  </a:lnTo>
                  <a:lnTo>
                    <a:pt x="913130" y="1027430"/>
                  </a:lnTo>
                  <a:lnTo>
                    <a:pt x="916940" y="1033780"/>
                  </a:lnTo>
                  <a:lnTo>
                    <a:pt x="923290" y="1037590"/>
                  </a:lnTo>
                  <a:lnTo>
                    <a:pt x="928370" y="1041400"/>
                  </a:lnTo>
                  <a:lnTo>
                    <a:pt x="934720" y="1046480"/>
                  </a:lnTo>
                  <a:lnTo>
                    <a:pt x="956310" y="1054100"/>
                  </a:lnTo>
                  <a:lnTo>
                    <a:pt x="977900" y="1056640"/>
                  </a:lnTo>
                  <a:lnTo>
                    <a:pt x="999490" y="1054100"/>
                  </a:lnTo>
                  <a:lnTo>
                    <a:pt x="1021080" y="1049020"/>
                  </a:lnTo>
                  <a:lnTo>
                    <a:pt x="1074420" y="1027430"/>
                  </a:lnTo>
                  <a:lnTo>
                    <a:pt x="1083310" y="1012190"/>
                  </a:lnTo>
                  <a:lnTo>
                    <a:pt x="1087120" y="999490"/>
                  </a:lnTo>
                  <a:lnTo>
                    <a:pt x="1092200" y="971550"/>
                  </a:lnTo>
                  <a:lnTo>
                    <a:pt x="1098550" y="929640"/>
                  </a:lnTo>
                  <a:lnTo>
                    <a:pt x="1103630" y="880110"/>
                  </a:lnTo>
                  <a:lnTo>
                    <a:pt x="1104900" y="828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1730" y="2345689"/>
              <a:ext cx="530860" cy="372110"/>
            </a:xfrm>
            <a:custGeom>
              <a:avLst/>
              <a:gdLst/>
              <a:ahLst/>
              <a:cxnLst/>
              <a:rect l="l" t="t" r="r" b="b"/>
              <a:pathLst>
                <a:path w="530860" h="372110">
                  <a:moveTo>
                    <a:pt x="304800" y="0"/>
                  </a:moveTo>
                  <a:lnTo>
                    <a:pt x="229869" y="0"/>
                  </a:lnTo>
                  <a:lnTo>
                    <a:pt x="194309" y="1270"/>
                  </a:lnTo>
                  <a:lnTo>
                    <a:pt x="158750" y="3810"/>
                  </a:lnTo>
                  <a:lnTo>
                    <a:pt x="125729" y="5080"/>
                  </a:lnTo>
                  <a:lnTo>
                    <a:pt x="93979" y="8889"/>
                  </a:lnTo>
                  <a:lnTo>
                    <a:pt x="66039" y="13970"/>
                  </a:lnTo>
                  <a:lnTo>
                    <a:pt x="41909" y="17780"/>
                  </a:lnTo>
                  <a:lnTo>
                    <a:pt x="7619" y="29210"/>
                  </a:lnTo>
                  <a:lnTo>
                    <a:pt x="0" y="35560"/>
                  </a:lnTo>
                  <a:lnTo>
                    <a:pt x="5079" y="43180"/>
                  </a:lnTo>
                  <a:lnTo>
                    <a:pt x="50800" y="63500"/>
                  </a:lnTo>
                  <a:lnTo>
                    <a:pt x="102869" y="72389"/>
                  </a:lnTo>
                  <a:lnTo>
                    <a:pt x="121919" y="74930"/>
                  </a:lnTo>
                  <a:lnTo>
                    <a:pt x="140969" y="76200"/>
                  </a:lnTo>
                  <a:lnTo>
                    <a:pt x="220979" y="76200"/>
                  </a:lnTo>
                  <a:lnTo>
                    <a:pt x="240029" y="74930"/>
                  </a:lnTo>
                  <a:lnTo>
                    <a:pt x="257809" y="72389"/>
                  </a:lnTo>
                  <a:lnTo>
                    <a:pt x="267969" y="72389"/>
                  </a:lnTo>
                  <a:lnTo>
                    <a:pt x="278129" y="71120"/>
                  </a:lnTo>
                  <a:lnTo>
                    <a:pt x="302259" y="68580"/>
                  </a:lnTo>
                  <a:lnTo>
                    <a:pt x="318769" y="66039"/>
                  </a:lnTo>
                  <a:lnTo>
                    <a:pt x="321309" y="66039"/>
                  </a:lnTo>
                  <a:lnTo>
                    <a:pt x="275589" y="110489"/>
                  </a:lnTo>
                  <a:lnTo>
                    <a:pt x="260350" y="125730"/>
                  </a:lnTo>
                  <a:lnTo>
                    <a:pt x="254000" y="133350"/>
                  </a:lnTo>
                  <a:lnTo>
                    <a:pt x="243839" y="148589"/>
                  </a:lnTo>
                  <a:lnTo>
                    <a:pt x="240029" y="154939"/>
                  </a:lnTo>
                  <a:lnTo>
                    <a:pt x="238759" y="160020"/>
                  </a:lnTo>
                  <a:lnTo>
                    <a:pt x="237489" y="163830"/>
                  </a:lnTo>
                  <a:lnTo>
                    <a:pt x="237489" y="166370"/>
                  </a:lnTo>
                  <a:lnTo>
                    <a:pt x="238759" y="167639"/>
                  </a:lnTo>
                  <a:lnTo>
                    <a:pt x="240029" y="170180"/>
                  </a:lnTo>
                  <a:lnTo>
                    <a:pt x="240029" y="172720"/>
                  </a:lnTo>
                  <a:lnTo>
                    <a:pt x="246379" y="186689"/>
                  </a:lnTo>
                  <a:lnTo>
                    <a:pt x="247650" y="200660"/>
                  </a:lnTo>
                  <a:lnTo>
                    <a:pt x="242569" y="217170"/>
                  </a:lnTo>
                  <a:lnTo>
                    <a:pt x="233679" y="237489"/>
                  </a:lnTo>
                  <a:lnTo>
                    <a:pt x="228600" y="250189"/>
                  </a:lnTo>
                  <a:lnTo>
                    <a:pt x="228600" y="261620"/>
                  </a:lnTo>
                  <a:lnTo>
                    <a:pt x="229869" y="274320"/>
                  </a:lnTo>
                  <a:lnTo>
                    <a:pt x="234950" y="285750"/>
                  </a:lnTo>
                  <a:lnTo>
                    <a:pt x="240029" y="295910"/>
                  </a:lnTo>
                  <a:lnTo>
                    <a:pt x="245109" y="304800"/>
                  </a:lnTo>
                  <a:lnTo>
                    <a:pt x="250189" y="311150"/>
                  </a:lnTo>
                  <a:lnTo>
                    <a:pt x="252729" y="314960"/>
                  </a:lnTo>
                  <a:lnTo>
                    <a:pt x="264159" y="325120"/>
                  </a:lnTo>
                  <a:lnTo>
                    <a:pt x="299719" y="353060"/>
                  </a:lnTo>
                  <a:lnTo>
                    <a:pt x="311150" y="360680"/>
                  </a:lnTo>
                  <a:lnTo>
                    <a:pt x="321309" y="365760"/>
                  </a:lnTo>
                  <a:lnTo>
                    <a:pt x="328929" y="370839"/>
                  </a:lnTo>
                  <a:lnTo>
                    <a:pt x="335279" y="372110"/>
                  </a:lnTo>
                  <a:lnTo>
                    <a:pt x="341629" y="355600"/>
                  </a:lnTo>
                  <a:lnTo>
                    <a:pt x="344169" y="330200"/>
                  </a:lnTo>
                  <a:lnTo>
                    <a:pt x="347979" y="298450"/>
                  </a:lnTo>
                  <a:lnTo>
                    <a:pt x="347979" y="262889"/>
                  </a:lnTo>
                  <a:lnTo>
                    <a:pt x="392429" y="262889"/>
                  </a:lnTo>
                  <a:lnTo>
                    <a:pt x="392429" y="270510"/>
                  </a:lnTo>
                  <a:lnTo>
                    <a:pt x="393700" y="280670"/>
                  </a:lnTo>
                  <a:lnTo>
                    <a:pt x="396239" y="292100"/>
                  </a:lnTo>
                  <a:lnTo>
                    <a:pt x="400050" y="304800"/>
                  </a:lnTo>
                  <a:lnTo>
                    <a:pt x="403859" y="318770"/>
                  </a:lnTo>
                  <a:lnTo>
                    <a:pt x="410209" y="330200"/>
                  </a:lnTo>
                  <a:lnTo>
                    <a:pt x="417829" y="339089"/>
                  </a:lnTo>
                  <a:lnTo>
                    <a:pt x="426719" y="346710"/>
                  </a:lnTo>
                  <a:lnTo>
                    <a:pt x="435609" y="350520"/>
                  </a:lnTo>
                  <a:lnTo>
                    <a:pt x="458469" y="350520"/>
                  </a:lnTo>
                  <a:lnTo>
                    <a:pt x="504189" y="337820"/>
                  </a:lnTo>
                  <a:lnTo>
                    <a:pt x="524509" y="269239"/>
                  </a:lnTo>
                  <a:lnTo>
                    <a:pt x="528319" y="229870"/>
                  </a:lnTo>
                  <a:lnTo>
                    <a:pt x="530859" y="187960"/>
                  </a:lnTo>
                  <a:lnTo>
                    <a:pt x="530859" y="147320"/>
                  </a:lnTo>
                  <a:lnTo>
                    <a:pt x="527050" y="107950"/>
                  </a:lnTo>
                  <a:lnTo>
                    <a:pt x="505459" y="44450"/>
                  </a:lnTo>
                  <a:lnTo>
                    <a:pt x="472439" y="17780"/>
                  </a:lnTo>
                  <a:lnTo>
                    <a:pt x="467359" y="15239"/>
                  </a:lnTo>
                  <a:lnTo>
                    <a:pt x="439419" y="11430"/>
                  </a:lnTo>
                  <a:lnTo>
                    <a:pt x="410209" y="6350"/>
                  </a:lnTo>
                  <a:lnTo>
                    <a:pt x="341629" y="1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04620"/>
            <a:ext cx="774827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95" dirty="0">
                <a:latin typeface="Arial"/>
                <a:cs typeface="Arial"/>
              </a:rPr>
              <a:t>Ordered </a:t>
            </a:r>
            <a:r>
              <a:rPr sz="2400" spc="-75" dirty="0">
                <a:latin typeface="Arial"/>
                <a:cs typeface="Arial"/>
              </a:rPr>
              <a:t>trees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25" dirty="0">
                <a:latin typeface="Arial"/>
                <a:cs typeface="Arial"/>
              </a:rPr>
              <a:t>often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restore </a:t>
            </a:r>
            <a:r>
              <a:rPr sz="2400" spc="-20" dirty="0">
                <a:latin typeface="Arial"/>
                <a:cs typeface="Arial"/>
              </a:rPr>
              <a:t>data/info.</a:t>
            </a:r>
            <a:endParaRPr sz="2400">
              <a:latin typeface="Arial"/>
              <a:cs typeface="Arial"/>
            </a:endParaRPr>
          </a:p>
          <a:p>
            <a:pPr marL="349885" marR="5080" indent="-337820">
              <a:lnSpc>
                <a:spcPct val="100000"/>
              </a:lnSpc>
              <a:spcBef>
                <a:spcPts val="178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140" dirty="0">
                <a:latin typeface="Arial"/>
                <a:cs typeface="Arial"/>
              </a:rPr>
              <a:t>Tree </a:t>
            </a:r>
            <a:r>
              <a:rPr sz="2400" spc="-80" dirty="0">
                <a:latin typeface="Arial"/>
                <a:cs typeface="Arial"/>
              </a:rPr>
              <a:t>traversal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procedure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systematically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visiting</a:t>
            </a:r>
            <a:r>
              <a:rPr sz="2400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each 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vertex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ordered </a:t>
            </a:r>
            <a:r>
              <a:rPr sz="2400" spc="-35" dirty="0">
                <a:latin typeface="Arial"/>
                <a:cs typeface="Arial"/>
              </a:rPr>
              <a:t>rooted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access </a:t>
            </a:r>
            <a:r>
              <a:rPr sz="2400" spc="-7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349885" marR="675640" indent="-337820">
              <a:lnSpc>
                <a:spcPct val="100000"/>
              </a:lnSpc>
              <a:spcBef>
                <a:spcPts val="178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the tree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label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05" dirty="0">
                <a:latin typeface="Arial"/>
                <a:cs typeface="Arial"/>
              </a:rPr>
              <a:t>Universal </a:t>
            </a:r>
            <a:r>
              <a:rPr sz="2400" spc="-145" dirty="0">
                <a:latin typeface="Arial"/>
                <a:cs typeface="Arial"/>
              </a:rPr>
              <a:t>Address </a:t>
            </a:r>
            <a:r>
              <a:rPr sz="2400" spc="-165" dirty="0">
                <a:latin typeface="Arial"/>
                <a:cs typeface="Arial"/>
              </a:rPr>
              <a:t>System </a:t>
            </a:r>
            <a:r>
              <a:rPr sz="2400" spc="-85" dirty="0">
                <a:latin typeface="Arial"/>
                <a:cs typeface="Arial"/>
              </a:rPr>
              <a:t>we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  </a:t>
            </a:r>
            <a:r>
              <a:rPr sz="2400" spc="-10" dirty="0">
                <a:latin typeface="Arial"/>
                <a:cs typeface="Arial"/>
              </a:rPr>
              <a:t>totally </a:t>
            </a:r>
            <a:r>
              <a:rPr sz="2400" spc="-45" dirty="0">
                <a:latin typeface="Arial"/>
                <a:cs typeface="Arial"/>
              </a:rPr>
              <a:t>order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vertices </a:t>
            </a:r>
            <a:r>
              <a:rPr sz="2400" spc="-130" dirty="0">
                <a:latin typeface="Arial"/>
                <a:cs typeface="Arial"/>
              </a:rPr>
              <a:t>using </a:t>
            </a:r>
            <a:r>
              <a:rPr sz="2400" spc="-95" dirty="0">
                <a:latin typeface="Arial"/>
                <a:cs typeface="Arial"/>
              </a:rPr>
              <a:t>lexicographic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ordering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80"/>
              </a:spcBef>
              <a:tabLst>
                <a:tab pos="755015" algn="l"/>
              </a:tabLst>
            </a:pPr>
            <a:r>
              <a:rPr sz="3600" spc="-209" baseline="3472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400" spc="-140" dirty="0">
                <a:latin typeface="Arial"/>
                <a:cs typeface="Arial"/>
              </a:rPr>
              <a:t>: </a:t>
            </a:r>
            <a:r>
              <a:rPr sz="2400" spc="-120" dirty="0">
                <a:latin typeface="Arial"/>
                <a:cs typeface="Arial"/>
              </a:rPr>
              <a:t>0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1.1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10" dirty="0">
                <a:latin typeface="Arial"/>
                <a:cs typeface="Arial"/>
              </a:rPr>
              <a:t>1.2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1.2.1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10" dirty="0">
                <a:latin typeface="Arial"/>
                <a:cs typeface="Arial"/>
              </a:rPr>
              <a:t>1.3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20" dirty="0">
                <a:latin typeface="Arial"/>
                <a:cs typeface="Arial"/>
              </a:rPr>
              <a:t>2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3.1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&lt;</a:t>
            </a:r>
            <a:endParaRPr sz="2400">
              <a:latin typeface="Arial"/>
              <a:cs typeface="Arial"/>
            </a:endParaRPr>
          </a:p>
          <a:p>
            <a:pPr marL="2047239">
              <a:lnSpc>
                <a:spcPct val="100000"/>
              </a:lnSpc>
              <a:spcBef>
                <a:spcPts val="600"/>
              </a:spcBef>
            </a:pPr>
            <a:r>
              <a:rPr sz="2400" spc="-105" dirty="0">
                <a:latin typeface="Arial"/>
                <a:cs typeface="Arial"/>
              </a:rPr>
              <a:t>3.1.1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3.1.2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3.1.2.1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3.1.2.2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spc="-210" dirty="0">
                <a:latin typeface="Arial"/>
                <a:cs typeface="Arial"/>
              </a:rPr>
              <a:t>&lt;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4.1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927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359" y="4869179"/>
            <a:ext cx="557339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40" dirty="0">
                <a:latin typeface="Arial"/>
                <a:cs typeface="Arial"/>
              </a:rPr>
              <a:t>Tree </a:t>
            </a:r>
            <a:r>
              <a:rPr sz="2400" spc="-80" dirty="0">
                <a:latin typeface="Arial"/>
                <a:cs typeface="Arial"/>
              </a:rPr>
              <a:t>traversal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600"/>
              </a:spcBef>
              <a:tabLst>
                <a:tab pos="417195" algn="l"/>
              </a:tabLst>
            </a:pPr>
            <a:r>
              <a:rPr sz="3600" spc="-209" baseline="3472" dirty="0">
                <a:latin typeface="Arial"/>
                <a:cs typeface="Arial"/>
              </a:rPr>
              <a:t>–	</a:t>
            </a:r>
            <a:r>
              <a:rPr sz="2400" spc="-85" dirty="0">
                <a:latin typeface="Arial"/>
                <a:cs typeface="Arial"/>
              </a:rPr>
              <a:t>Preorder, </a:t>
            </a:r>
            <a:r>
              <a:rPr sz="2400" spc="-45" dirty="0">
                <a:latin typeface="Arial"/>
                <a:cs typeface="Arial"/>
              </a:rPr>
              <a:t>inorder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postorder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traversal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60" dirty="0"/>
              <a:t>Tree</a:t>
            </a:r>
            <a:r>
              <a:rPr sz="4000" spc="-215" dirty="0"/>
              <a:t> </a:t>
            </a:r>
            <a:r>
              <a:rPr sz="4000" spc="-290" dirty="0"/>
              <a:t>Traversal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6160"/>
            <a:ext cx="7845425" cy="3844386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9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114" dirty="0">
                <a:latin typeface="Arial"/>
                <a:cs typeface="Arial"/>
              </a:rPr>
              <a:t>Let </a:t>
            </a:r>
            <a:r>
              <a:rPr sz="2400" i="1" spc="-300" dirty="0">
                <a:latin typeface="Arial"/>
                <a:cs typeface="Arial"/>
              </a:rPr>
              <a:t>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ordered </a:t>
            </a:r>
            <a:r>
              <a:rPr sz="2400" spc="-35" dirty="0">
                <a:latin typeface="Arial"/>
                <a:cs typeface="Arial"/>
              </a:rPr>
              <a:t>rooted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.</a:t>
            </a:r>
            <a:endParaRPr lang="en-US" sz="2400" spc="-2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590"/>
              </a:spcBef>
              <a:buChar char="•"/>
              <a:tabLst>
                <a:tab pos="349885" algn="l"/>
                <a:tab pos="350520" algn="l"/>
              </a:tabLst>
            </a:pPr>
            <a:r>
              <a:rPr lang="en-US" sz="2400" spc="-20" dirty="0">
                <a:latin typeface="Arial"/>
                <a:cs typeface="Arial"/>
              </a:rPr>
              <a:t>Node=</a:t>
            </a:r>
            <a:r>
              <a:rPr lang="en-US" sz="2400" spc="-20" dirty="0" err="1">
                <a:latin typeface="Arial"/>
                <a:cs typeface="Arial"/>
              </a:rPr>
              <a:t>N,Left</a:t>
            </a:r>
            <a:r>
              <a:rPr lang="en-US" sz="2400" spc="-20" dirty="0">
                <a:latin typeface="Arial"/>
                <a:cs typeface="Arial"/>
              </a:rPr>
              <a:t>=</a:t>
            </a:r>
            <a:r>
              <a:rPr lang="en-US" sz="2400" spc="-20" dirty="0" err="1">
                <a:latin typeface="Arial"/>
                <a:cs typeface="Arial"/>
              </a:rPr>
              <a:t>L,right</a:t>
            </a:r>
            <a:r>
              <a:rPr lang="en-US" sz="2400" spc="-20" dirty="0">
                <a:latin typeface="Arial"/>
                <a:cs typeface="Arial"/>
              </a:rPr>
              <a:t>=R</a:t>
            </a:r>
          </a:p>
          <a:p>
            <a:pPr marL="350520" indent="-337820">
              <a:lnSpc>
                <a:spcPct val="100000"/>
              </a:lnSpc>
              <a:spcBef>
                <a:spcPts val="1590"/>
              </a:spcBef>
              <a:buChar char="•"/>
              <a:tabLst>
                <a:tab pos="349885" algn="l"/>
                <a:tab pos="350520" algn="l"/>
              </a:tabLst>
            </a:pPr>
            <a:r>
              <a:rPr lang="en-US" sz="2400" spc="-20" dirty="0">
                <a:latin typeface="Arial"/>
                <a:cs typeface="Arial"/>
              </a:rPr>
              <a:t>NLR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300" dirty="0">
                <a:latin typeface="Arial"/>
                <a:cs typeface="Arial"/>
              </a:rPr>
              <a:t>T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consists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r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FF0000"/>
                </a:solidFill>
                <a:latin typeface="Arial"/>
                <a:cs typeface="Arial"/>
              </a:rPr>
              <a:t>preorder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traversal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85" dirty="0">
                <a:latin typeface="Arial"/>
                <a:cs typeface="Arial"/>
              </a:rPr>
              <a:t>T.</a:t>
            </a:r>
            <a:endParaRPr sz="2400" dirty="0">
              <a:latin typeface="Arial"/>
              <a:cs typeface="Arial"/>
            </a:endParaRPr>
          </a:p>
          <a:p>
            <a:pPr marL="755650" marR="43815" lvl="1" indent="-285750">
              <a:lnSpc>
                <a:spcPct val="90000"/>
              </a:lnSpc>
              <a:spcBef>
                <a:spcPts val="17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1</a:t>
            </a:r>
            <a:r>
              <a:rPr sz="2400" spc="-145" dirty="0">
                <a:latin typeface="Arial"/>
                <a:cs typeface="Arial"/>
              </a:rPr>
              <a:t>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2</a:t>
            </a:r>
            <a:r>
              <a:rPr sz="2400" spc="-145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…,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i="1" spc="-175" dirty="0">
                <a:latin typeface="Arial"/>
                <a:cs typeface="Arial"/>
              </a:rPr>
              <a:t>T</a:t>
            </a:r>
            <a:r>
              <a:rPr sz="1200" i="1" spc="-175" dirty="0">
                <a:latin typeface="Arial"/>
                <a:cs typeface="Arial"/>
              </a:rPr>
              <a:t>n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subtrees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r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left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right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185" dirty="0">
                <a:latin typeface="Arial"/>
                <a:cs typeface="Arial"/>
              </a:rPr>
              <a:t>T</a:t>
            </a:r>
            <a:r>
              <a:rPr sz="2400" spc="-185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preorder </a:t>
            </a:r>
            <a:r>
              <a:rPr sz="2400" spc="-75" dirty="0">
                <a:latin typeface="Arial"/>
                <a:cs typeface="Arial"/>
              </a:rPr>
              <a:t>traversal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95" dirty="0">
                <a:latin typeface="Arial"/>
                <a:cs typeface="Arial"/>
              </a:rPr>
              <a:t>by </a:t>
            </a:r>
            <a:r>
              <a:rPr sz="2400" spc="-65" dirty="0">
                <a:latin typeface="Arial"/>
                <a:cs typeface="Arial"/>
              </a:rPr>
              <a:t>visiting </a:t>
            </a:r>
            <a:r>
              <a:rPr sz="2400" i="1" spc="-2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, </a:t>
            </a:r>
            <a:r>
              <a:rPr sz="2400" spc="-85" dirty="0">
                <a:latin typeface="Arial"/>
                <a:cs typeface="Arial"/>
              </a:rPr>
              <a:t>continues </a:t>
            </a:r>
            <a:r>
              <a:rPr sz="2400" spc="-100" dirty="0">
                <a:latin typeface="Arial"/>
                <a:cs typeface="Arial"/>
              </a:rPr>
              <a:t>by  </a:t>
            </a:r>
            <a:r>
              <a:rPr sz="2400" spc="-80" dirty="0">
                <a:latin typeface="Arial"/>
                <a:cs typeface="Arial"/>
              </a:rPr>
              <a:t>traversing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spc="-180" dirty="0">
                <a:latin typeface="Arial"/>
                <a:cs typeface="Arial"/>
              </a:rPr>
              <a:t>1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preorder,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spc="-180" dirty="0">
                <a:latin typeface="Arial"/>
                <a:cs typeface="Arial"/>
              </a:rPr>
              <a:t>2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preorder,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i="1" spc="-180" dirty="0">
                <a:latin typeface="Arial"/>
                <a:cs typeface="Arial"/>
              </a:rPr>
              <a:t>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traversed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preorder.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50" dirty="0"/>
              <a:t>Preorder</a:t>
            </a:r>
            <a:r>
              <a:rPr sz="4000" spc="-225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743200" y="44196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2133600" y="9906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7960" y="40716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320" y="3963670"/>
            <a:ext cx="64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7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1800" b="1" i="1" spc="-105" dirty="0">
                <a:latin typeface="Arial"/>
                <a:cs typeface="Arial"/>
              </a:rPr>
              <a:t>Visit</a:t>
            </a:r>
            <a:r>
              <a:rPr sz="1800" b="1" i="1" spc="-150" dirty="0">
                <a:latin typeface="Arial"/>
                <a:cs typeface="Arial"/>
              </a:rPr>
              <a:t> </a:t>
            </a:r>
            <a:r>
              <a:rPr sz="1800" b="1" i="1" spc="-7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1430" y="4377789"/>
            <a:ext cx="4286250" cy="1494790"/>
            <a:chOff x="1281430" y="4377789"/>
            <a:chExt cx="4286250" cy="1494790"/>
          </a:xfrm>
        </p:grpSpPr>
        <p:sp>
          <p:nvSpPr>
            <p:cNvPr id="8" name="object 8"/>
            <p:cNvSpPr/>
            <p:nvPr/>
          </p:nvSpPr>
          <p:spPr>
            <a:xfrm>
              <a:off x="4495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533400" y="0"/>
                  </a:moveTo>
                  <a:lnTo>
                    <a:pt x="601816" y="1727"/>
                  </a:lnTo>
                  <a:lnTo>
                    <a:pt x="667271" y="6784"/>
                  </a:lnTo>
                  <a:lnTo>
                    <a:pt x="729327" y="14983"/>
                  </a:lnTo>
                  <a:lnTo>
                    <a:pt x="787547" y="26137"/>
                  </a:lnTo>
                  <a:lnTo>
                    <a:pt x="841494" y="40059"/>
                  </a:lnTo>
                  <a:lnTo>
                    <a:pt x="890731" y="56562"/>
                  </a:lnTo>
                  <a:lnTo>
                    <a:pt x="934821" y="75457"/>
                  </a:lnTo>
                  <a:lnTo>
                    <a:pt x="973327" y="96559"/>
                  </a:lnTo>
                  <a:lnTo>
                    <a:pt x="1005812" y="119679"/>
                  </a:lnTo>
                  <a:lnTo>
                    <a:pt x="1050970" y="171226"/>
                  </a:lnTo>
                  <a:lnTo>
                    <a:pt x="1066800" y="228600"/>
                  </a:lnTo>
                  <a:lnTo>
                    <a:pt x="1062769" y="257921"/>
                  </a:lnTo>
                  <a:lnTo>
                    <a:pt x="1031838" y="312569"/>
                  </a:lnTo>
                  <a:lnTo>
                    <a:pt x="973327" y="360640"/>
                  </a:lnTo>
                  <a:lnTo>
                    <a:pt x="934821" y="381742"/>
                  </a:lnTo>
                  <a:lnTo>
                    <a:pt x="890731" y="400637"/>
                  </a:lnTo>
                  <a:lnTo>
                    <a:pt x="841494" y="417140"/>
                  </a:lnTo>
                  <a:lnTo>
                    <a:pt x="787547" y="431062"/>
                  </a:lnTo>
                  <a:lnTo>
                    <a:pt x="729327" y="442216"/>
                  </a:lnTo>
                  <a:lnTo>
                    <a:pt x="667271" y="450415"/>
                  </a:lnTo>
                  <a:lnTo>
                    <a:pt x="601816" y="455472"/>
                  </a:lnTo>
                  <a:lnTo>
                    <a:pt x="533400" y="457200"/>
                  </a:lnTo>
                  <a:lnTo>
                    <a:pt x="464983" y="455472"/>
                  </a:lnTo>
                  <a:lnTo>
                    <a:pt x="399528" y="450415"/>
                  </a:lnTo>
                  <a:lnTo>
                    <a:pt x="337472" y="442216"/>
                  </a:lnTo>
                  <a:lnTo>
                    <a:pt x="279252" y="431062"/>
                  </a:lnTo>
                  <a:lnTo>
                    <a:pt x="225305" y="417140"/>
                  </a:lnTo>
                  <a:lnTo>
                    <a:pt x="176068" y="400637"/>
                  </a:lnTo>
                  <a:lnTo>
                    <a:pt x="131978" y="381742"/>
                  </a:lnTo>
                  <a:lnTo>
                    <a:pt x="93472" y="360640"/>
                  </a:lnTo>
                  <a:lnTo>
                    <a:pt x="60987" y="337520"/>
                  </a:lnTo>
                  <a:lnTo>
                    <a:pt x="15829" y="285973"/>
                  </a:lnTo>
                  <a:lnTo>
                    <a:pt x="0" y="228600"/>
                  </a:lnTo>
                  <a:lnTo>
                    <a:pt x="4030" y="199278"/>
                  </a:lnTo>
                  <a:lnTo>
                    <a:pt x="34961" y="144630"/>
                  </a:lnTo>
                  <a:lnTo>
                    <a:pt x="93472" y="96559"/>
                  </a:lnTo>
                  <a:lnTo>
                    <a:pt x="131978" y="75457"/>
                  </a:lnTo>
                  <a:lnTo>
                    <a:pt x="176068" y="56562"/>
                  </a:lnTo>
                  <a:lnTo>
                    <a:pt x="225305" y="40059"/>
                  </a:lnTo>
                  <a:lnTo>
                    <a:pt x="279252" y="26137"/>
                  </a:lnTo>
                  <a:lnTo>
                    <a:pt x="337472" y="14983"/>
                  </a:lnTo>
                  <a:lnTo>
                    <a:pt x="399528" y="6784"/>
                  </a:lnTo>
                  <a:lnTo>
                    <a:pt x="464983" y="1727"/>
                  </a:lnTo>
                  <a:lnTo>
                    <a:pt x="533400" y="0"/>
                  </a:lnTo>
                  <a:close/>
                </a:path>
                <a:path w="1066800" h="457200">
                  <a:moveTo>
                    <a:pt x="0" y="0"/>
                  </a:moveTo>
                  <a:lnTo>
                    <a:pt x="0" y="0"/>
                  </a:lnTo>
                </a:path>
                <a:path w="1066800" h="457200">
                  <a:moveTo>
                    <a:pt x="1066800" y="457200"/>
                  </a:moveTo>
                  <a:lnTo>
                    <a:pt x="1066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4419600"/>
              <a:ext cx="228600" cy="990600"/>
            </a:xfrm>
            <a:custGeom>
              <a:avLst/>
              <a:gdLst/>
              <a:ahLst/>
              <a:cxnLst/>
              <a:rect l="l" t="t" r="r" b="b"/>
              <a:pathLst>
                <a:path w="228600" h="990600">
                  <a:moveTo>
                    <a:pt x="228600" y="99060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400" y="4439920"/>
              <a:ext cx="1417320" cy="970280"/>
            </a:xfrm>
            <a:custGeom>
              <a:avLst/>
              <a:gdLst/>
              <a:ahLst/>
              <a:cxnLst/>
              <a:rect l="l" t="t" r="r" b="b"/>
              <a:pathLst>
                <a:path w="1417320" h="970279">
                  <a:moveTo>
                    <a:pt x="0" y="970279"/>
                  </a:moveTo>
                  <a:lnTo>
                    <a:pt x="141732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389" y="4377789"/>
              <a:ext cx="83621" cy="83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78150" y="5448300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2720" y="5448300"/>
            <a:ext cx="119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2700" b="1" i="1" spc="-787" baseline="1543" dirty="0">
                <a:latin typeface="Arial"/>
                <a:cs typeface="Arial"/>
              </a:rPr>
              <a:t>…	</a:t>
            </a: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10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279" y="5977890"/>
            <a:ext cx="384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2	</a:t>
            </a: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63830">
              <a:lnSpc>
                <a:spcPct val="100000"/>
              </a:lnSpc>
              <a:tabLst>
                <a:tab pos="2068195" algn="l"/>
              </a:tabLst>
            </a:pP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40" dirty="0">
                <a:latin typeface="Arial"/>
                <a:cs typeface="Arial"/>
              </a:rPr>
              <a:t>T</a:t>
            </a:r>
            <a:r>
              <a:rPr sz="1200" b="1" i="1" spc="-140" dirty="0">
                <a:latin typeface="Arial"/>
                <a:cs typeface="Arial"/>
              </a:rPr>
              <a:t>1 </a:t>
            </a:r>
            <a:r>
              <a:rPr sz="1200" b="1" i="1" spc="-95" dirty="0">
                <a:latin typeface="Arial"/>
                <a:cs typeface="Arial"/>
              </a:rPr>
              <a:t>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90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preorder	</a:t>
            </a: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35" dirty="0">
                <a:latin typeface="Arial"/>
                <a:cs typeface="Arial"/>
              </a:rPr>
              <a:t>T</a:t>
            </a:r>
            <a:r>
              <a:rPr sz="1200" b="1" i="1" spc="-135" dirty="0">
                <a:latin typeface="Arial"/>
                <a:cs typeface="Arial"/>
              </a:rPr>
              <a:t>2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145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preorder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6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5550" y="544830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0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32579" y="5977890"/>
            <a:ext cx="203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140" dirty="0"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</a:pP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55" dirty="0">
                <a:latin typeface="Arial"/>
                <a:cs typeface="Arial"/>
              </a:rPr>
              <a:t>T</a:t>
            </a:r>
            <a:r>
              <a:rPr sz="1200" b="1" i="1" spc="-155" dirty="0">
                <a:latin typeface="Arial"/>
                <a:cs typeface="Arial"/>
              </a:rPr>
              <a:t>n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114" dirty="0">
                <a:latin typeface="Arial"/>
                <a:cs typeface="Arial"/>
              </a:rPr>
              <a:t> preorder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9800" y="4264659"/>
            <a:ext cx="2438400" cy="1334770"/>
          </a:xfrm>
          <a:prstGeom prst="rect">
            <a:avLst/>
          </a:prstGeom>
          <a:solidFill>
            <a:srgbClr val="EBC6AB"/>
          </a:solidFill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00" b="1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TIPS</a:t>
            </a:r>
            <a:endParaRPr sz="1800" dirty="0">
              <a:latin typeface="Arial"/>
              <a:cs typeface="Arial"/>
            </a:endParaRPr>
          </a:p>
          <a:p>
            <a:pPr marL="654685" indent="-551180">
              <a:lnSpc>
                <a:spcPct val="100000"/>
              </a:lnSpc>
              <a:spcBef>
                <a:spcPts val="1130"/>
              </a:spcBef>
            </a:pP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Preorder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Traversal:</a:t>
            </a:r>
            <a:endParaRPr sz="1800" dirty="0">
              <a:latin typeface="Arial"/>
              <a:cs typeface="Arial"/>
            </a:endParaRPr>
          </a:p>
          <a:p>
            <a:pPr marL="112395" marR="109220" indent="54165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Visit root, 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visit 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subtrees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left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1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right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50" dirty="0"/>
              <a:t>Preorder</a:t>
            </a:r>
            <a:r>
              <a:rPr sz="4000" spc="-605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013777" y="3113246"/>
            <a:ext cx="1211580" cy="1167765"/>
            <a:chOff x="1013777" y="3113246"/>
            <a:chExt cx="1211580" cy="1167765"/>
          </a:xfrm>
        </p:grpSpPr>
        <p:sp>
          <p:nvSpPr>
            <p:cNvPr id="4" name="object 4"/>
            <p:cNvSpPr/>
            <p:nvPr/>
          </p:nvSpPr>
          <p:spPr>
            <a:xfrm>
              <a:off x="1083309" y="3181349"/>
              <a:ext cx="1073150" cy="1031240"/>
            </a:xfrm>
            <a:custGeom>
              <a:avLst/>
              <a:gdLst/>
              <a:ahLst/>
              <a:cxnLst/>
              <a:rect l="l" t="t" r="r" b="b"/>
              <a:pathLst>
                <a:path w="1073150" h="1031239">
                  <a:moveTo>
                    <a:pt x="1073150" y="0"/>
                  </a:moveTo>
                  <a:lnTo>
                    <a:pt x="0" y="103123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0426" y="3113246"/>
              <a:ext cx="84931" cy="84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3777" y="4195762"/>
              <a:ext cx="85090" cy="84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0600" y="148844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8929" y="2106929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3179" y="133477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9300" y="303530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2655" y="1720988"/>
            <a:ext cx="3091180" cy="2868930"/>
            <a:chOff x="4582655" y="1720988"/>
            <a:chExt cx="3091180" cy="2868930"/>
          </a:xfrm>
        </p:grpSpPr>
        <p:sp>
          <p:nvSpPr>
            <p:cNvPr id="12" name="object 12"/>
            <p:cNvSpPr/>
            <p:nvPr/>
          </p:nvSpPr>
          <p:spPr>
            <a:xfrm>
              <a:off x="4848859" y="1772920"/>
              <a:ext cx="1619250" cy="444500"/>
            </a:xfrm>
            <a:custGeom>
              <a:avLst/>
              <a:gdLst/>
              <a:ahLst/>
              <a:cxnLst/>
              <a:rect l="l" t="t" r="r" b="b"/>
              <a:pathLst>
                <a:path w="1619250" h="444500">
                  <a:moveTo>
                    <a:pt x="1619250" y="4445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0628" y="2184538"/>
              <a:ext cx="84832" cy="84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258" y="1720988"/>
              <a:ext cx="84812" cy="84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9069" y="2255520"/>
              <a:ext cx="1076960" cy="1182370"/>
            </a:xfrm>
            <a:custGeom>
              <a:avLst/>
              <a:gdLst/>
              <a:ahLst/>
              <a:cxnLst/>
              <a:rect l="l" t="t" r="r" b="b"/>
              <a:pathLst>
                <a:path w="1076959" h="1182370">
                  <a:moveTo>
                    <a:pt x="1076959" y="118236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7932" y="3422173"/>
              <a:ext cx="85566" cy="847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1283" y="2185193"/>
              <a:ext cx="84772" cy="847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3669" y="2264410"/>
              <a:ext cx="0" cy="1163320"/>
            </a:xfrm>
            <a:custGeom>
              <a:avLst/>
              <a:gdLst/>
              <a:ahLst/>
              <a:cxnLst/>
              <a:rect l="l" t="t" r="r" b="b"/>
              <a:pathLst>
                <a:path h="1163320">
                  <a:moveTo>
                    <a:pt x="0" y="116331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1759" y="3422650"/>
              <a:ext cx="85089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1759" y="2185670"/>
              <a:ext cx="85089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389" y="3341370"/>
              <a:ext cx="712470" cy="1173480"/>
            </a:xfrm>
            <a:custGeom>
              <a:avLst/>
              <a:gdLst/>
              <a:ahLst/>
              <a:cxnLst/>
              <a:rect l="l" t="t" r="r" b="b"/>
              <a:pathLst>
                <a:path w="712470" h="1173479">
                  <a:moveTo>
                    <a:pt x="712470" y="0"/>
                  </a:moveTo>
                  <a:lnTo>
                    <a:pt x="0" y="117347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317" y="3268027"/>
              <a:ext cx="84276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2655" y="4505007"/>
              <a:ext cx="84276" cy="84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91149" y="3343910"/>
              <a:ext cx="533400" cy="1169670"/>
            </a:xfrm>
            <a:custGeom>
              <a:avLst/>
              <a:gdLst/>
              <a:ahLst/>
              <a:cxnLst/>
              <a:rect l="l" t="t" r="r" b="b"/>
              <a:pathLst>
                <a:path w="533400" h="1169670">
                  <a:moveTo>
                    <a:pt x="533400" y="11696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7006" y="4504551"/>
              <a:ext cx="85030" cy="853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3662" y="3267571"/>
              <a:ext cx="85566" cy="853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2270" y="3808729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3210" y="37769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7630" y="31902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2839" y="52006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99129" y="53555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65061" y="2185114"/>
            <a:ext cx="1775460" cy="3332479"/>
            <a:chOff x="1765061" y="2185114"/>
            <a:chExt cx="1775460" cy="3332479"/>
          </a:xfrm>
        </p:grpSpPr>
        <p:sp>
          <p:nvSpPr>
            <p:cNvPr id="33" name="object 33"/>
            <p:cNvSpPr/>
            <p:nvPr/>
          </p:nvSpPr>
          <p:spPr>
            <a:xfrm>
              <a:off x="1826259" y="4269739"/>
              <a:ext cx="713740" cy="1173480"/>
            </a:xfrm>
            <a:custGeom>
              <a:avLst/>
              <a:gdLst/>
              <a:ahLst/>
              <a:cxnLst/>
              <a:rect l="l" t="t" r="r" b="b"/>
              <a:pathLst>
                <a:path w="713739" h="1173479">
                  <a:moveTo>
                    <a:pt x="713739" y="0"/>
                  </a:moveTo>
                  <a:lnTo>
                    <a:pt x="0" y="117348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6187" y="4196397"/>
              <a:ext cx="84455" cy="837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65061" y="5433377"/>
              <a:ext cx="84296" cy="837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8100" y="4269739"/>
              <a:ext cx="712470" cy="1173480"/>
            </a:xfrm>
            <a:custGeom>
              <a:avLst/>
              <a:gdLst/>
              <a:ahLst/>
              <a:cxnLst/>
              <a:rect l="l" t="t" r="r" b="b"/>
              <a:pathLst>
                <a:path w="712470" h="1173479">
                  <a:moveTo>
                    <a:pt x="712470" y="11734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68027" y="5433377"/>
              <a:ext cx="83740" cy="837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6187" y="4196397"/>
              <a:ext cx="84455" cy="837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1479" y="2260599"/>
              <a:ext cx="529590" cy="1016000"/>
            </a:xfrm>
            <a:custGeom>
              <a:avLst/>
              <a:gdLst/>
              <a:ahLst/>
              <a:cxnLst/>
              <a:rect l="l" t="t" r="r" b="b"/>
              <a:pathLst>
                <a:path w="529589" h="1016000">
                  <a:moveTo>
                    <a:pt x="529590" y="10160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55134" y="3267174"/>
              <a:ext cx="84911" cy="849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1789" y="2185114"/>
              <a:ext cx="85090" cy="849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20800" y="272542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50970" y="41173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7259" y="396367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14850" y="1024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60600" y="547750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75050" y="288035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40227" y="1689100"/>
            <a:ext cx="4406265" cy="3829050"/>
            <a:chOff x="2140227" y="1689100"/>
            <a:chExt cx="4406265" cy="3829050"/>
          </a:xfrm>
        </p:grpSpPr>
        <p:sp>
          <p:nvSpPr>
            <p:cNvPr id="49" name="object 49"/>
            <p:cNvSpPr/>
            <p:nvPr/>
          </p:nvSpPr>
          <p:spPr>
            <a:xfrm>
              <a:off x="2559050" y="4274820"/>
              <a:ext cx="0" cy="1163320"/>
            </a:xfrm>
            <a:custGeom>
              <a:avLst/>
              <a:gdLst/>
              <a:ahLst/>
              <a:cxnLst/>
              <a:rect l="l" t="t" r="r" b="b"/>
              <a:pathLst>
                <a:path h="1163320">
                  <a:moveTo>
                    <a:pt x="0" y="116331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15870" y="5433059"/>
              <a:ext cx="86360" cy="850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15870" y="4196079"/>
              <a:ext cx="86360" cy="850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05990" y="2256790"/>
              <a:ext cx="704850" cy="869950"/>
            </a:xfrm>
            <a:custGeom>
              <a:avLst/>
              <a:gdLst/>
              <a:ahLst/>
              <a:cxnLst/>
              <a:rect l="l" t="t" r="r" b="b"/>
              <a:pathLst>
                <a:path w="704850" h="869950">
                  <a:moveTo>
                    <a:pt x="704850" y="0"/>
                  </a:moveTo>
                  <a:lnTo>
                    <a:pt x="0" y="86995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91948" y="2185352"/>
              <a:ext cx="84454" cy="849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40267" y="3112928"/>
              <a:ext cx="84613" cy="847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4560" y="3190239"/>
              <a:ext cx="351790" cy="1012190"/>
            </a:xfrm>
            <a:custGeom>
              <a:avLst/>
              <a:gdLst/>
              <a:ahLst/>
              <a:cxnLst/>
              <a:rect l="l" t="t" r="r" b="b"/>
              <a:pathLst>
                <a:path w="351789" h="1012189">
                  <a:moveTo>
                    <a:pt x="351789" y="101219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16128" y="4195087"/>
              <a:ext cx="84554" cy="85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40227" y="3113047"/>
              <a:ext cx="84554" cy="8455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0530" y="1772919"/>
              <a:ext cx="1805939" cy="445770"/>
            </a:xfrm>
            <a:custGeom>
              <a:avLst/>
              <a:gdLst/>
              <a:ahLst/>
              <a:cxnLst/>
              <a:rect l="l" t="t" r="r" b="b"/>
              <a:pathLst>
                <a:path w="1805939" h="445769">
                  <a:moveTo>
                    <a:pt x="1805940" y="0"/>
                  </a:moveTo>
                  <a:lnTo>
                    <a:pt x="0" y="44576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70259" y="1721723"/>
              <a:ext cx="84077" cy="840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91948" y="2185273"/>
              <a:ext cx="84772" cy="8407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03850" y="2252980"/>
              <a:ext cx="1073150" cy="1031240"/>
            </a:xfrm>
            <a:custGeom>
              <a:avLst/>
              <a:gdLst/>
              <a:ahLst/>
              <a:cxnLst/>
              <a:rect l="l" t="t" r="r" b="b"/>
              <a:pathLst>
                <a:path w="1073150" h="1031239">
                  <a:moveTo>
                    <a:pt x="1073150" y="0"/>
                  </a:moveTo>
                  <a:lnTo>
                    <a:pt x="0" y="1031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60966" y="2185352"/>
              <a:ext cx="84931" cy="8493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33682" y="3267392"/>
              <a:ext cx="85724" cy="857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13300" y="1767839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80">
                  <a:moveTo>
                    <a:pt x="0" y="5765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70120" y="1689100"/>
              <a:ext cx="85089" cy="8508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70120" y="2339340"/>
              <a:ext cx="85089" cy="8508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49470" y="3006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60B8-33F2-4A55-A1D6-78BBC5B8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8D8D6-081B-486E-B6BB-9C590355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391" y="1183898"/>
            <a:ext cx="7903209" cy="3323987"/>
          </a:xfrm>
        </p:spPr>
        <p:txBody>
          <a:bodyPr/>
          <a:lstStyle/>
          <a:p>
            <a:r>
              <a:rPr lang="en-US" sz="2400" spc="-20" dirty="0">
                <a:latin typeface="Arial"/>
                <a:cs typeface="Arial"/>
              </a:rPr>
              <a:t>NLR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Node=g</a:t>
            </a:r>
          </a:p>
          <a:p>
            <a:r>
              <a:rPr lang="en-US" dirty="0"/>
              <a:t>Left=l</a:t>
            </a:r>
          </a:p>
          <a:p>
            <a:r>
              <a:rPr lang="en-US" dirty="0"/>
              <a:t>Right=m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Preorder=</a:t>
            </a:r>
            <a:r>
              <a:rPr lang="en-US" dirty="0" err="1"/>
              <a:t>glm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7D8AE-0B74-4600-B293-A5DCC9E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458111"/>
            <a:ext cx="3944789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60"/>
              </a:spcBef>
            </a:pPr>
            <a:r>
              <a:rPr sz="4000" spc="-484" dirty="0"/>
              <a:t>CONTENT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90600" y="1600200"/>
            <a:ext cx="6781800" cy="4495800"/>
          </a:xfrm>
          <a:custGeom>
            <a:avLst/>
            <a:gdLst/>
            <a:ahLst/>
            <a:cxnLst/>
            <a:rect l="l" t="t" r="r" b="b"/>
            <a:pathLst>
              <a:path w="6781800" h="4495800">
                <a:moveTo>
                  <a:pt x="3390900" y="4495800"/>
                </a:moveTo>
                <a:lnTo>
                  <a:pt x="0" y="4495800"/>
                </a:lnTo>
                <a:lnTo>
                  <a:pt x="0" y="0"/>
                </a:lnTo>
                <a:lnTo>
                  <a:pt x="6781800" y="0"/>
                </a:lnTo>
                <a:lnTo>
                  <a:pt x="6781800" y="4495800"/>
                </a:lnTo>
                <a:lnTo>
                  <a:pt x="3390900" y="4495800"/>
                </a:lnTo>
                <a:close/>
              </a:path>
            </a:pathLst>
          </a:custGeom>
          <a:ln w="9344">
            <a:solidFill>
              <a:srgbClr val="957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9239" y="2061210"/>
            <a:ext cx="461645" cy="31026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800" spc="-145" dirty="0">
                <a:latin typeface="Arial"/>
                <a:cs typeface="Arial"/>
              </a:rPr>
              <a:t>4</a:t>
            </a:r>
            <a:r>
              <a:rPr sz="2800" spc="-80" dirty="0">
                <a:latin typeface="Arial"/>
                <a:cs typeface="Arial"/>
              </a:rPr>
              <a:t>.</a:t>
            </a:r>
            <a:r>
              <a:rPr sz="2800" spc="-14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0839" y="2061210"/>
            <a:ext cx="4586605" cy="3618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522730">
              <a:lnSpc>
                <a:spcPct val="120700"/>
              </a:lnSpc>
              <a:spcBef>
                <a:spcPts val="95"/>
              </a:spcBef>
            </a:pPr>
            <a:r>
              <a:rPr sz="2800" spc="-40" dirty="0">
                <a:latin typeface="Arial"/>
                <a:cs typeface="Arial"/>
              </a:rPr>
              <a:t>Introduction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Trees 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90" dirty="0">
                <a:latin typeface="Arial"/>
                <a:cs typeface="Arial"/>
              </a:rPr>
              <a:t>Trees  </a:t>
            </a:r>
            <a:r>
              <a:rPr sz="2800" spc="-165" dirty="0">
                <a:latin typeface="Arial"/>
                <a:cs typeface="Arial"/>
              </a:rPr>
              <a:t>Tree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Traversal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spc="-195" dirty="0">
                <a:latin typeface="Arial"/>
                <a:cs typeface="Arial"/>
              </a:rPr>
              <a:t>Trees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Sorting </a:t>
            </a:r>
            <a:r>
              <a:rPr sz="2400" spc="-114" dirty="0">
                <a:latin typeface="Arial"/>
                <a:cs typeface="Arial"/>
              </a:rPr>
              <a:t>(Da</a:t>
            </a:r>
            <a:r>
              <a:rPr lang="en-US" sz="2400" spc="-114" dirty="0">
                <a:latin typeface="Arial"/>
                <a:cs typeface="Arial"/>
              </a:rPr>
              <a:t>ta</a:t>
            </a:r>
            <a:r>
              <a:rPr lang="en-PK" sz="2400" spc="-175" dirty="0">
                <a:latin typeface="Arial"/>
                <a:cs typeface="Arial"/>
              </a:rPr>
              <a:t> </a:t>
            </a:r>
            <a:r>
              <a:rPr lang="en-US" sz="2400" spc="-50" dirty="0">
                <a:latin typeface="Arial"/>
                <a:cs typeface="Arial"/>
              </a:rPr>
              <a:t>structure</a:t>
            </a:r>
            <a:r>
              <a:rPr lang="en-PK" sz="2400" spc="-5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R="1769745">
              <a:lnSpc>
                <a:spcPts val="4060"/>
              </a:lnSpc>
              <a:spcBef>
                <a:spcPts val="240"/>
              </a:spcBef>
            </a:pPr>
            <a:r>
              <a:rPr sz="2800" spc="-180" dirty="0">
                <a:latin typeface="Arial"/>
                <a:cs typeface="Arial"/>
              </a:rPr>
              <a:t>Spanning </a:t>
            </a:r>
            <a:r>
              <a:rPr sz="2800" spc="-190" dirty="0">
                <a:latin typeface="Arial"/>
                <a:cs typeface="Arial"/>
              </a:rPr>
              <a:t>Trees  </a:t>
            </a:r>
            <a:r>
              <a:rPr sz="2800" spc="-50" dirty="0">
                <a:latin typeface="Arial"/>
                <a:cs typeface="Arial"/>
              </a:rPr>
              <a:t>Minimum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Spanning  </a:t>
            </a:r>
            <a:r>
              <a:rPr sz="2800" spc="-195" dirty="0">
                <a:latin typeface="Arial"/>
                <a:cs typeface="Arial"/>
              </a:rPr>
              <a:t>Trees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431F-7DEC-4B7D-AA93-4D2B1151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15" y="1785620"/>
            <a:ext cx="7583169" cy="1107996"/>
          </a:xfrm>
        </p:spPr>
        <p:txBody>
          <a:bodyPr/>
          <a:lstStyle/>
          <a:p>
            <a:br>
              <a:rPr lang="en-US" dirty="0"/>
            </a:b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02DB-F03B-4296-B388-26007ACD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6483826"/>
          </a:xfrm>
        </p:spPr>
        <p:txBody>
          <a:bodyPr/>
          <a:lstStyle/>
          <a:p>
            <a:endParaRPr lang="en-US" dirty="0"/>
          </a:p>
          <a:p>
            <a:r>
              <a:rPr lang="en-US" sz="2400" spc="-20" dirty="0">
                <a:latin typeface="Arial"/>
                <a:cs typeface="Arial"/>
              </a:rPr>
              <a:t>NLR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  <a:p>
            <a:r>
              <a:rPr lang="en-US" dirty="0"/>
              <a:t>Node=e</a:t>
            </a:r>
          </a:p>
          <a:p>
            <a:r>
              <a:rPr lang="en-US" dirty="0"/>
              <a:t>Left=j</a:t>
            </a:r>
          </a:p>
          <a:p>
            <a:r>
              <a:rPr lang="en-US" dirty="0"/>
              <a:t>Right=k</a:t>
            </a:r>
          </a:p>
          <a:p>
            <a:endParaRPr lang="en-US" dirty="0"/>
          </a:p>
          <a:p>
            <a:r>
              <a:rPr lang="en-US" dirty="0"/>
              <a:t>Node=k</a:t>
            </a:r>
          </a:p>
          <a:p>
            <a:r>
              <a:rPr lang="en-US" dirty="0"/>
              <a:t>Left=n</a:t>
            </a:r>
          </a:p>
          <a:p>
            <a:r>
              <a:rPr lang="en-US" dirty="0"/>
              <a:t>Right=o</a:t>
            </a:r>
          </a:p>
          <a:p>
            <a:r>
              <a:rPr lang="en-US" dirty="0" err="1"/>
              <a:t>Righttt</a:t>
            </a:r>
            <a:r>
              <a:rPr lang="en-US" dirty="0"/>
              <a:t>=p</a:t>
            </a:r>
          </a:p>
          <a:p>
            <a:endParaRPr lang="en-US" dirty="0"/>
          </a:p>
          <a:p>
            <a:r>
              <a:rPr lang="en-US" dirty="0"/>
              <a:t>Right child=knop</a:t>
            </a:r>
          </a:p>
          <a:p>
            <a:r>
              <a:rPr lang="en-US" dirty="0"/>
              <a:t>Left child=j</a:t>
            </a:r>
          </a:p>
          <a:p>
            <a:r>
              <a:rPr lang="en-US" dirty="0"/>
              <a:t>Node=e</a:t>
            </a:r>
          </a:p>
          <a:p>
            <a:endParaRPr lang="en-US" dirty="0"/>
          </a:p>
          <a:p>
            <a:r>
              <a:rPr lang="en-US" dirty="0" err="1"/>
              <a:t>ejknop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E7F43-4D19-46A5-9D50-F1D9330E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49" y="2072639"/>
            <a:ext cx="4371975" cy="4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22" y="-65504"/>
            <a:ext cx="8077200" cy="1278555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50" dirty="0"/>
              <a:t>Preorder</a:t>
            </a:r>
            <a:r>
              <a:rPr sz="4000" spc="-605" dirty="0"/>
              <a:t> </a:t>
            </a:r>
            <a:r>
              <a:rPr sz="4000" spc="-290" dirty="0"/>
              <a:t>Traversal</a:t>
            </a:r>
            <a:r>
              <a:rPr lang="en-US" sz="4000" spc="-290" dirty="0"/>
              <a:t>-</a:t>
            </a:r>
            <a:r>
              <a:rPr lang="en-US" sz="4000" spc="-20" dirty="0">
                <a:latin typeface="Arial"/>
                <a:cs typeface="Arial"/>
              </a:rPr>
              <a:t>NLR</a:t>
            </a:r>
            <a:br>
              <a:rPr lang="en-US" sz="4000" dirty="0">
                <a:latin typeface="Arial"/>
                <a:cs typeface="Arial"/>
              </a:rPr>
            </a:b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948372" y="1389380"/>
            <a:ext cx="1609725" cy="1320165"/>
            <a:chOff x="948372" y="1389380"/>
            <a:chExt cx="1609725" cy="1320165"/>
          </a:xfrm>
        </p:grpSpPr>
        <p:sp>
          <p:nvSpPr>
            <p:cNvPr id="4" name="object 4"/>
            <p:cNvSpPr/>
            <p:nvPr/>
          </p:nvSpPr>
          <p:spPr>
            <a:xfrm>
              <a:off x="1014730" y="21615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5572" y="20913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372" y="2624137"/>
              <a:ext cx="85090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890" y="1459230"/>
              <a:ext cx="692150" cy="207010"/>
            </a:xfrm>
            <a:custGeom>
              <a:avLst/>
              <a:gdLst/>
              <a:ahLst/>
              <a:cxnLst/>
              <a:rect l="l" t="t" r="r" b="b"/>
              <a:pathLst>
                <a:path w="692150" h="207010">
                  <a:moveTo>
                    <a:pt x="692150" y="0"/>
                  </a:moveTo>
                  <a:lnTo>
                    <a:pt x="0" y="20701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1360" y="1405810"/>
              <a:ext cx="85725" cy="85090"/>
            </a:xfrm>
            <a:custGeom>
              <a:avLst/>
              <a:gdLst/>
              <a:ahLst/>
              <a:cxnLst/>
              <a:rect l="l" t="t" r="r" b="b"/>
              <a:pathLst>
                <a:path w="85725" h="85090">
                  <a:moveTo>
                    <a:pt x="47625" y="0"/>
                  </a:moveTo>
                  <a:lnTo>
                    <a:pt x="30539" y="1349"/>
                  </a:lnTo>
                  <a:lnTo>
                    <a:pt x="15438" y="9147"/>
                  </a:lnTo>
                  <a:lnTo>
                    <a:pt x="4980" y="21828"/>
                  </a:lnTo>
                  <a:lnTo>
                    <a:pt x="0" y="37603"/>
                  </a:lnTo>
                  <a:lnTo>
                    <a:pt x="1329" y="54689"/>
                  </a:lnTo>
                  <a:lnTo>
                    <a:pt x="9842" y="69770"/>
                  </a:lnTo>
                  <a:lnTo>
                    <a:pt x="22760" y="80089"/>
                  </a:lnTo>
                  <a:lnTo>
                    <a:pt x="38298" y="84693"/>
                  </a:lnTo>
                  <a:lnTo>
                    <a:pt x="54669" y="82629"/>
                  </a:lnTo>
                  <a:lnTo>
                    <a:pt x="69770" y="74830"/>
                  </a:lnTo>
                  <a:lnTo>
                    <a:pt x="80228" y="62150"/>
                  </a:lnTo>
                  <a:lnTo>
                    <a:pt x="85209" y="46374"/>
                  </a:lnTo>
                  <a:lnTo>
                    <a:pt x="83879" y="29289"/>
                  </a:lnTo>
                  <a:lnTo>
                    <a:pt x="76080" y="14922"/>
                  </a:lnTo>
                  <a:lnTo>
                    <a:pt x="63400" y="484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360" y="1634410"/>
              <a:ext cx="85209" cy="846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1469390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80">
                  <a:moveTo>
                    <a:pt x="0" y="2463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2690" y="1389379"/>
              <a:ext cx="85090" cy="406400"/>
            </a:xfrm>
            <a:custGeom>
              <a:avLst/>
              <a:gdLst/>
              <a:ahLst/>
              <a:cxnLst/>
              <a:rect l="l" t="t" r="r" b="b"/>
              <a:pathLst>
                <a:path w="85089" h="406400">
                  <a:moveTo>
                    <a:pt x="85090" y="363220"/>
                  </a:moveTo>
                  <a:lnTo>
                    <a:pt x="81546" y="346303"/>
                  </a:lnTo>
                  <a:lnTo>
                    <a:pt x="72072" y="332587"/>
                  </a:lnTo>
                  <a:lnTo>
                    <a:pt x="58293" y="323405"/>
                  </a:lnTo>
                  <a:lnTo>
                    <a:pt x="41910" y="320040"/>
                  </a:lnTo>
                  <a:lnTo>
                    <a:pt x="25717" y="323405"/>
                  </a:lnTo>
                  <a:lnTo>
                    <a:pt x="12369" y="332587"/>
                  </a:lnTo>
                  <a:lnTo>
                    <a:pt x="3327" y="346303"/>
                  </a:lnTo>
                  <a:lnTo>
                    <a:pt x="0" y="363220"/>
                  </a:lnTo>
                  <a:lnTo>
                    <a:pt x="3327" y="379615"/>
                  </a:lnTo>
                  <a:lnTo>
                    <a:pt x="12369" y="393382"/>
                  </a:lnTo>
                  <a:lnTo>
                    <a:pt x="25717" y="402869"/>
                  </a:lnTo>
                  <a:lnTo>
                    <a:pt x="41910" y="406400"/>
                  </a:lnTo>
                  <a:lnTo>
                    <a:pt x="58293" y="402869"/>
                  </a:lnTo>
                  <a:lnTo>
                    <a:pt x="72072" y="393382"/>
                  </a:lnTo>
                  <a:lnTo>
                    <a:pt x="81546" y="379615"/>
                  </a:lnTo>
                  <a:lnTo>
                    <a:pt x="85090" y="363220"/>
                  </a:lnTo>
                  <a:close/>
                </a:path>
                <a:path w="85089" h="406400">
                  <a:moveTo>
                    <a:pt x="85090" y="43180"/>
                  </a:moveTo>
                  <a:lnTo>
                    <a:pt x="81546" y="26263"/>
                  </a:lnTo>
                  <a:lnTo>
                    <a:pt x="72072" y="12547"/>
                  </a:lnTo>
                  <a:lnTo>
                    <a:pt x="58293" y="3365"/>
                  </a:lnTo>
                  <a:lnTo>
                    <a:pt x="41910" y="0"/>
                  </a:lnTo>
                  <a:lnTo>
                    <a:pt x="25717" y="3365"/>
                  </a:lnTo>
                  <a:lnTo>
                    <a:pt x="12369" y="12547"/>
                  </a:lnTo>
                  <a:lnTo>
                    <a:pt x="3327" y="26263"/>
                  </a:lnTo>
                  <a:lnTo>
                    <a:pt x="0" y="43180"/>
                  </a:lnTo>
                  <a:lnTo>
                    <a:pt x="3327" y="59385"/>
                  </a:lnTo>
                  <a:lnTo>
                    <a:pt x="12369" y="72720"/>
                  </a:lnTo>
                  <a:lnTo>
                    <a:pt x="25717" y="81762"/>
                  </a:lnTo>
                  <a:lnTo>
                    <a:pt x="41910" y="85090"/>
                  </a:lnTo>
                  <a:lnTo>
                    <a:pt x="58293" y="81762"/>
                  </a:lnTo>
                  <a:lnTo>
                    <a:pt x="72072" y="72720"/>
                  </a:lnTo>
                  <a:lnTo>
                    <a:pt x="81546" y="59385"/>
                  </a:lnTo>
                  <a:lnTo>
                    <a:pt x="85090" y="4318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5269" y="1329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0" y="16344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0400" y="125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4739" y="1405076"/>
            <a:ext cx="1837689" cy="1304290"/>
            <a:chOff x="1404739" y="1405076"/>
            <a:chExt cx="1837689" cy="1304290"/>
          </a:xfrm>
        </p:grpSpPr>
        <p:sp>
          <p:nvSpPr>
            <p:cNvPr id="16" name="object 16"/>
            <p:cNvSpPr/>
            <p:nvPr/>
          </p:nvSpPr>
          <p:spPr>
            <a:xfrm>
              <a:off x="1457960" y="21691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80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4739" y="20905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7139" y="26239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8889" y="1459230"/>
              <a:ext cx="615950" cy="205740"/>
            </a:xfrm>
            <a:custGeom>
              <a:avLst/>
              <a:gdLst/>
              <a:ahLst/>
              <a:cxnLst/>
              <a:rect l="l" t="t" r="r" b="b"/>
              <a:pathLst>
                <a:path w="615950" h="205739">
                  <a:moveTo>
                    <a:pt x="615950" y="205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676" y="16336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1876" y="14050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269" y="24726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3870" y="24561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0813" y="1633220"/>
            <a:ext cx="999490" cy="695325"/>
            <a:chOff x="2700813" y="1633220"/>
            <a:chExt cx="999490" cy="695325"/>
          </a:xfrm>
        </p:grpSpPr>
        <p:sp>
          <p:nvSpPr>
            <p:cNvPr id="25" name="object 25"/>
            <p:cNvSpPr/>
            <p:nvPr/>
          </p:nvSpPr>
          <p:spPr>
            <a:xfrm>
              <a:off x="2767330" y="17043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8013" y="1634172"/>
              <a:ext cx="84772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0813" y="2166937"/>
              <a:ext cx="84772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3260" y="1705610"/>
              <a:ext cx="411480" cy="549910"/>
            </a:xfrm>
            <a:custGeom>
              <a:avLst/>
              <a:gdLst/>
              <a:ahLst/>
              <a:cxnLst/>
              <a:rect l="l" t="t" r="r" b="b"/>
              <a:pathLst>
                <a:path w="411479" h="549910">
                  <a:moveTo>
                    <a:pt x="411479" y="5499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5372" y="2243772"/>
              <a:ext cx="84455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8172" y="1634172"/>
              <a:ext cx="84454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17132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8490" y="2242820"/>
              <a:ext cx="85090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8490" y="16332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35070" y="21678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8069" y="31584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95418" y="2166878"/>
            <a:ext cx="619125" cy="695960"/>
            <a:chOff x="2395418" y="2166878"/>
            <a:chExt cx="619125" cy="695960"/>
          </a:xfrm>
        </p:grpSpPr>
        <p:sp>
          <p:nvSpPr>
            <p:cNvPr id="37" name="object 37"/>
            <p:cNvSpPr/>
            <p:nvPr/>
          </p:nvSpPr>
          <p:spPr>
            <a:xfrm>
              <a:off x="2454910" y="22428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0218" y="21673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95418" y="27771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55900" y="22440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28878" y="2777013"/>
              <a:ext cx="85308" cy="853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0278" y="2166878"/>
              <a:ext cx="85308" cy="853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06270" y="3234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252418" y="1633616"/>
            <a:ext cx="771525" cy="1685925"/>
            <a:chOff x="1252418" y="1633616"/>
            <a:chExt cx="771525" cy="1685925"/>
          </a:xfrm>
        </p:grpSpPr>
        <p:sp>
          <p:nvSpPr>
            <p:cNvPr id="45" name="object 45"/>
            <p:cNvSpPr/>
            <p:nvPr/>
          </p:nvSpPr>
          <p:spPr>
            <a:xfrm>
              <a:off x="1468119" y="17068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60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10789" y="16345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05989" y="20917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66569" y="17094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89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7881" y="21664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09281" y="16336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119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2418" y="32343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67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62554" y="32343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43000" y="19392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39670" y="2091690"/>
            <a:ext cx="69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11070" y="26250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49270" y="25488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39670" y="1101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25269" y="32956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7400" y="20154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58289" y="2623820"/>
            <a:ext cx="85090" cy="695960"/>
            <a:chOff x="1558289" y="2623820"/>
            <a:chExt cx="85090" cy="695960"/>
          </a:xfrm>
        </p:grpSpPr>
        <p:sp>
          <p:nvSpPr>
            <p:cNvPr id="65" name="object 65"/>
            <p:cNvSpPr/>
            <p:nvPr/>
          </p:nvSpPr>
          <p:spPr>
            <a:xfrm>
              <a:off x="1600199" y="27038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58289" y="32346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58289" y="26238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19772" y="4833739"/>
            <a:ext cx="694055" cy="619125"/>
            <a:chOff x="719772" y="4833739"/>
            <a:chExt cx="694055" cy="619125"/>
          </a:xfrm>
        </p:grpSpPr>
        <p:sp>
          <p:nvSpPr>
            <p:cNvPr id="69" name="object 69"/>
            <p:cNvSpPr/>
            <p:nvPr/>
          </p:nvSpPr>
          <p:spPr>
            <a:xfrm>
              <a:off x="786129" y="49047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76972" y="48345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9772" y="5367337"/>
              <a:ext cx="85090" cy="85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9359" y="49123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79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28539" y="53671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76139" y="48337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25470" y="39814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4669" y="52920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25269" y="51993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319932" y="4452620"/>
            <a:ext cx="1304290" cy="1228725"/>
            <a:chOff x="2319932" y="4452620"/>
            <a:chExt cx="1304290" cy="1228725"/>
          </a:xfrm>
        </p:grpSpPr>
        <p:sp>
          <p:nvSpPr>
            <p:cNvPr id="79" name="object 79"/>
            <p:cNvSpPr/>
            <p:nvPr/>
          </p:nvSpPr>
          <p:spPr>
            <a:xfrm>
              <a:off x="2691129" y="45237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81337" y="4452937"/>
              <a:ext cx="85089" cy="850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24137" y="4986813"/>
              <a:ext cx="85089" cy="847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45789" y="4525010"/>
              <a:ext cx="412750" cy="551180"/>
            </a:xfrm>
            <a:custGeom>
              <a:avLst/>
              <a:gdLst/>
              <a:ahLst/>
              <a:cxnLst/>
              <a:rect l="l" t="t" r="r" b="b"/>
              <a:pathLst>
                <a:path w="412750" h="551179">
                  <a:moveTo>
                    <a:pt x="412750" y="5511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39172" y="5063172"/>
              <a:ext cx="84455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81972" y="4453572"/>
              <a:ext cx="84454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24200" y="4532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81019" y="5063490"/>
              <a:ext cx="86360" cy="8509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81019" y="4452620"/>
              <a:ext cx="86360" cy="863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78710" y="5062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24554" y="4986932"/>
              <a:ext cx="84712" cy="8453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19932" y="5596354"/>
              <a:ext cx="84712" cy="847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79700" y="5063490"/>
              <a:ext cx="201930" cy="539750"/>
            </a:xfrm>
            <a:custGeom>
              <a:avLst/>
              <a:gdLst/>
              <a:ahLst/>
              <a:cxnLst/>
              <a:rect l="l" t="t" r="r" b="b"/>
              <a:pathLst>
                <a:path w="201930" h="539750">
                  <a:moveTo>
                    <a:pt x="201930" y="5397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52499" y="5595699"/>
              <a:ext cx="85486" cy="8548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3899" y="4986278"/>
              <a:ext cx="85486" cy="8530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657600" y="49872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39469" y="5901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77670" y="5977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23818" y="4376816"/>
            <a:ext cx="771525" cy="1685925"/>
            <a:chOff x="1023818" y="4376816"/>
            <a:chExt cx="771525" cy="1685925"/>
          </a:xfrm>
        </p:grpSpPr>
        <p:sp>
          <p:nvSpPr>
            <p:cNvPr id="98" name="object 98"/>
            <p:cNvSpPr/>
            <p:nvPr/>
          </p:nvSpPr>
          <p:spPr>
            <a:xfrm>
              <a:off x="1239519" y="44500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59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82189" y="43777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77389" y="48349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37969" y="44526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89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09281" y="49096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80681" y="43768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833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28618" y="53677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23818" y="59775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881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33954" y="59775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28618" y="53677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914400" y="46824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363470" y="4911090"/>
            <a:ext cx="692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34870" y="54444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71800" y="53682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296669" y="60388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28800" y="47586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329689" y="5367020"/>
            <a:ext cx="85090" cy="695960"/>
            <a:chOff x="1329689" y="5367020"/>
            <a:chExt cx="85090" cy="695960"/>
          </a:xfrm>
        </p:grpSpPr>
        <p:sp>
          <p:nvSpPr>
            <p:cNvPr id="117" name="object 117"/>
            <p:cNvSpPr/>
            <p:nvPr/>
          </p:nvSpPr>
          <p:spPr>
            <a:xfrm>
              <a:off x="1371599" y="54470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29689" y="59778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9689" y="5367020"/>
              <a:ext cx="85090" cy="86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69900" y="3996690"/>
            <a:ext cx="1968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828164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267200" y="1295400"/>
            <a:ext cx="76200" cy="5410200"/>
          </a:xfrm>
          <a:custGeom>
            <a:avLst/>
            <a:gdLst/>
            <a:ahLst/>
            <a:cxnLst/>
            <a:rect l="l" t="t" r="r" b="b"/>
            <a:pathLst>
              <a:path w="76200" h="5410200">
                <a:moveTo>
                  <a:pt x="0" y="0"/>
                </a:moveTo>
                <a:lnTo>
                  <a:pt x="76200" y="541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5138737" y="1633339"/>
            <a:ext cx="695325" cy="619125"/>
            <a:chOff x="5138737" y="1633339"/>
            <a:chExt cx="695325" cy="619125"/>
          </a:xfrm>
        </p:grpSpPr>
        <p:sp>
          <p:nvSpPr>
            <p:cNvPr id="123" name="object 123"/>
            <p:cNvSpPr/>
            <p:nvPr/>
          </p:nvSpPr>
          <p:spPr>
            <a:xfrm>
              <a:off x="5205730" y="17043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40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95937" y="1634172"/>
              <a:ext cx="85089" cy="8508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38737" y="2166937"/>
              <a:ext cx="85089" cy="8508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48959" y="17119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79" h="462280">
                  <a:moveTo>
                    <a:pt x="132079" y="46227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49230" y="2166739"/>
              <a:ext cx="84474" cy="8503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96294" y="1633339"/>
              <a:ext cx="84474" cy="8503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029200" y="21526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956300" y="1998979"/>
            <a:ext cx="121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257800" y="27012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097270" y="2777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443418" y="2167354"/>
            <a:ext cx="695325" cy="694690"/>
            <a:chOff x="5443418" y="2167354"/>
            <a:chExt cx="695325" cy="694690"/>
          </a:xfrm>
        </p:grpSpPr>
        <p:sp>
          <p:nvSpPr>
            <p:cNvPr id="134" name="object 134"/>
            <p:cNvSpPr/>
            <p:nvPr/>
          </p:nvSpPr>
          <p:spPr>
            <a:xfrm>
              <a:off x="5502910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748754" y="2167354"/>
              <a:ext cx="84712" cy="847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443418" y="2777132"/>
              <a:ext cx="85248" cy="847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807710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53554" y="27771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48932" y="2167354"/>
              <a:ext cx="84712" cy="8471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715000" y="28384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5749290" y="2166620"/>
            <a:ext cx="85090" cy="695960"/>
            <a:chOff x="5749290" y="2166620"/>
            <a:chExt cx="85090" cy="695960"/>
          </a:xfrm>
        </p:grpSpPr>
        <p:sp>
          <p:nvSpPr>
            <p:cNvPr id="142" name="object 142"/>
            <p:cNvSpPr/>
            <p:nvPr/>
          </p:nvSpPr>
          <p:spPr>
            <a:xfrm>
              <a:off x="5791200" y="2246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49290" y="2777490"/>
              <a:ext cx="85089" cy="8508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49290" y="2166620"/>
              <a:ext cx="85089" cy="863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6967418" y="1633478"/>
            <a:ext cx="619125" cy="695325"/>
            <a:chOff x="6967418" y="1633478"/>
            <a:chExt cx="619125" cy="695325"/>
          </a:xfrm>
        </p:grpSpPr>
        <p:sp>
          <p:nvSpPr>
            <p:cNvPr id="146" name="object 146"/>
            <p:cNvSpPr/>
            <p:nvPr/>
          </p:nvSpPr>
          <p:spPr>
            <a:xfrm>
              <a:off x="7026909" y="17094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272218" y="1634132"/>
              <a:ext cx="85248" cy="847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67418" y="2243732"/>
              <a:ext cx="85248" cy="8453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327899" y="17106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00877" y="2243078"/>
              <a:ext cx="85308" cy="8530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272277" y="1633478"/>
              <a:ext cx="85308" cy="8530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4584700" y="1177290"/>
            <a:ext cx="3646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991235" algn="l"/>
                <a:tab pos="1448435" algn="l"/>
                <a:tab pos="1828164" algn="l"/>
                <a:tab pos="2210435" algn="l"/>
                <a:tab pos="2667635" algn="l"/>
                <a:tab pos="3124835" algn="l"/>
                <a:tab pos="350583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	g	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81635" algn="l"/>
                <a:tab pos="1448435" algn="l"/>
                <a:tab pos="1828164" algn="l"/>
                <a:tab pos="2210435" algn="l"/>
                <a:tab pos="3124835" algn="l"/>
                <a:tab pos="350583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	•	•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783069" y="20916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621269" y="20154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419600" y="32766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457200" y="3416300"/>
            <a:ext cx="4110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6969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813300" y="3416300"/>
            <a:ext cx="751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5435" algn="l"/>
                <a:tab pos="6851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433570" y="3721100"/>
            <a:ext cx="1205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685165" algn="l"/>
                <a:tab pos="10648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868670" y="344805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11470" y="4377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249670" y="4453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5595818" y="3843218"/>
            <a:ext cx="695325" cy="695325"/>
            <a:chOff x="5595818" y="3843218"/>
            <a:chExt cx="695325" cy="695325"/>
          </a:xfrm>
        </p:grpSpPr>
        <p:sp>
          <p:nvSpPr>
            <p:cNvPr id="163" name="object 163"/>
            <p:cNvSpPr/>
            <p:nvPr/>
          </p:nvSpPr>
          <p:spPr>
            <a:xfrm>
              <a:off x="56553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900618" y="3843932"/>
              <a:ext cx="85248" cy="8453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595818" y="4453354"/>
              <a:ext cx="85248" cy="8471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9601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05954" y="4452818"/>
              <a:ext cx="84712" cy="8524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900618" y="3843218"/>
              <a:ext cx="85248" cy="8524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5868670" y="451357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5901690" y="3843020"/>
            <a:ext cx="85090" cy="694690"/>
            <a:chOff x="5901690" y="3843020"/>
            <a:chExt cx="85090" cy="694690"/>
          </a:xfrm>
        </p:grpSpPr>
        <p:sp>
          <p:nvSpPr>
            <p:cNvPr id="171" name="object 171"/>
            <p:cNvSpPr/>
            <p:nvPr/>
          </p:nvSpPr>
          <p:spPr>
            <a:xfrm>
              <a:off x="5943600" y="3923030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70">
                  <a:moveTo>
                    <a:pt x="0" y="5346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901690" y="44526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901690" y="38430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6184900" y="3416300"/>
            <a:ext cx="2197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5435" algn="l"/>
                <a:tab pos="610235" algn="l"/>
                <a:tab pos="913765" algn="l"/>
                <a:tab pos="1219835" algn="l"/>
                <a:tab pos="1524635" algn="l"/>
                <a:tab pos="2134235" algn="l"/>
              </a:tabLst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	g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i="1" spc="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184900" y="3721100"/>
            <a:ext cx="2274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5435" algn="l"/>
                <a:tab pos="610235" algn="l"/>
                <a:tab pos="913765" algn="l"/>
                <a:tab pos="1219835" algn="l"/>
                <a:tab pos="1524635" algn="l"/>
                <a:tab pos="1828164" algn="l"/>
                <a:tab pos="213423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	•	•	•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419600" y="49530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420870" y="5093970"/>
            <a:ext cx="4189729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545465" algn="l"/>
                <a:tab pos="848994" algn="l"/>
                <a:tab pos="1077595" algn="l"/>
                <a:tab pos="1612265" algn="l"/>
                <a:tab pos="2374265" algn="l"/>
                <a:tab pos="2677795" algn="l"/>
                <a:tab pos="3441065" algn="l"/>
                <a:tab pos="404939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000" b="1" i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	o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i="1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i="1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000" b="1" i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635"/>
              </a:lnSpc>
              <a:tabLst>
                <a:tab pos="545465" algn="l"/>
                <a:tab pos="848994" algn="l"/>
                <a:tab pos="1612265" algn="l"/>
                <a:tab pos="2374265" algn="l"/>
                <a:tab pos="2677795" algn="l"/>
                <a:tab pos="3441065" algn="l"/>
                <a:tab pos="3745865" algn="l"/>
                <a:tab pos="40493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878070" y="6357620"/>
            <a:ext cx="292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preorder </a:t>
            </a:r>
            <a:r>
              <a:rPr sz="1800" b="1" spc="-10" dirty="0">
                <a:latin typeface="Arial"/>
                <a:cs typeface="Arial"/>
              </a:rPr>
              <a:t>traversal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82270" y="12534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820670" y="6282690"/>
            <a:ext cx="1130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087869" y="27012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087869" y="43776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087869" y="58254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6160"/>
            <a:ext cx="7806055" cy="267843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9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114" dirty="0">
                <a:latin typeface="Arial"/>
                <a:cs typeface="Arial"/>
              </a:rPr>
              <a:t>Let </a:t>
            </a:r>
            <a:r>
              <a:rPr sz="2400" i="1" spc="-300" dirty="0">
                <a:latin typeface="Arial"/>
                <a:cs typeface="Arial"/>
              </a:rPr>
              <a:t>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ordered </a:t>
            </a:r>
            <a:r>
              <a:rPr sz="2400" spc="-35" dirty="0">
                <a:latin typeface="Arial"/>
                <a:cs typeface="Arial"/>
              </a:rPr>
              <a:t>rooted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300" dirty="0">
                <a:latin typeface="Arial"/>
                <a:cs typeface="Arial"/>
              </a:rPr>
              <a:t>T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consists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r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65" dirty="0">
                <a:solidFill>
                  <a:srgbClr val="FF0000"/>
                </a:solidFill>
                <a:latin typeface="Arial"/>
                <a:cs typeface="Arial"/>
              </a:rPr>
              <a:t>inorder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traversal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85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90000"/>
              </a:lnSpc>
              <a:spcBef>
                <a:spcPts val="17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1</a:t>
            </a:r>
            <a:r>
              <a:rPr sz="2400" spc="-145" dirty="0">
                <a:latin typeface="Arial"/>
                <a:cs typeface="Arial"/>
              </a:rPr>
              <a:t>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2</a:t>
            </a:r>
            <a:r>
              <a:rPr sz="2400" spc="-145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…,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i="1" spc="-175" dirty="0">
                <a:latin typeface="Arial"/>
                <a:cs typeface="Arial"/>
              </a:rPr>
              <a:t>T</a:t>
            </a:r>
            <a:r>
              <a:rPr sz="1200" i="1" spc="-175" dirty="0">
                <a:latin typeface="Arial"/>
                <a:cs typeface="Arial"/>
              </a:rPr>
              <a:t>n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subtrees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r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left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right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185" dirty="0">
                <a:latin typeface="Arial"/>
                <a:cs typeface="Arial"/>
              </a:rPr>
              <a:t>T</a:t>
            </a:r>
            <a:r>
              <a:rPr sz="2400" spc="-185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inorder </a:t>
            </a:r>
            <a:r>
              <a:rPr sz="2400" spc="-80" dirty="0">
                <a:latin typeface="Arial"/>
                <a:cs typeface="Arial"/>
              </a:rPr>
              <a:t>traversal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80" dirty="0">
                <a:latin typeface="Arial"/>
                <a:cs typeface="Arial"/>
              </a:rPr>
              <a:t>traversing </a:t>
            </a:r>
            <a:r>
              <a:rPr sz="2400" i="1" spc="-185" dirty="0">
                <a:latin typeface="Arial"/>
                <a:cs typeface="Arial"/>
              </a:rPr>
              <a:t>T</a:t>
            </a:r>
            <a:r>
              <a:rPr sz="1200" spc="-185" dirty="0">
                <a:latin typeface="Arial"/>
                <a:cs typeface="Arial"/>
              </a:rPr>
              <a:t>1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inorder,  then </a:t>
            </a:r>
            <a:r>
              <a:rPr sz="2400" spc="-65" dirty="0">
                <a:latin typeface="Arial"/>
                <a:cs typeface="Arial"/>
              </a:rPr>
              <a:t>visiting </a:t>
            </a:r>
            <a:r>
              <a:rPr sz="2400" i="1" spc="-2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, </a:t>
            </a:r>
            <a:r>
              <a:rPr sz="2400" spc="-85" dirty="0">
                <a:latin typeface="Arial"/>
                <a:cs typeface="Arial"/>
              </a:rPr>
              <a:t>continues </a:t>
            </a:r>
            <a:r>
              <a:rPr sz="2400" spc="-95" dirty="0">
                <a:latin typeface="Arial"/>
                <a:cs typeface="Arial"/>
              </a:rPr>
              <a:t>by </a:t>
            </a:r>
            <a:r>
              <a:rPr sz="2400" spc="-80" dirty="0">
                <a:latin typeface="Arial"/>
                <a:cs typeface="Arial"/>
              </a:rPr>
              <a:t>traversing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spc="-180" dirty="0">
                <a:latin typeface="Arial"/>
                <a:cs typeface="Arial"/>
              </a:rPr>
              <a:t>2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inorder,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spc="-175" dirty="0">
                <a:latin typeface="Arial"/>
                <a:cs typeface="Arial"/>
              </a:rPr>
              <a:t>so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i="1" spc="-175" dirty="0">
                <a:latin typeface="Arial"/>
                <a:cs typeface="Arial"/>
              </a:rPr>
              <a:t>T</a:t>
            </a:r>
            <a:r>
              <a:rPr sz="1200" i="1" spc="-175" dirty="0">
                <a:latin typeface="Arial"/>
                <a:cs typeface="Arial"/>
              </a:rPr>
              <a:t>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traversed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inorder.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663002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10" dirty="0" err="1"/>
              <a:t>Inorder</a:t>
            </a:r>
            <a:r>
              <a:rPr sz="4000" spc="-225" dirty="0"/>
              <a:t> </a:t>
            </a:r>
            <a:r>
              <a:rPr sz="4000" spc="-290" dirty="0"/>
              <a:t>Traversal</a:t>
            </a:r>
            <a:r>
              <a:rPr lang="en-US" sz="4000" spc="-290" dirty="0"/>
              <a:t> -LNR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2743200" y="44196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2133600" y="9906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7960" y="40716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320" y="3963670"/>
            <a:ext cx="64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7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1800" b="1" i="1" spc="-105" dirty="0">
                <a:latin typeface="Arial"/>
                <a:cs typeface="Arial"/>
              </a:rPr>
              <a:t>Visit</a:t>
            </a:r>
            <a:r>
              <a:rPr sz="1800" b="1" i="1" spc="-150" dirty="0">
                <a:latin typeface="Arial"/>
                <a:cs typeface="Arial"/>
              </a:rPr>
              <a:t> </a:t>
            </a:r>
            <a:r>
              <a:rPr sz="1800" b="1" i="1" spc="-7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1430" y="4377789"/>
            <a:ext cx="4286250" cy="1494790"/>
            <a:chOff x="1281430" y="4377789"/>
            <a:chExt cx="4286250" cy="1494790"/>
          </a:xfrm>
        </p:grpSpPr>
        <p:sp>
          <p:nvSpPr>
            <p:cNvPr id="8" name="object 8"/>
            <p:cNvSpPr/>
            <p:nvPr/>
          </p:nvSpPr>
          <p:spPr>
            <a:xfrm>
              <a:off x="4495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533400" y="0"/>
                  </a:moveTo>
                  <a:lnTo>
                    <a:pt x="601816" y="1727"/>
                  </a:lnTo>
                  <a:lnTo>
                    <a:pt x="667271" y="6784"/>
                  </a:lnTo>
                  <a:lnTo>
                    <a:pt x="729327" y="14983"/>
                  </a:lnTo>
                  <a:lnTo>
                    <a:pt x="787547" y="26137"/>
                  </a:lnTo>
                  <a:lnTo>
                    <a:pt x="841494" y="40059"/>
                  </a:lnTo>
                  <a:lnTo>
                    <a:pt x="890731" y="56562"/>
                  </a:lnTo>
                  <a:lnTo>
                    <a:pt x="934821" y="75457"/>
                  </a:lnTo>
                  <a:lnTo>
                    <a:pt x="973327" y="96559"/>
                  </a:lnTo>
                  <a:lnTo>
                    <a:pt x="1005812" y="119679"/>
                  </a:lnTo>
                  <a:lnTo>
                    <a:pt x="1050970" y="171226"/>
                  </a:lnTo>
                  <a:lnTo>
                    <a:pt x="1066800" y="228600"/>
                  </a:lnTo>
                  <a:lnTo>
                    <a:pt x="1062769" y="257921"/>
                  </a:lnTo>
                  <a:lnTo>
                    <a:pt x="1031838" y="312569"/>
                  </a:lnTo>
                  <a:lnTo>
                    <a:pt x="973327" y="360640"/>
                  </a:lnTo>
                  <a:lnTo>
                    <a:pt x="934821" y="381742"/>
                  </a:lnTo>
                  <a:lnTo>
                    <a:pt x="890731" y="400637"/>
                  </a:lnTo>
                  <a:lnTo>
                    <a:pt x="841494" y="417140"/>
                  </a:lnTo>
                  <a:lnTo>
                    <a:pt x="787547" y="431062"/>
                  </a:lnTo>
                  <a:lnTo>
                    <a:pt x="729327" y="442216"/>
                  </a:lnTo>
                  <a:lnTo>
                    <a:pt x="667271" y="450415"/>
                  </a:lnTo>
                  <a:lnTo>
                    <a:pt x="601816" y="455472"/>
                  </a:lnTo>
                  <a:lnTo>
                    <a:pt x="533400" y="457200"/>
                  </a:lnTo>
                  <a:lnTo>
                    <a:pt x="464983" y="455472"/>
                  </a:lnTo>
                  <a:lnTo>
                    <a:pt x="399528" y="450415"/>
                  </a:lnTo>
                  <a:lnTo>
                    <a:pt x="337472" y="442216"/>
                  </a:lnTo>
                  <a:lnTo>
                    <a:pt x="279252" y="431062"/>
                  </a:lnTo>
                  <a:lnTo>
                    <a:pt x="225305" y="417140"/>
                  </a:lnTo>
                  <a:lnTo>
                    <a:pt x="176068" y="400637"/>
                  </a:lnTo>
                  <a:lnTo>
                    <a:pt x="131978" y="381742"/>
                  </a:lnTo>
                  <a:lnTo>
                    <a:pt x="93472" y="360640"/>
                  </a:lnTo>
                  <a:lnTo>
                    <a:pt x="60987" y="337520"/>
                  </a:lnTo>
                  <a:lnTo>
                    <a:pt x="15829" y="285973"/>
                  </a:lnTo>
                  <a:lnTo>
                    <a:pt x="0" y="228600"/>
                  </a:lnTo>
                  <a:lnTo>
                    <a:pt x="4030" y="199278"/>
                  </a:lnTo>
                  <a:lnTo>
                    <a:pt x="34961" y="144630"/>
                  </a:lnTo>
                  <a:lnTo>
                    <a:pt x="93472" y="96559"/>
                  </a:lnTo>
                  <a:lnTo>
                    <a:pt x="131978" y="75457"/>
                  </a:lnTo>
                  <a:lnTo>
                    <a:pt x="176068" y="56562"/>
                  </a:lnTo>
                  <a:lnTo>
                    <a:pt x="225305" y="40059"/>
                  </a:lnTo>
                  <a:lnTo>
                    <a:pt x="279252" y="26137"/>
                  </a:lnTo>
                  <a:lnTo>
                    <a:pt x="337472" y="14983"/>
                  </a:lnTo>
                  <a:lnTo>
                    <a:pt x="399528" y="6784"/>
                  </a:lnTo>
                  <a:lnTo>
                    <a:pt x="464983" y="1727"/>
                  </a:lnTo>
                  <a:lnTo>
                    <a:pt x="533400" y="0"/>
                  </a:lnTo>
                  <a:close/>
                </a:path>
                <a:path w="1066800" h="457200">
                  <a:moveTo>
                    <a:pt x="0" y="0"/>
                  </a:moveTo>
                  <a:lnTo>
                    <a:pt x="0" y="0"/>
                  </a:lnTo>
                </a:path>
                <a:path w="1066800" h="457200">
                  <a:moveTo>
                    <a:pt x="1066800" y="457200"/>
                  </a:moveTo>
                  <a:lnTo>
                    <a:pt x="1066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4419600"/>
              <a:ext cx="228600" cy="990600"/>
            </a:xfrm>
            <a:custGeom>
              <a:avLst/>
              <a:gdLst/>
              <a:ahLst/>
              <a:cxnLst/>
              <a:rect l="l" t="t" r="r" b="b"/>
              <a:pathLst>
                <a:path w="228600" h="990600">
                  <a:moveTo>
                    <a:pt x="228600" y="99060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400" y="4439920"/>
              <a:ext cx="1417320" cy="970280"/>
            </a:xfrm>
            <a:custGeom>
              <a:avLst/>
              <a:gdLst/>
              <a:ahLst/>
              <a:cxnLst/>
              <a:rect l="l" t="t" r="r" b="b"/>
              <a:pathLst>
                <a:path w="1417320" h="970279">
                  <a:moveTo>
                    <a:pt x="0" y="970279"/>
                  </a:moveTo>
                  <a:lnTo>
                    <a:pt x="141732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389" y="4377789"/>
              <a:ext cx="83621" cy="83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78150" y="5448300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46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5550" y="544830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82720" y="5448300"/>
            <a:ext cx="2117090" cy="110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15035" algn="ctr">
              <a:lnSpc>
                <a:spcPct val="100000"/>
              </a:lnSpc>
              <a:spcBef>
                <a:spcPts val="100"/>
              </a:spcBef>
              <a:tabLst>
                <a:tab pos="974725" algn="l"/>
              </a:tabLst>
            </a:pPr>
            <a:r>
              <a:rPr sz="2700" b="1" i="1" spc="-787" baseline="1543" dirty="0">
                <a:latin typeface="Arial"/>
                <a:cs typeface="Arial"/>
              </a:rPr>
              <a:t>…	</a:t>
            </a: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10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R="931544" algn="ctr">
              <a:lnSpc>
                <a:spcPct val="100000"/>
              </a:lnSpc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spc="-140" dirty="0"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  <a:p>
            <a:pPr marL="470534">
              <a:lnSpc>
                <a:spcPct val="100000"/>
              </a:lnSpc>
            </a:pPr>
            <a:r>
              <a:rPr sz="1800" b="1" i="1" spc="-110" dirty="0">
                <a:latin typeface="Arial"/>
                <a:cs typeface="Arial"/>
              </a:rPr>
              <a:t>Visit </a:t>
            </a:r>
            <a:r>
              <a:rPr sz="1800" b="1" i="1" spc="-160" dirty="0">
                <a:latin typeface="Arial"/>
                <a:cs typeface="Arial"/>
              </a:rPr>
              <a:t>T</a:t>
            </a:r>
            <a:r>
              <a:rPr sz="1200" b="1" i="1" spc="-160" dirty="0">
                <a:latin typeface="Arial"/>
                <a:cs typeface="Arial"/>
              </a:rPr>
              <a:t>n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55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inorder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950" y="5977890"/>
            <a:ext cx="375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</a:tabLst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95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1	</a:t>
            </a: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tabLst>
                <a:tab pos="2110105" algn="l"/>
              </a:tabLst>
            </a:pP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35" dirty="0">
                <a:latin typeface="Arial"/>
                <a:cs typeface="Arial"/>
              </a:rPr>
              <a:t>T</a:t>
            </a:r>
            <a:r>
              <a:rPr sz="1200" b="1" i="1" spc="-135" dirty="0">
                <a:latin typeface="Arial"/>
                <a:cs typeface="Arial"/>
              </a:rPr>
              <a:t>1 </a:t>
            </a:r>
            <a:r>
              <a:rPr sz="1200" b="1" i="1" spc="-110" dirty="0">
                <a:latin typeface="Arial"/>
                <a:cs typeface="Arial"/>
              </a:rPr>
              <a:t>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inorder	</a:t>
            </a: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35" dirty="0">
                <a:latin typeface="Arial"/>
                <a:cs typeface="Arial"/>
              </a:rPr>
              <a:t>T</a:t>
            </a:r>
            <a:r>
              <a:rPr sz="1200" b="1" i="1" spc="-135" dirty="0">
                <a:latin typeface="Arial"/>
                <a:cs typeface="Arial"/>
              </a:rPr>
              <a:t>2 </a:t>
            </a:r>
            <a:r>
              <a:rPr sz="1800" b="1" i="1" spc="-110" dirty="0">
                <a:latin typeface="Arial"/>
                <a:cs typeface="Arial"/>
              </a:rPr>
              <a:t>in</a:t>
            </a:r>
            <a:r>
              <a:rPr sz="1800" b="1" i="1" spc="-135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inorder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8400" y="4264659"/>
            <a:ext cx="2209800" cy="2157730"/>
          </a:xfrm>
          <a:prstGeom prst="rect">
            <a:avLst/>
          </a:prstGeom>
          <a:solidFill>
            <a:srgbClr val="EBC6AB"/>
          </a:solidFill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70"/>
              </a:spcBef>
            </a:pPr>
            <a:r>
              <a:rPr sz="1800" b="1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TIPS</a:t>
            </a:r>
            <a:endParaRPr sz="1800">
              <a:latin typeface="Arial"/>
              <a:cs typeface="Arial"/>
            </a:endParaRPr>
          </a:p>
          <a:p>
            <a:pPr marL="99695" marR="95885" indent="3810" algn="r">
              <a:lnSpc>
                <a:spcPct val="100000"/>
              </a:lnSpc>
              <a:spcBef>
                <a:spcPts val="113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Inorder</a:t>
            </a:r>
            <a:r>
              <a:rPr sz="1800" b="1" spc="-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Traversal: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Visit</a:t>
            </a:r>
            <a:r>
              <a:rPr sz="18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leftmost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subtree,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Visit</a:t>
            </a:r>
            <a:r>
              <a:rPr sz="18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root,</a:t>
            </a:r>
            <a:endParaRPr sz="1800">
              <a:latin typeface="Arial"/>
              <a:cs typeface="Arial"/>
            </a:endParaRPr>
          </a:p>
          <a:p>
            <a:pPr marL="285750" marR="279400" indent="-1905" algn="ctr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Visit other 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subtrees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left</a:t>
            </a:r>
            <a:r>
              <a:rPr sz="18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to 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right.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10" dirty="0"/>
              <a:t>Inorder</a:t>
            </a:r>
            <a:r>
              <a:rPr sz="4000" spc="-610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068387" y="3050222"/>
            <a:ext cx="1180465" cy="1136015"/>
            <a:chOff x="1068387" y="3050222"/>
            <a:chExt cx="1180465" cy="1136015"/>
          </a:xfrm>
        </p:grpSpPr>
        <p:sp>
          <p:nvSpPr>
            <p:cNvPr id="4" name="object 4"/>
            <p:cNvSpPr/>
            <p:nvPr/>
          </p:nvSpPr>
          <p:spPr>
            <a:xfrm>
              <a:off x="1137919" y="3117850"/>
              <a:ext cx="1041400" cy="1000760"/>
            </a:xfrm>
            <a:custGeom>
              <a:avLst/>
              <a:gdLst/>
              <a:ahLst/>
              <a:cxnLst/>
              <a:rect l="l" t="t" r="r" b="b"/>
              <a:pathLst>
                <a:path w="1041400" h="1000760">
                  <a:moveTo>
                    <a:pt x="1041400" y="0"/>
                  </a:moveTo>
                  <a:lnTo>
                    <a:pt x="0" y="100076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3762" y="3050222"/>
              <a:ext cx="84931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8387" y="4100988"/>
              <a:ext cx="85090" cy="85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3460" y="147574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8450" y="207645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132460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1829" y="297687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36936" y="1698664"/>
            <a:ext cx="3005455" cy="2788285"/>
            <a:chOff x="4536936" y="1698664"/>
            <a:chExt cx="3005455" cy="2788285"/>
          </a:xfrm>
        </p:grpSpPr>
        <p:sp>
          <p:nvSpPr>
            <p:cNvPr id="12" name="object 12"/>
            <p:cNvSpPr/>
            <p:nvPr/>
          </p:nvSpPr>
          <p:spPr>
            <a:xfrm>
              <a:off x="4796790" y="1750060"/>
              <a:ext cx="1570990" cy="431800"/>
            </a:xfrm>
            <a:custGeom>
              <a:avLst/>
              <a:gdLst/>
              <a:ahLst/>
              <a:cxnLst/>
              <a:rect l="l" t="t" r="r" b="b"/>
              <a:pathLst>
                <a:path w="1570989" h="431800">
                  <a:moveTo>
                    <a:pt x="1570989" y="4318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1569" y="2148978"/>
              <a:ext cx="84812" cy="84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9260" y="1698664"/>
              <a:ext cx="84474" cy="84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28740" y="2218690"/>
              <a:ext cx="1046480" cy="1146810"/>
            </a:xfrm>
            <a:custGeom>
              <a:avLst/>
              <a:gdLst/>
              <a:ahLst/>
              <a:cxnLst/>
              <a:rect l="l" t="t" r="r" b="b"/>
              <a:pathLst>
                <a:path w="1046479" h="1146810">
                  <a:moveTo>
                    <a:pt x="1046480" y="11468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6963" y="3349942"/>
              <a:ext cx="85248" cy="855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1747" y="2148681"/>
              <a:ext cx="85248" cy="855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4610" y="2228850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h="1126489">
                  <a:moveTo>
                    <a:pt x="0" y="11264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1430" y="3350260"/>
              <a:ext cx="86360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1430" y="2148840"/>
              <a:ext cx="86360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8670" y="3274060"/>
              <a:ext cx="692150" cy="1137920"/>
            </a:xfrm>
            <a:custGeom>
              <a:avLst/>
              <a:gdLst/>
              <a:ahLst/>
              <a:cxnLst/>
              <a:rect l="l" t="t" r="r" b="b"/>
              <a:pathLst>
                <a:path w="692150" h="1137920">
                  <a:moveTo>
                    <a:pt x="692150" y="0"/>
                  </a:moveTo>
                  <a:lnTo>
                    <a:pt x="0" y="11379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7007" y="3200717"/>
              <a:ext cx="84455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6936" y="4401601"/>
              <a:ext cx="84276" cy="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3840" y="3276600"/>
              <a:ext cx="516890" cy="1134110"/>
            </a:xfrm>
            <a:custGeom>
              <a:avLst/>
              <a:gdLst/>
              <a:ahLst/>
              <a:cxnLst/>
              <a:rect l="l" t="t" r="r" b="b"/>
              <a:pathLst>
                <a:path w="516889" h="1134110">
                  <a:moveTo>
                    <a:pt x="516889" y="11341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3921" y="4400946"/>
              <a:ext cx="85367" cy="855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6352" y="3200261"/>
              <a:ext cx="85566" cy="853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8469" y="37274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0829" y="369697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76819" y="31267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8719" y="507872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96589" y="522985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98637" y="2148839"/>
            <a:ext cx="1727835" cy="3238500"/>
            <a:chOff x="1798637" y="2148839"/>
            <a:chExt cx="1727835" cy="3238500"/>
          </a:xfrm>
        </p:grpSpPr>
        <p:sp>
          <p:nvSpPr>
            <p:cNvPr id="33" name="object 33"/>
            <p:cNvSpPr/>
            <p:nvPr/>
          </p:nvSpPr>
          <p:spPr>
            <a:xfrm>
              <a:off x="1860550" y="4175760"/>
              <a:ext cx="690880" cy="1137920"/>
            </a:xfrm>
            <a:custGeom>
              <a:avLst/>
              <a:gdLst/>
              <a:ahLst/>
              <a:cxnLst/>
              <a:rect l="l" t="t" r="r" b="b"/>
              <a:pathLst>
                <a:path w="690880" h="1137920">
                  <a:moveTo>
                    <a:pt x="690880" y="0"/>
                  </a:moveTo>
                  <a:lnTo>
                    <a:pt x="0" y="11379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8887" y="4101861"/>
              <a:ext cx="84455" cy="842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8637" y="5302567"/>
              <a:ext cx="84455" cy="844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0800" y="4175760"/>
              <a:ext cx="690880" cy="1137920"/>
            </a:xfrm>
            <a:custGeom>
              <a:avLst/>
              <a:gdLst/>
              <a:ahLst/>
              <a:cxnLst/>
              <a:rect l="l" t="t" r="r" b="b"/>
              <a:pathLst>
                <a:path w="690879" h="1137920">
                  <a:moveTo>
                    <a:pt x="690879" y="11379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9137" y="5302567"/>
              <a:ext cx="84454" cy="84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28887" y="4101861"/>
              <a:ext cx="84455" cy="842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2750" y="2223769"/>
              <a:ext cx="513080" cy="985519"/>
            </a:xfrm>
            <a:custGeom>
              <a:avLst/>
              <a:gdLst/>
              <a:ahLst/>
              <a:cxnLst/>
              <a:rect l="l" t="t" r="r" b="b"/>
              <a:pathLst>
                <a:path w="513079" h="985519">
                  <a:moveTo>
                    <a:pt x="513079" y="98551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1144" y="3199844"/>
              <a:ext cx="84911" cy="849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3238" y="2148839"/>
              <a:ext cx="84911" cy="849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70330" y="2677159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25570" y="40284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4709" y="3878579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74209" y="1024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3460" y="534797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61079" y="282702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63087" y="1667510"/>
            <a:ext cx="4284345" cy="3719829"/>
            <a:chOff x="2163087" y="1667510"/>
            <a:chExt cx="4284345" cy="3719829"/>
          </a:xfrm>
        </p:grpSpPr>
        <p:sp>
          <p:nvSpPr>
            <p:cNvPr id="49" name="object 49"/>
            <p:cNvSpPr/>
            <p:nvPr/>
          </p:nvSpPr>
          <p:spPr>
            <a:xfrm>
              <a:off x="2571749" y="4180839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h="1126489">
                  <a:moveTo>
                    <a:pt x="0" y="112649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28569" y="5302250"/>
              <a:ext cx="85090" cy="850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28569" y="4102100"/>
              <a:ext cx="85090" cy="8508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8849" y="2219960"/>
              <a:ext cx="684530" cy="843280"/>
            </a:xfrm>
            <a:custGeom>
              <a:avLst/>
              <a:gdLst/>
              <a:ahLst/>
              <a:cxnLst/>
              <a:rect l="l" t="t" r="r" b="b"/>
              <a:pathLst>
                <a:path w="684530" h="843280">
                  <a:moveTo>
                    <a:pt x="684530" y="0"/>
                  </a:moveTo>
                  <a:lnTo>
                    <a:pt x="0" y="84327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94012" y="2149157"/>
              <a:ext cx="84455" cy="846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3762" y="3050222"/>
              <a:ext cx="84931" cy="844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18689" y="3126740"/>
              <a:ext cx="340360" cy="981710"/>
            </a:xfrm>
            <a:custGeom>
              <a:avLst/>
              <a:gdLst/>
              <a:ahLst/>
              <a:cxnLst/>
              <a:rect l="l" t="t" r="r" b="b"/>
              <a:pathLst>
                <a:path w="340360" h="981710">
                  <a:moveTo>
                    <a:pt x="340360" y="9817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28827" y="4101088"/>
              <a:ext cx="84574" cy="8455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3087" y="3049547"/>
              <a:ext cx="85804" cy="858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1799" y="1750060"/>
              <a:ext cx="1753870" cy="433070"/>
            </a:xfrm>
            <a:custGeom>
              <a:avLst/>
              <a:gdLst/>
              <a:ahLst/>
              <a:cxnLst/>
              <a:rect l="l" t="t" r="r" b="b"/>
              <a:pathLst>
                <a:path w="1753870" h="433069">
                  <a:moveTo>
                    <a:pt x="1753870" y="0"/>
                  </a:moveTo>
                  <a:lnTo>
                    <a:pt x="0" y="43306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9458" y="1699398"/>
              <a:ext cx="84077" cy="8407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93933" y="2149713"/>
              <a:ext cx="84613" cy="8407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36539" y="2217420"/>
              <a:ext cx="1041400" cy="999490"/>
            </a:xfrm>
            <a:custGeom>
              <a:avLst/>
              <a:gdLst/>
              <a:ahLst/>
              <a:cxnLst/>
              <a:rect l="l" t="t" r="r" b="b"/>
              <a:pathLst>
                <a:path w="1041400" h="999489">
                  <a:moveTo>
                    <a:pt x="1041400" y="0"/>
                  </a:moveTo>
                  <a:lnTo>
                    <a:pt x="0" y="99948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372" y="3200082"/>
              <a:ext cx="85724" cy="8508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61747" y="2148998"/>
              <a:ext cx="85089" cy="85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61229" y="1746250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30">
                  <a:moveTo>
                    <a:pt x="0" y="55752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19319" y="1667510"/>
              <a:ext cx="85089" cy="8508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19" y="2298700"/>
              <a:ext cx="85089" cy="8508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49470" y="3006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F5EB-19B3-4B43-A863-A9C743D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9E20-FE41-45F9-8DE0-9C37532C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1107996"/>
          </a:xfrm>
        </p:spPr>
        <p:txBody>
          <a:bodyPr/>
          <a:lstStyle/>
          <a:p>
            <a:r>
              <a:rPr lang="en-US" dirty="0"/>
              <a:t>LNR</a:t>
            </a:r>
          </a:p>
          <a:p>
            <a:endParaRPr lang="en-US" dirty="0"/>
          </a:p>
          <a:p>
            <a:r>
              <a:rPr lang="en-US" dirty="0" err="1"/>
              <a:t>Inorder</a:t>
            </a:r>
            <a:r>
              <a:rPr lang="en-US" dirty="0"/>
              <a:t>=</a:t>
            </a:r>
            <a:r>
              <a:rPr lang="en-US" dirty="0" err="1"/>
              <a:t>lgm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D479-B5B8-4CD2-B2B9-85845EFD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819400"/>
            <a:ext cx="4210050" cy="36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2F8-BC93-4E76-A625-D3DDDCA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30CD-C133-4DAE-B2B2-AF0BF851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3693319"/>
          </a:xfrm>
        </p:spPr>
        <p:txBody>
          <a:bodyPr/>
          <a:lstStyle/>
          <a:p>
            <a:r>
              <a:rPr lang="en-US" dirty="0"/>
              <a:t>LNR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order=J e n k o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F92D3-06EA-4E03-A8EA-79F056C6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49" y="2072639"/>
            <a:ext cx="4371975" cy="4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7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10" dirty="0"/>
              <a:t>Inorder</a:t>
            </a:r>
            <a:r>
              <a:rPr sz="4000" spc="-610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48372" y="1389380"/>
            <a:ext cx="1609725" cy="1320165"/>
            <a:chOff x="948372" y="1389380"/>
            <a:chExt cx="1609725" cy="1320165"/>
          </a:xfrm>
        </p:grpSpPr>
        <p:sp>
          <p:nvSpPr>
            <p:cNvPr id="4" name="object 4"/>
            <p:cNvSpPr/>
            <p:nvPr/>
          </p:nvSpPr>
          <p:spPr>
            <a:xfrm>
              <a:off x="1014730" y="21615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5572" y="20913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372" y="2624137"/>
              <a:ext cx="85090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890" y="1459230"/>
              <a:ext cx="692150" cy="207010"/>
            </a:xfrm>
            <a:custGeom>
              <a:avLst/>
              <a:gdLst/>
              <a:ahLst/>
              <a:cxnLst/>
              <a:rect l="l" t="t" r="r" b="b"/>
              <a:pathLst>
                <a:path w="692150" h="207010">
                  <a:moveTo>
                    <a:pt x="692150" y="0"/>
                  </a:moveTo>
                  <a:lnTo>
                    <a:pt x="0" y="20701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1360" y="1405810"/>
              <a:ext cx="85725" cy="85090"/>
            </a:xfrm>
            <a:custGeom>
              <a:avLst/>
              <a:gdLst/>
              <a:ahLst/>
              <a:cxnLst/>
              <a:rect l="l" t="t" r="r" b="b"/>
              <a:pathLst>
                <a:path w="85725" h="85090">
                  <a:moveTo>
                    <a:pt x="47625" y="0"/>
                  </a:moveTo>
                  <a:lnTo>
                    <a:pt x="30539" y="1349"/>
                  </a:lnTo>
                  <a:lnTo>
                    <a:pt x="15438" y="9147"/>
                  </a:lnTo>
                  <a:lnTo>
                    <a:pt x="4980" y="21828"/>
                  </a:lnTo>
                  <a:lnTo>
                    <a:pt x="0" y="37603"/>
                  </a:lnTo>
                  <a:lnTo>
                    <a:pt x="1329" y="54689"/>
                  </a:lnTo>
                  <a:lnTo>
                    <a:pt x="9842" y="69770"/>
                  </a:lnTo>
                  <a:lnTo>
                    <a:pt x="22760" y="80089"/>
                  </a:lnTo>
                  <a:lnTo>
                    <a:pt x="38298" y="84693"/>
                  </a:lnTo>
                  <a:lnTo>
                    <a:pt x="54669" y="82629"/>
                  </a:lnTo>
                  <a:lnTo>
                    <a:pt x="69770" y="74830"/>
                  </a:lnTo>
                  <a:lnTo>
                    <a:pt x="80228" y="62150"/>
                  </a:lnTo>
                  <a:lnTo>
                    <a:pt x="85209" y="46374"/>
                  </a:lnTo>
                  <a:lnTo>
                    <a:pt x="83879" y="29289"/>
                  </a:lnTo>
                  <a:lnTo>
                    <a:pt x="76080" y="14922"/>
                  </a:lnTo>
                  <a:lnTo>
                    <a:pt x="63400" y="484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360" y="1634410"/>
              <a:ext cx="85209" cy="846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1469390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80">
                  <a:moveTo>
                    <a:pt x="0" y="2463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2690" y="1389379"/>
              <a:ext cx="85090" cy="406400"/>
            </a:xfrm>
            <a:custGeom>
              <a:avLst/>
              <a:gdLst/>
              <a:ahLst/>
              <a:cxnLst/>
              <a:rect l="l" t="t" r="r" b="b"/>
              <a:pathLst>
                <a:path w="85089" h="406400">
                  <a:moveTo>
                    <a:pt x="85090" y="363220"/>
                  </a:moveTo>
                  <a:lnTo>
                    <a:pt x="81546" y="346303"/>
                  </a:lnTo>
                  <a:lnTo>
                    <a:pt x="72072" y="332587"/>
                  </a:lnTo>
                  <a:lnTo>
                    <a:pt x="58293" y="323405"/>
                  </a:lnTo>
                  <a:lnTo>
                    <a:pt x="41910" y="320040"/>
                  </a:lnTo>
                  <a:lnTo>
                    <a:pt x="25717" y="323405"/>
                  </a:lnTo>
                  <a:lnTo>
                    <a:pt x="12369" y="332587"/>
                  </a:lnTo>
                  <a:lnTo>
                    <a:pt x="3327" y="346303"/>
                  </a:lnTo>
                  <a:lnTo>
                    <a:pt x="0" y="363220"/>
                  </a:lnTo>
                  <a:lnTo>
                    <a:pt x="3327" y="379615"/>
                  </a:lnTo>
                  <a:lnTo>
                    <a:pt x="12369" y="393382"/>
                  </a:lnTo>
                  <a:lnTo>
                    <a:pt x="25717" y="402869"/>
                  </a:lnTo>
                  <a:lnTo>
                    <a:pt x="41910" y="406400"/>
                  </a:lnTo>
                  <a:lnTo>
                    <a:pt x="58293" y="402869"/>
                  </a:lnTo>
                  <a:lnTo>
                    <a:pt x="72072" y="393382"/>
                  </a:lnTo>
                  <a:lnTo>
                    <a:pt x="81546" y="379615"/>
                  </a:lnTo>
                  <a:lnTo>
                    <a:pt x="85090" y="363220"/>
                  </a:lnTo>
                  <a:close/>
                </a:path>
                <a:path w="85089" h="406400">
                  <a:moveTo>
                    <a:pt x="85090" y="43180"/>
                  </a:moveTo>
                  <a:lnTo>
                    <a:pt x="81546" y="26263"/>
                  </a:lnTo>
                  <a:lnTo>
                    <a:pt x="72072" y="12547"/>
                  </a:lnTo>
                  <a:lnTo>
                    <a:pt x="58293" y="3365"/>
                  </a:lnTo>
                  <a:lnTo>
                    <a:pt x="41910" y="0"/>
                  </a:lnTo>
                  <a:lnTo>
                    <a:pt x="25717" y="3365"/>
                  </a:lnTo>
                  <a:lnTo>
                    <a:pt x="12369" y="12547"/>
                  </a:lnTo>
                  <a:lnTo>
                    <a:pt x="3327" y="26263"/>
                  </a:lnTo>
                  <a:lnTo>
                    <a:pt x="0" y="43180"/>
                  </a:lnTo>
                  <a:lnTo>
                    <a:pt x="3327" y="59385"/>
                  </a:lnTo>
                  <a:lnTo>
                    <a:pt x="12369" y="72720"/>
                  </a:lnTo>
                  <a:lnTo>
                    <a:pt x="25717" y="81762"/>
                  </a:lnTo>
                  <a:lnTo>
                    <a:pt x="41910" y="85090"/>
                  </a:lnTo>
                  <a:lnTo>
                    <a:pt x="58293" y="81762"/>
                  </a:lnTo>
                  <a:lnTo>
                    <a:pt x="72072" y="72720"/>
                  </a:lnTo>
                  <a:lnTo>
                    <a:pt x="81546" y="59385"/>
                  </a:lnTo>
                  <a:lnTo>
                    <a:pt x="85090" y="4318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5269" y="1329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0" y="16344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0400" y="125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4739" y="1405076"/>
            <a:ext cx="1837689" cy="1304290"/>
            <a:chOff x="1404739" y="1405076"/>
            <a:chExt cx="1837689" cy="1304290"/>
          </a:xfrm>
        </p:grpSpPr>
        <p:sp>
          <p:nvSpPr>
            <p:cNvPr id="16" name="object 16"/>
            <p:cNvSpPr/>
            <p:nvPr/>
          </p:nvSpPr>
          <p:spPr>
            <a:xfrm>
              <a:off x="1457960" y="21691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80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7139" y="26239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4739" y="20905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8889" y="1459230"/>
              <a:ext cx="615950" cy="205740"/>
            </a:xfrm>
            <a:custGeom>
              <a:avLst/>
              <a:gdLst/>
              <a:ahLst/>
              <a:cxnLst/>
              <a:rect l="l" t="t" r="r" b="b"/>
              <a:pathLst>
                <a:path w="615950" h="205739">
                  <a:moveTo>
                    <a:pt x="615950" y="205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1876" y="14050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676" y="16336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269" y="24726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3870" y="24561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0813" y="1634172"/>
            <a:ext cx="999490" cy="694055"/>
            <a:chOff x="2700813" y="1634172"/>
            <a:chExt cx="999490" cy="694055"/>
          </a:xfrm>
        </p:grpSpPr>
        <p:sp>
          <p:nvSpPr>
            <p:cNvPr id="25" name="object 25"/>
            <p:cNvSpPr/>
            <p:nvPr/>
          </p:nvSpPr>
          <p:spPr>
            <a:xfrm>
              <a:off x="2767330" y="17043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8013" y="1634172"/>
              <a:ext cx="84772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0813" y="2166937"/>
              <a:ext cx="84772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3260" y="1705610"/>
              <a:ext cx="411480" cy="549910"/>
            </a:xfrm>
            <a:custGeom>
              <a:avLst/>
              <a:gdLst/>
              <a:ahLst/>
              <a:cxnLst/>
              <a:rect l="l" t="t" r="r" b="b"/>
              <a:pathLst>
                <a:path w="411479" h="549910">
                  <a:moveTo>
                    <a:pt x="411479" y="5499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5372" y="2243772"/>
              <a:ext cx="84455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8172" y="1634172"/>
              <a:ext cx="84454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35070" y="21678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8489" y="1633220"/>
            <a:ext cx="85090" cy="694690"/>
            <a:chOff x="3158489" y="1633220"/>
            <a:chExt cx="85090" cy="694690"/>
          </a:xfrm>
        </p:grpSpPr>
        <p:sp>
          <p:nvSpPr>
            <p:cNvPr id="33" name="object 33"/>
            <p:cNvSpPr/>
            <p:nvPr/>
          </p:nvSpPr>
          <p:spPr>
            <a:xfrm>
              <a:off x="3200399" y="17132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8489" y="2242820"/>
              <a:ext cx="85090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8489" y="16332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8069" y="31584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95418" y="2166878"/>
            <a:ext cx="619125" cy="695960"/>
            <a:chOff x="2395418" y="2166878"/>
            <a:chExt cx="619125" cy="695960"/>
          </a:xfrm>
        </p:grpSpPr>
        <p:sp>
          <p:nvSpPr>
            <p:cNvPr id="38" name="object 38"/>
            <p:cNvSpPr/>
            <p:nvPr/>
          </p:nvSpPr>
          <p:spPr>
            <a:xfrm>
              <a:off x="2454910" y="22428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00218" y="21673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5418" y="27771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5900" y="22440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28878" y="2777013"/>
              <a:ext cx="85308" cy="853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0278" y="2166878"/>
              <a:ext cx="85308" cy="853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06270" y="3234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52418" y="1633616"/>
            <a:ext cx="771525" cy="1685925"/>
            <a:chOff x="1252418" y="1633616"/>
            <a:chExt cx="771525" cy="1685925"/>
          </a:xfrm>
        </p:grpSpPr>
        <p:sp>
          <p:nvSpPr>
            <p:cNvPr id="46" name="object 46"/>
            <p:cNvSpPr/>
            <p:nvPr/>
          </p:nvSpPr>
          <p:spPr>
            <a:xfrm>
              <a:off x="1468119" y="17068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60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10789" y="16345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05989" y="20917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66569" y="17094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89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7881" y="21664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09281" y="16336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119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2418" y="32343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167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62554" y="32343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43000" y="19392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39670" y="2091690"/>
            <a:ext cx="69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11070" y="26250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49270" y="25488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39670" y="1101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25269" y="32956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7400" y="20154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58289" y="2623820"/>
            <a:ext cx="85090" cy="695960"/>
            <a:chOff x="1558289" y="2623820"/>
            <a:chExt cx="85090" cy="695960"/>
          </a:xfrm>
        </p:grpSpPr>
        <p:sp>
          <p:nvSpPr>
            <p:cNvPr id="66" name="object 66"/>
            <p:cNvSpPr/>
            <p:nvPr/>
          </p:nvSpPr>
          <p:spPr>
            <a:xfrm>
              <a:off x="1600199" y="27038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58289" y="26238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58289" y="32346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491172" y="4833739"/>
            <a:ext cx="694055" cy="619125"/>
            <a:chOff x="491172" y="4833739"/>
            <a:chExt cx="694055" cy="619125"/>
          </a:xfrm>
        </p:grpSpPr>
        <p:sp>
          <p:nvSpPr>
            <p:cNvPr id="70" name="object 70"/>
            <p:cNvSpPr/>
            <p:nvPr/>
          </p:nvSpPr>
          <p:spPr>
            <a:xfrm>
              <a:off x="557529" y="49047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8372" y="48345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1172" y="5367337"/>
              <a:ext cx="85090" cy="85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0759" y="49123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79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99939" y="53671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47539" y="48337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457200" y="1295400"/>
            <a:ext cx="3886200" cy="5410200"/>
          </a:xfrm>
          <a:custGeom>
            <a:avLst/>
            <a:gdLst/>
            <a:ahLst/>
            <a:cxnLst/>
            <a:rect l="l" t="t" r="r" b="b"/>
            <a:pathLst>
              <a:path w="3886200" h="5410200">
                <a:moveTo>
                  <a:pt x="0" y="2438400"/>
                </a:moveTo>
                <a:lnTo>
                  <a:pt x="3810000" y="2438400"/>
                </a:lnTo>
              </a:path>
              <a:path w="3886200" h="5410200">
                <a:moveTo>
                  <a:pt x="3810000" y="0"/>
                </a:moveTo>
                <a:lnTo>
                  <a:pt x="3886200" y="541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143000" y="3996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25470" y="39814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6070" y="52768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96669" y="51993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624137" y="4452937"/>
            <a:ext cx="999490" cy="694690"/>
            <a:chOff x="2624137" y="4452937"/>
            <a:chExt cx="999490" cy="694690"/>
          </a:xfrm>
        </p:grpSpPr>
        <p:sp>
          <p:nvSpPr>
            <p:cNvPr id="82" name="object 82"/>
            <p:cNvSpPr/>
            <p:nvPr/>
          </p:nvSpPr>
          <p:spPr>
            <a:xfrm>
              <a:off x="2691130" y="45237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81337" y="4452937"/>
              <a:ext cx="85089" cy="850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24137" y="4986813"/>
              <a:ext cx="85089" cy="847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45790" y="4525010"/>
              <a:ext cx="412750" cy="551180"/>
            </a:xfrm>
            <a:custGeom>
              <a:avLst/>
              <a:gdLst/>
              <a:ahLst/>
              <a:cxnLst/>
              <a:rect l="l" t="t" r="r" b="b"/>
              <a:pathLst>
                <a:path w="412750" h="551179">
                  <a:moveTo>
                    <a:pt x="412750" y="5511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39172" y="5063172"/>
              <a:ext cx="84455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81972" y="4453572"/>
              <a:ext cx="84454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657600" y="49872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319932" y="4452620"/>
            <a:ext cx="847725" cy="1228725"/>
            <a:chOff x="2319932" y="4452620"/>
            <a:chExt cx="847725" cy="1228725"/>
          </a:xfrm>
        </p:grpSpPr>
        <p:sp>
          <p:nvSpPr>
            <p:cNvPr id="90" name="object 90"/>
            <p:cNvSpPr/>
            <p:nvPr/>
          </p:nvSpPr>
          <p:spPr>
            <a:xfrm>
              <a:off x="3124200" y="4532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81019" y="5063490"/>
              <a:ext cx="86360" cy="8509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81019" y="4452620"/>
              <a:ext cx="86360" cy="863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78710" y="5062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4554" y="4986932"/>
              <a:ext cx="84712" cy="8453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19932" y="5596354"/>
              <a:ext cx="84712" cy="847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79700" y="5063490"/>
              <a:ext cx="201930" cy="539750"/>
            </a:xfrm>
            <a:custGeom>
              <a:avLst/>
              <a:gdLst/>
              <a:ahLst/>
              <a:cxnLst/>
              <a:rect l="l" t="t" r="r" b="b"/>
              <a:pathLst>
                <a:path w="201930" h="539750">
                  <a:moveTo>
                    <a:pt x="201930" y="5397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52499" y="5595699"/>
              <a:ext cx="85486" cy="8548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23899" y="4986278"/>
              <a:ext cx="85486" cy="8530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0869" y="5901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49069" y="5977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95218" y="4376816"/>
            <a:ext cx="771525" cy="1685925"/>
            <a:chOff x="795218" y="4376816"/>
            <a:chExt cx="771525" cy="1685925"/>
          </a:xfrm>
        </p:grpSpPr>
        <p:sp>
          <p:nvSpPr>
            <p:cNvPr id="102" name="object 102"/>
            <p:cNvSpPr/>
            <p:nvPr/>
          </p:nvSpPr>
          <p:spPr>
            <a:xfrm>
              <a:off x="1010919" y="44500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59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53589" y="43777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48789" y="48349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09369" y="44526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90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80681" y="49096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52081" y="43768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547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0018" y="53677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5218" y="59775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95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05354" y="59775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00018" y="53677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85800" y="46824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63470" y="4911090"/>
            <a:ext cx="692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134870" y="54444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971800" y="53682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68069" y="60388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600200" y="47586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101089" y="5367020"/>
            <a:ext cx="85090" cy="695960"/>
            <a:chOff x="1101089" y="5367020"/>
            <a:chExt cx="85090" cy="695960"/>
          </a:xfrm>
        </p:grpSpPr>
        <p:sp>
          <p:nvSpPr>
            <p:cNvPr id="121" name="object 121"/>
            <p:cNvSpPr/>
            <p:nvPr/>
          </p:nvSpPr>
          <p:spPr>
            <a:xfrm>
              <a:off x="1142999" y="54470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01089" y="59778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01089" y="5367020"/>
              <a:ext cx="85090" cy="86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766570" y="3996690"/>
            <a:ext cx="636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149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66570" y="4301490"/>
            <a:ext cx="671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14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529613" y="1633339"/>
            <a:ext cx="694055" cy="619125"/>
            <a:chOff x="4529613" y="1633339"/>
            <a:chExt cx="694055" cy="619125"/>
          </a:xfrm>
        </p:grpSpPr>
        <p:sp>
          <p:nvSpPr>
            <p:cNvPr id="127" name="object 127"/>
            <p:cNvSpPr/>
            <p:nvPr/>
          </p:nvSpPr>
          <p:spPr>
            <a:xfrm>
              <a:off x="4596130" y="17043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40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86813" y="1634172"/>
              <a:ext cx="84772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9613" y="2166937"/>
              <a:ext cx="84772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39360" y="17119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79" h="462280">
                  <a:moveTo>
                    <a:pt x="132079" y="46227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38539" y="2166739"/>
              <a:ext cx="85030" cy="8503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986139" y="16333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4420870" y="21526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347970" y="1998979"/>
            <a:ext cx="121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49470" y="27012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486400" y="2777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834532" y="2167354"/>
            <a:ext cx="694690" cy="694690"/>
            <a:chOff x="4834532" y="2167354"/>
            <a:chExt cx="694690" cy="694690"/>
          </a:xfrm>
        </p:grpSpPr>
        <p:sp>
          <p:nvSpPr>
            <p:cNvPr id="138" name="object 138"/>
            <p:cNvSpPr/>
            <p:nvPr/>
          </p:nvSpPr>
          <p:spPr>
            <a:xfrm>
              <a:off x="4893310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139154" y="2167354"/>
              <a:ext cx="84712" cy="8471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834532" y="2777132"/>
              <a:ext cx="84712" cy="847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98109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43418" y="2777132"/>
              <a:ext cx="85248" cy="847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38618" y="2167354"/>
              <a:ext cx="85248" cy="847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5106670" y="28384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5138420" y="2166620"/>
            <a:ext cx="86360" cy="695960"/>
            <a:chOff x="5138420" y="2166620"/>
            <a:chExt cx="86360" cy="695960"/>
          </a:xfrm>
        </p:grpSpPr>
        <p:sp>
          <p:nvSpPr>
            <p:cNvPr id="146" name="object 146"/>
            <p:cNvSpPr/>
            <p:nvPr/>
          </p:nvSpPr>
          <p:spPr>
            <a:xfrm>
              <a:off x="5181600" y="2246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38420" y="2777490"/>
              <a:ext cx="86359" cy="850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138420" y="2166620"/>
              <a:ext cx="86359" cy="863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6586418" y="1633478"/>
            <a:ext cx="619125" cy="695325"/>
            <a:chOff x="6586418" y="1633478"/>
            <a:chExt cx="619125" cy="695325"/>
          </a:xfrm>
        </p:grpSpPr>
        <p:sp>
          <p:nvSpPr>
            <p:cNvPr id="150" name="object 150"/>
            <p:cNvSpPr/>
            <p:nvPr/>
          </p:nvSpPr>
          <p:spPr>
            <a:xfrm>
              <a:off x="6645909" y="17094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891753" y="1634132"/>
              <a:ext cx="84712" cy="847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586418" y="2243732"/>
              <a:ext cx="85248" cy="8453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46899" y="17106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119877" y="2243078"/>
              <a:ext cx="85308" cy="853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91277" y="1633478"/>
              <a:ext cx="85308" cy="853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954270" y="1177290"/>
            <a:ext cx="3276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97865" algn="l"/>
                <a:tab pos="1078865" algn="l"/>
                <a:tab pos="1458595" algn="l"/>
                <a:tab pos="1915795" algn="l"/>
                <a:tab pos="2372995" algn="l"/>
                <a:tab pos="2755265" algn="l"/>
                <a:tab pos="3136265" algn="l"/>
              </a:tabLst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d	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tabLst>
                <a:tab pos="697865" algn="l"/>
                <a:tab pos="1078865" algn="l"/>
                <a:tab pos="1458595" algn="l"/>
                <a:tab pos="2372995" algn="l"/>
                <a:tab pos="2755265" algn="l"/>
                <a:tab pos="313626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400800" y="20916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40269" y="20154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419600" y="32766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509770" y="3387090"/>
            <a:ext cx="428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509770" y="3691890"/>
            <a:ext cx="443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182870" y="344805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725670" y="4377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4910018" y="3843020"/>
            <a:ext cx="695325" cy="695325"/>
            <a:chOff x="4910018" y="3843020"/>
            <a:chExt cx="695325" cy="695325"/>
          </a:xfrm>
        </p:grpSpPr>
        <p:sp>
          <p:nvSpPr>
            <p:cNvPr id="165" name="object 165"/>
            <p:cNvSpPr/>
            <p:nvPr/>
          </p:nvSpPr>
          <p:spPr>
            <a:xfrm>
              <a:off x="49695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214818" y="3843932"/>
              <a:ext cx="85248" cy="8453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10018" y="4453354"/>
              <a:ext cx="85248" cy="847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2743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520154" y="4452818"/>
              <a:ext cx="84712" cy="8524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214818" y="3843218"/>
              <a:ext cx="85248" cy="852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257800" y="3923030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70">
                  <a:moveTo>
                    <a:pt x="0" y="5346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215890" y="44526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215890" y="38430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6706869" y="3416300"/>
            <a:ext cx="16757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97865" algn="l"/>
                <a:tab pos="1306195" algn="l"/>
                <a:tab pos="1612265" algn="l"/>
              </a:tabLst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i="1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024369" y="3721100"/>
            <a:ext cx="143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685165" algn="l"/>
                <a:tab pos="988694" algn="l"/>
                <a:tab pos="129476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419600" y="49530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878070" y="6357620"/>
            <a:ext cx="277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inorder </a:t>
            </a:r>
            <a:r>
              <a:rPr sz="1800" b="1" spc="-10" dirty="0">
                <a:latin typeface="Arial"/>
                <a:cs typeface="Arial"/>
              </a:rPr>
              <a:t>traversal </a:t>
            </a:r>
            <a:r>
              <a:rPr sz="1800" b="1" spc="-5" dirty="0">
                <a:latin typeface="Arial"/>
                <a:cs typeface="Arial"/>
              </a:rPr>
              <a:t>of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82270" y="12534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820670" y="6282690"/>
            <a:ext cx="1130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7087869" y="27012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087869" y="43776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370070" y="4453890"/>
            <a:ext cx="426593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  <a:tabLst>
                <a:tab pos="1205865" algn="l"/>
              </a:tabLst>
            </a:pPr>
            <a:r>
              <a:rPr sz="3000" b="1" i="1" spc="-254" baseline="-1250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63500">
              <a:lnSpc>
                <a:spcPts val="2395"/>
              </a:lnSpc>
              <a:tabLst>
                <a:tab pos="291465" algn="l"/>
                <a:tab pos="596265" algn="l"/>
                <a:tab pos="899794" algn="l"/>
                <a:tab pos="1891664" algn="l"/>
                <a:tab pos="2120265" algn="l"/>
                <a:tab pos="2806065" algn="l"/>
                <a:tab pos="3110865" algn="l"/>
                <a:tab pos="3491865" algn="l"/>
                <a:tab pos="3796665" algn="l"/>
                <a:tab pos="4100195" algn="l"/>
              </a:tabLst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 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b="1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  </a:t>
            </a:r>
            <a:r>
              <a:rPr sz="2000" b="1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spc="-97" baseline="-9722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	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  <a:p>
            <a:pPr marL="63500">
              <a:lnSpc>
                <a:spcPts val="2635"/>
              </a:lnSpc>
              <a:tabLst>
                <a:tab pos="596265" algn="l"/>
                <a:tab pos="899794" algn="l"/>
                <a:tab pos="1891664" algn="l"/>
                <a:tab pos="3110865" algn="l"/>
                <a:tab pos="3491865" algn="l"/>
                <a:tab pos="3796665" algn="l"/>
                <a:tab pos="41001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 •</a:t>
            </a:r>
            <a:r>
              <a:rPr sz="2200" b="1" i="1" spc="-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 • •</a:t>
            </a:r>
            <a:r>
              <a:rPr sz="2200" b="1" i="1" spc="-3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300" b="1" i="1" spc="487" baseline="-8838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3300" b="1" i="1" spc="135" baseline="-8838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</a:t>
            </a:r>
            <a:endParaRPr sz="2200" dirty="0">
              <a:latin typeface="Arial"/>
              <a:cs typeface="Arial"/>
            </a:endParaRPr>
          </a:p>
          <a:p>
            <a:pPr marL="2730500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499100" y="3387090"/>
            <a:ext cx="1109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685165" algn="l"/>
                <a:tab pos="99123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473700" y="3691890"/>
            <a:ext cx="1461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07034" algn="l"/>
                <a:tab pos="710565" algn="l"/>
                <a:tab pos="101663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</a:t>
            </a:r>
            <a:r>
              <a:rPr sz="2200" b="1" i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300" b="1" i="1" spc="487" baseline="-6313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3300" baseline="-631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6160"/>
            <a:ext cx="8027670" cy="267843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9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114" dirty="0">
                <a:latin typeface="Arial"/>
                <a:cs typeface="Arial"/>
              </a:rPr>
              <a:t>Let </a:t>
            </a:r>
            <a:r>
              <a:rPr sz="2400" i="1" spc="-300" dirty="0">
                <a:latin typeface="Arial"/>
                <a:cs typeface="Arial"/>
              </a:rPr>
              <a:t>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ordered </a:t>
            </a:r>
            <a:r>
              <a:rPr sz="2400" spc="-35" dirty="0">
                <a:latin typeface="Arial"/>
                <a:cs typeface="Arial"/>
              </a:rPr>
              <a:t>rooted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i="1" spc="-300" dirty="0">
                <a:latin typeface="Arial"/>
                <a:cs typeface="Arial"/>
              </a:rPr>
              <a:t>T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consists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r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FF0000"/>
                </a:solidFill>
                <a:latin typeface="Arial"/>
                <a:cs typeface="Arial"/>
              </a:rPr>
              <a:t>postorder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traversal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-185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90000"/>
              </a:lnSpc>
              <a:spcBef>
                <a:spcPts val="17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1</a:t>
            </a:r>
            <a:r>
              <a:rPr sz="2400" spc="-145" dirty="0">
                <a:latin typeface="Arial"/>
                <a:cs typeface="Arial"/>
              </a:rPr>
              <a:t>, </a:t>
            </a:r>
            <a:r>
              <a:rPr sz="2400" i="1" spc="-145" dirty="0">
                <a:latin typeface="Arial"/>
                <a:cs typeface="Arial"/>
              </a:rPr>
              <a:t>T</a:t>
            </a:r>
            <a:r>
              <a:rPr sz="1200" spc="-145" dirty="0">
                <a:latin typeface="Arial"/>
                <a:cs typeface="Arial"/>
              </a:rPr>
              <a:t>2</a:t>
            </a:r>
            <a:r>
              <a:rPr sz="2400" spc="-145" dirty="0">
                <a:latin typeface="Arial"/>
                <a:cs typeface="Arial"/>
              </a:rPr>
              <a:t>, </a:t>
            </a:r>
            <a:r>
              <a:rPr sz="2400" spc="-409" dirty="0">
                <a:latin typeface="Arial"/>
                <a:cs typeface="Arial"/>
              </a:rPr>
              <a:t>…, </a:t>
            </a:r>
            <a:r>
              <a:rPr sz="2400" i="1" spc="-175" dirty="0">
                <a:latin typeface="Arial"/>
                <a:cs typeface="Arial"/>
              </a:rPr>
              <a:t>T</a:t>
            </a:r>
            <a:r>
              <a:rPr sz="1200" i="1" spc="-175" dirty="0">
                <a:latin typeface="Arial"/>
                <a:cs typeface="Arial"/>
              </a:rPr>
              <a:t>n </a:t>
            </a:r>
            <a:r>
              <a:rPr sz="2400" spc="-100" dirty="0">
                <a:latin typeface="Arial"/>
                <a:cs typeface="Arial"/>
              </a:rPr>
              <a:t>are subtrees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i="1" spc="20" dirty="0">
                <a:latin typeface="Arial"/>
                <a:cs typeface="Arial"/>
              </a:rPr>
              <a:t>r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15" dirty="0">
                <a:latin typeface="Arial"/>
                <a:cs typeface="Arial"/>
              </a:rPr>
              <a:t>left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right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i="1" spc="-185" dirty="0">
                <a:latin typeface="Arial"/>
                <a:cs typeface="Arial"/>
              </a:rPr>
              <a:t>T</a:t>
            </a:r>
            <a:r>
              <a:rPr sz="2400" spc="-185" dirty="0">
                <a:latin typeface="Arial"/>
                <a:cs typeface="Arial"/>
              </a:rPr>
              <a:t>, </a:t>
            </a:r>
            <a:r>
              <a:rPr sz="2400" spc="-40" dirty="0">
                <a:latin typeface="Arial"/>
                <a:cs typeface="Arial"/>
              </a:rPr>
              <a:t>then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preorder </a:t>
            </a:r>
            <a:r>
              <a:rPr sz="2400" spc="-75" dirty="0">
                <a:latin typeface="Arial"/>
                <a:cs typeface="Arial"/>
              </a:rPr>
              <a:t>traversal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95" dirty="0">
                <a:latin typeface="Arial"/>
                <a:cs typeface="Arial"/>
              </a:rPr>
              <a:t>by </a:t>
            </a:r>
            <a:r>
              <a:rPr sz="2400" spc="-80" dirty="0">
                <a:latin typeface="Arial"/>
                <a:cs typeface="Arial"/>
              </a:rPr>
              <a:t>traversing </a:t>
            </a:r>
            <a:r>
              <a:rPr sz="2400" i="1" spc="-185" dirty="0">
                <a:latin typeface="Arial"/>
                <a:cs typeface="Arial"/>
              </a:rPr>
              <a:t>T</a:t>
            </a:r>
            <a:r>
              <a:rPr sz="1200" spc="-185" dirty="0">
                <a:latin typeface="Arial"/>
                <a:cs typeface="Arial"/>
              </a:rPr>
              <a:t>1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postorder,  </a:t>
            </a:r>
            <a:r>
              <a:rPr sz="2400" spc="-45" dirty="0">
                <a:latin typeface="Arial"/>
                <a:cs typeface="Arial"/>
              </a:rPr>
              <a:t>then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spc="-180" dirty="0">
                <a:latin typeface="Arial"/>
                <a:cs typeface="Arial"/>
              </a:rPr>
              <a:t>2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postorder,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i="1" spc="-180" dirty="0">
                <a:latin typeface="Arial"/>
                <a:cs typeface="Arial"/>
              </a:rPr>
              <a:t>T</a:t>
            </a:r>
            <a:r>
              <a:rPr sz="1200" i="1" spc="-180" dirty="0">
                <a:latin typeface="Arial"/>
                <a:cs typeface="Arial"/>
              </a:rPr>
              <a:t>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traversed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60" dirty="0">
                <a:latin typeface="Arial"/>
                <a:cs typeface="Arial"/>
              </a:rPr>
              <a:t>postorder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ends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65" dirty="0">
                <a:latin typeface="Arial"/>
                <a:cs typeface="Arial"/>
              </a:rPr>
              <a:t>visiting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663002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85" dirty="0" err="1"/>
              <a:t>Postorder</a:t>
            </a:r>
            <a:r>
              <a:rPr sz="4000" spc="-235" dirty="0"/>
              <a:t> </a:t>
            </a:r>
            <a:r>
              <a:rPr sz="4000" spc="-290" dirty="0"/>
              <a:t>Traversal</a:t>
            </a:r>
            <a:r>
              <a:rPr lang="en-US" sz="4000" spc="-290" dirty="0"/>
              <a:t>-LRN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2743200" y="44196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2133600" y="9906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8079" y="5448300"/>
            <a:ext cx="21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10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7960" y="40716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10" y="3963670"/>
            <a:ext cx="87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60" dirty="0">
                <a:latin typeface="Arial"/>
                <a:cs typeface="Arial"/>
              </a:rPr>
              <a:t> </a:t>
            </a:r>
            <a:r>
              <a:rPr sz="1800" b="1" i="1" spc="-135" dirty="0"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i="1" spc="-105" dirty="0">
                <a:latin typeface="Arial"/>
                <a:cs typeface="Arial"/>
              </a:rPr>
              <a:t>Visit</a:t>
            </a:r>
            <a:r>
              <a:rPr sz="1800" b="1" i="1" spc="-125" dirty="0">
                <a:latin typeface="Arial"/>
                <a:cs typeface="Arial"/>
              </a:rPr>
              <a:t> </a:t>
            </a:r>
            <a:r>
              <a:rPr sz="1800" b="1" i="1" spc="-7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1430" y="4377789"/>
            <a:ext cx="4286250" cy="1494790"/>
            <a:chOff x="1281430" y="4377789"/>
            <a:chExt cx="4286250" cy="1494790"/>
          </a:xfrm>
        </p:grpSpPr>
        <p:sp>
          <p:nvSpPr>
            <p:cNvPr id="9" name="object 9"/>
            <p:cNvSpPr/>
            <p:nvPr/>
          </p:nvSpPr>
          <p:spPr>
            <a:xfrm>
              <a:off x="4495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533400" y="0"/>
                  </a:moveTo>
                  <a:lnTo>
                    <a:pt x="601816" y="1727"/>
                  </a:lnTo>
                  <a:lnTo>
                    <a:pt x="667271" y="6784"/>
                  </a:lnTo>
                  <a:lnTo>
                    <a:pt x="729327" y="14983"/>
                  </a:lnTo>
                  <a:lnTo>
                    <a:pt x="787547" y="26137"/>
                  </a:lnTo>
                  <a:lnTo>
                    <a:pt x="841494" y="40059"/>
                  </a:lnTo>
                  <a:lnTo>
                    <a:pt x="890731" y="56562"/>
                  </a:lnTo>
                  <a:lnTo>
                    <a:pt x="934821" y="75457"/>
                  </a:lnTo>
                  <a:lnTo>
                    <a:pt x="973327" y="96559"/>
                  </a:lnTo>
                  <a:lnTo>
                    <a:pt x="1005812" y="119679"/>
                  </a:lnTo>
                  <a:lnTo>
                    <a:pt x="1050970" y="171226"/>
                  </a:lnTo>
                  <a:lnTo>
                    <a:pt x="1066800" y="228600"/>
                  </a:lnTo>
                  <a:lnTo>
                    <a:pt x="1062769" y="257921"/>
                  </a:lnTo>
                  <a:lnTo>
                    <a:pt x="1031838" y="312569"/>
                  </a:lnTo>
                  <a:lnTo>
                    <a:pt x="973327" y="360640"/>
                  </a:lnTo>
                  <a:lnTo>
                    <a:pt x="934821" y="381742"/>
                  </a:lnTo>
                  <a:lnTo>
                    <a:pt x="890731" y="400637"/>
                  </a:lnTo>
                  <a:lnTo>
                    <a:pt x="841494" y="417140"/>
                  </a:lnTo>
                  <a:lnTo>
                    <a:pt x="787547" y="431062"/>
                  </a:lnTo>
                  <a:lnTo>
                    <a:pt x="729327" y="442216"/>
                  </a:lnTo>
                  <a:lnTo>
                    <a:pt x="667271" y="450415"/>
                  </a:lnTo>
                  <a:lnTo>
                    <a:pt x="601816" y="455472"/>
                  </a:lnTo>
                  <a:lnTo>
                    <a:pt x="533400" y="457200"/>
                  </a:lnTo>
                  <a:lnTo>
                    <a:pt x="464983" y="455472"/>
                  </a:lnTo>
                  <a:lnTo>
                    <a:pt x="399528" y="450415"/>
                  </a:lnTo>
                  <a:lnTo>
                    <a:pt x="337472" y="442216"/>
                  </a:lnTo>
                  <a:lnTo>
                    <a:pt x="279252" y="431062"/>
                  </a:lnTo>
                  <a:lnTo>
                    <a:pt x="225305" y="417140"/>
                  </a:lnTo>
                  <a:lnTo>
                    <a:pt x="176068" y="400637"/>
                  </a:lnTo>
                  <a:lnTo>
                    <a:pt x="131978" y="381742"/>
                  </a:lnTo>
                  <a:lnTo>
                    <a:pt x="93472" y="360640"/>
                  </a:lnTo>
                  <a:lnTo>
                    <a:pt x="60987" y="337520"/>
                  </a:lnTo>
                  <a:lnTo>
                    <a:pt x="15829" y="285973"/>
                  </a:lnTo>
                  <a:lnTo>
                    <a:pt x="0" y="228600"/>
                  </a:lnTo>
                  <a:lnTo>
                    <a:pt x="4030" y="199278"/>
                  </a:lnTo>
                  <a:lnTo>
                    <a:pt x="34961" y="144630"/>
                  </a:lnTo>
                  <a:lnTo>
                    <a:pt x="93472" y="96559"/>
                  </a:lnTo>
                  <a:lnTo>
                    <a:pt x="131978" y="75457"/>
                  </a:lnTo>
                  <a:lnTo>
                    <a:pt x="176068" y="56562"/>
                  </a:lnTo>
                  <a:lnTo>
                    <a:pt x="225305" y="40059"/>
                  </a:lnTo>
                  <a:lnTo>
                    <a:pt x="279252" y="26137"/>
                  </a:lnTo>
                  <a:lnTo>
                    <a:pt x="337472" y="14983"/>
                  </a:lnTo>
                  <a:lnTo>
                    <a:pt x="399528" y="6784"/>
                  </a:lnTo>
                  <a:lnTo>
                    <a:pt x="464983" y="1727"/>
                  </a:lnTo>
                  <a:lnTo>
                    <a:pt x="533400" y="0"/>
                  </a:lnTo>
                  <a:close/>
                </a:path>
                <a:path w="1066800" h="457200">
                  <a:moveTo>
                    <a:pt x="0" y="0"/>
                  </a:moveTo>
                  <a:lnTo>
                    <a:pt x="0" y="0"/>
                  </a:lnTo>
                </a:path>
                <a:path w="1066800" h="457200">
                  <a:moveTo>
                    <a:pt x="1066800" y="457200"/>
                  </a:moveTo>
                  <a:lnTo>
                    <a:pt x="1066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3200" y="4419600"/>
              <a:ext cx="228600" cy="990600"/>
            </a:xfrm>
            <a:custGeom>
              <a:avLst/>
              <a:gdLst/>
              <a:ahLst/>
              <a:cxnLst/>
              <a:rect l="l" t="t" r="r" b="b"/>
              <a:pathLst>
                <a:path w="228600" h="990600">
                  <a:moveTo>
                    <a:pt x="228600" y="99060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439920"/>
              <a:ext cx="1417320" cy="970280"/>
            </a:xfrm>
            <a:custGeom>
              <a:avLst/>
              <a:gdLst/>
              <a:ahLst/>
              <a:cxnLst/>
              <a:rect l="l" t="t" r="r" b="b"/>
              <a:pathLst>
                <a:path w="1417320" h="970279">
                  <a:moveTo>
                    <a:pt x="0" y="970279"/>
                  </a:moveTo>
                  <a:lnTo>
                    <a:pt x="141732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01389" y="4377789"/>
              <a:ext cx="83621" cy="83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78150" y="5448300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2720" y="5443220"/>
            <a:ext cx="18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25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279" y="5977890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4535" algn="l"/>
                <a:tab pos="3998595" algn="l"/>
              </a:tabLst>
            </a:pP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1	</a:t>
            </a: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95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2	</a:t>
            </a:r>
            <a:r>
              <a:rPr sz="1800" b="1" i="1" spc="-290" dirty="0">
                <a:latin typeface="Arial"/>
                <a:cs typeface="Arial"/>
              </a:rPr>
              <a:t>STEP</a:t>
            </a:r>
            <a:r>
              <a:rPr sz="1800" b="1" i="1" spc="-100" dirty="0">
                <a:latin typeface="Arial"/>
                <a:cs typeface="Arial"/>
              </a:rPr>
              <a:t> </a:t>
            </a:r>
            <a:r>
              <a:rPr sz="1800" b="1" i="1" spc="-15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35" dirty="0">
                <a:latin typeface="Arial"/>
                <a:cs typeface="Arial"/>
              </a:rPr>
              <a:t>T</a:t>
            </a:r>
            <a:r>
              <a:rPr sz="1200" b="1" i="1" spc="-135" dirty="0">
                <a:latin typeface="Arial"/>
                <a:cs typeface="Arial"/>
              </a:rPr>
              <a:t>1 </a:t>
            </a:r>
            <a:r>
              <a:rPr sz="1800" b="1" i="1" spc="-110" dirty="0">
                <a:latin typeface="Arial"/>
                <a:cs typeface="Arial"/>
              </a:rPr>
              <a:t>in </a:t>
            </a:r>
            <a:r>
              <a:rPr sz="1800" b="1" i="1" spc="-130" dirty="0">
                <a:latin typeface="Arial"/>
                <a:cs typeface="Arial"/>
              </a:rPr>
              <a:t>postorder </a:t>
            </a:r>
            <a:r>
              <a:rPr sz="1800" b="1" i="1" spc="-110" dirty="0">
                <a:latin typeface="Arial"/>
                <a:cs typeface="Arial"/>
              </a:rPr>
              <a:t>Visit </a:t>
            </a:r>
            <a:r>
              <a:rPr sz="1800" b="1" i="1" spc="-135" dirty="0">
                <a:latin typeface="Arial"/>
                <a:cs typeface="Arial"/>
              </a:rPr>
              <a:t>T</a:t>
            </a:r>
            <a:r>
              <a:rPr sz="1200" b="1" i="1" spc="-135" dirty="0">
                <a:latin typeface="Arial"/>
                <a:cs typeface="Arial"/>
              </a:rPr>
              <a:t>2 </a:t>
            </a:r>
            <a:r>
              <a:rPr sz="1800" b="1" i="1" spc="-105" dirty="0">
                <a:latin typeface="Arial"/>
                <a:cs typeface="Arial"/>
              </a:rPr>
              <a:t>in </a:t>
            </a:r>
            <a:r>
              <a:rPr sz="1800" b="1" i="1" spc="-130" dirty="0">
                <a:latin typeface="Arial"/>
                <a:cs typeface="Arial"/>
              </a:rPr>
              <a:t>postorder </a:t>
            </a:r>
            <a:r>
              <a:rPr sz="1800" b="1" i="1" spc="-105" dirty="0">
                <a:latin typeface="Arial"/>
                <a:cs typeface="Arial"/>
              </a:rPr>
              <a:t>Visit </a:t>
            </a:r>
            <a:r>
              <a:rPr sz="1800" b="1" i="1" spc="-155" dirty="0">
                <a:latin typeface="Arial"/>
                <a:cs typeface="Arial"/>
              </a:rPr>
              <a:t>T</a:t>
            </a:r>
            <a:r>
              <a:rPr sz="1200" b="1" i="1" spc="-155" dirty="0">
                <a:latin typeface="Arial"/>
                <a:cs typeface="Arial"/>
              </a:rPr>
              <a:t>n </a:t>
            </a:r>
            <a:r>
              <a:rPr sz="1800" b="1" i="1" spc="-105" dirty="0">
                <a:latin typeface="Arial"/>
                <a:cs typeface="Arial"/>
              </a:rPr>
              <a:t>in</a:t>
            </a:r>
            <a:r>
              <a:rPr sz="1800" b="1" i="1" spc="-375" dirty="0">
                <a:latin typeface="Arial"/>
                <a:cs typeface="Arial"/>
              </a:rPr>
              <a:t> </a:t>
            </a:r>
            <a:r>
              <a:rPr sz="1800" b="1" i="1" spc="-130" dirty="0">
                <a:latin typeface="Arial"/>
                <a:cs typeface="Arial"/>
              </a:rPr>
              <a:t>postorder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6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733" y="455472"/>
                </a:lnTo>
                <a:lnTo>
                  <a:pt x="399108" y="450415"/>
                </a:lnTo>
                <a:lnTo>
                  <a:pt x="336951" y="442216"/>
                </a:lnTo>
                <a:lnTo>
                  <a:pt x="278690" y="431062"/>
                </a:lnTo>
                <a:lnTo>
                  <a:pt x="224750" y="417140"/>
                </a:lnTo>
                <a:lnTo>
                  <a:pt x="175558" y="400637"/>
                </a:lnTo>
                <a:lnTo>
                  <a:pt x="131541" y="381742"/>
                </a:lnTo>
                <a:lnTo>
                  <a:pt x="93125" y="360640"/>
                </a:lnTo>
                <a:lnTo>
                  <a:pt x="60738" y="337520"/>
                </a:lnTo>
                <a:lnTo>
                  <a:pt x="15753" y="285973"/>
                </a:lnTo>
                <a:lnTo>
                  <a:pt x="0" y="228600"/>
                </a:lnTo>
                <a:lnTo>
                  <a:pt x="4009" y="199278"/>
                </a:lnTo>
                <a:lnTo>
                  <a:pt x="34805" y="144630"/>
                </a:lnTo>
                <a:lnTo>
                  <a:pt x="93125" y="96559"/>
                </a:lnTo>
                <a:lnTo>
                  <a:pt x="131541" y="75457"/>
                </a:lnTo>
                <a:lnTo>
                  <a:pt x="175558" y="56562"/>
                </a:lnTo>
                <a:lnTo>
                  <a:pt x="224750" y="40059"/>
                </a:lnTo>
                <a:lnTo>
                  <a:pt x="278690" y="26137"/>
                </a:lnTo>
                <a:lnTo>
                  <a:pt x="336951" y="14983"/>
                </a:lnTo>
                <a:lnTo>
                  <a:pt x="399108" y="6784"/>
                </a:lnTo>
                <a:lnTo>
                  <a:pt x="46473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5550" y="544830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i="1" spc="-6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000" y="5410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1816" y="1727"/>
                </a:lnTo>
                <a:lnTo>
                  <a:pt x="667271" y="6784"/>
                </a:lnTo>
                <a:lnTo>
                  <a:pt x="729327" y="14983"/>
                </a:lnTo>
                <a:lnTo>
                  <a:pt x="787547" y="26137"/>
                </a:lnTo>
                <a:lnTo>
                  <a:pt x="841494" y="40059"/>
                </a:lnTo>
                <a:lnTo>
                  <a:pt x="890731" y="56562"/>
                </a:lnTo>
                <a:lnTo>
                  <a:pt x="934821" y="75457"/>
                </a:lnTo>
                <a:lnTo>
                  <a:pt x="973327" y="96559"/>
                </a:lnTo>
                <a:lnTo>
                  <a:pt x="1005812" y="119679"/>
                </a:lnTo>
                <a:lnTo>
                  <a:pt x="1050970" y="171226"/>
                </a:lnTo>
                <a:lnTo>
                  <a:pt x="1066800" y="228600"/>
                </a:lnTo>
                <a:lnTo>
                  <a:pt x="1062769" y="257921"/>
                </a:lnTo>
                <a:lnTo>
                  <a:pt x="1031838" y="312569"/>
                </a:lnTo>
                <a:lnTo>
                  <a:pt x="973327" y="360640"/>
                </a:lnTo>
                <a:lnTo>
                  <a:pt x="934821" y="381742"/>
                </a:lnTo>
                <a:lnTo>
                  <a:pt x="890731" y="400637"/>
                </a:lnTo>
                <a:lnTo>
                  <a:pt x="841494" y="417140"/>
                </a:lnTo>
                <a:lnTo>
                  <a:pt x="787547" y="431062"/>
                </a:lnTo>
                <a:lnTo>
                  <a:pt x="729327" y="442216"/>
                </a:lnTo>
                <a:lnTo>
                  <a:pt x="667271" y="450415"/>
                </a:lnTo>
                <a:lnTo>
                  <a:pt x="601816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  <a:path w="1066800" h="457200">
                <a:moveTo>
                  <a:pt x="0" y="0"/>
                </a:moveTo>
                <a:lnTo>
                  <a:pt x="0" y="0"/>
                </a:lnTo>
              </a:path>
              <a:path w="1066800" h="457200">
                <a:moveTo>
                  <a:pt x="1066800" y="457200"/>
                </a:moveTo>
                <a:lnTo>
                  <a:pt x="10668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19800" y="4264659"/>
            <a:ext cx="2514600" cy="1609090"/>
          </a:xfrm>
          <a:prstGeom prst="rect">
            <a:avLst/>
          </a:prstGeom>
          <a:solidFill>
            <a:srgbClr val="EBC6AB"/>
          </a:solidFill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370"/>
              </a:spcBef>
            </a:pPr>
            <a:r>
              <a:rPr sz="1800" b="1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TIPS</a:t>
            </a:r>
            <a:endParaRPr sz="18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113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Postorder</a:t>
            </a:r>
            <a:r>
              <a:rPr sz="1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Traversal:</a:t>
            </a:r>
            <a:endParaRPr sz="1800">
              <a:latin typeface="Arial"/>
              <a:cs typeface="Arial"/>
            </a:endParaRPr>
          </a:p>
          <a:p>
            <a:pPr marL="353060" marR="248285" indent="40957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Visit</a:t>
            </a:r>
            <a:r>
              <a:rPr sz="1800" b="1" spc="-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subtrees  left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right,</a:t>
            </a:r>
            <a:r>
              <a:rPr sz="18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Visit</a:t>
            </a:r>
            <a:endParaRPr sz="18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root.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1881" y="3050222"/>
            <a:ext cx="1202055" cy="1136015"/>
            <a:chOff x="1081881" y="3050222"/>
            <a:chExt cx="1202055" cy="1136015"/>
          </a:xfrm>
        </p:grpSpPr>
        <p:sp>
          <p:nvSpPr>
            <p:cNvPr id="3" name="object 3"/>
            <p:cNvSpPr/>
            <p:nvPr/>
          </p:nvSpPr>
          <p:spPr>
            <a:xfrm>
              <a:off x="1151889" y="3117850"/>
              <a:ext cx="1061720" cy="1000760"/>
            </a:xfrm>
            <a:custGeom>
              <a:avLst/>
              <a:gdLst/>
              <a:ahLst/>
              <a:cxnLst/>
              <a:rect l="l" t="t" r="r" b="b"/>
              <a:pathLst>
                <a:path w="1061720" h="1000760">
                  <a:moveTo>
                    <a:pt x="1061720" y="0"/>
                  </a:moveTo>
                  <a:lnTo>
                    <a:pt x="0" y="100076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8211" y="3050222"/>
              <a:ext cx="85566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1881" y="4101147"/>
              <a:ext cx="85566" cy="85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7750" y="147574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9570" y="207645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2229" y="132460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3429" y="297687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8037" y="1699200"/>
            <a:ext cx="3061970" cy="2787015"/>
            <a:chOff x="4618037" y="1699200"/>
            <a:chExt cx="3061970" cy="2787015"/>
          </a:xfrm>
        </p:grpSpPr>
        <p:sp>
          <p:nvSpPr>
            <p:cNvPr id="11" name="object 11"/>
            <p:cNvSpPr/>
            <p:nvPr/>
          </p:nvSpPr>
          <p:spPr>
            <a:xfrm>
              <a:off x="4881879" y="1750060"/>
              <a:ext cx="1602740" cy="431800"/>
            </a:xfrm>
            <a:custGeom>
              <a:avLst/>
              <a:gdLst/>
              <a:ahLst/>
              <a:cxnLst/>
              <a:rect l="l" t="t" r="r" b="b"/>
              <a:pathLst>
                <a:path w="1602739" h="431800">
                  <a:moveTo>
                    <a:pt x="1602740" y="4318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8408" y="2148979"/>
              <a:ext cx="84812" cy="84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4350" y="1699200"/>
              <a:ext cx="83939" cy="83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6850" y="2218690"/>
              <a:ext cx="1065530" cy="1146810"/>
            </a:xfrm>
            <a:custGeom>
              <a:avLst/>
              <a:gdLst/>
              <a:ahLst/>
              <a:cxnLst/>
              <a:rect l="l" t="t" r="r" b="b"/>
              <a:pathLst>
                <a:path w="1065529" h="1146810">
                  <a:moveTo>
                    <a:pt x="1065529" y="11468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8587" y="2149157"/>
              <a:ext cx="85090" cy="85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4917" y="3349942"/>
              <a:ext cx="85089" cy="855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1450" y="2228850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h="1126489">
                  <a:moveTo>
                    <a:pt x="0" y="11264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9539" y="3350260"/>
              <a:ext cx="85089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9539" y="2148840"/>
              <a:ext cx="85089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9950" y="3274060"/>
              <a:ext cx="704850" cy="1137920"/>
            </a:xfrm>
            <a:custGeom>
              <a:avLst/>
              <a:gdLst/>
              <a:ahLst/>
              <a:cxnLst/>
              <a:rect l="l" t="t" r="r" b="b"/>
              <a:pathLst>
                <a:path w="704850" h="1137920">
                  <a:moveTo>
                    <a:pt x="704850" y="0"/>
                  </a:moveTo>
                  <a:lnTo>
                    <a:pt x="0" y="11379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2257" y="3200717"/>
              <a:ext cx="84455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8037" y="4401601"/>
              <a:ext cx="84455" cy="84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0359" y="3276600"/>
              <a:ext cx="527050" cy="1134110"/>
            </a:xfrm>
            <a:custGeom>
              <a:avLst/>
              <a:gdLst/>
              <a:ahLst/>
              <a:cxnLst/>
              <a:rect l="l" t="t" r="r" b="b"/>
              <a:pathLst>
                <a:path w="527050" h="1134110">
                  <a:moveTo>
                    <a:pt x="527050" y="11341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0402" y="4401482"/>
              <a:ext cx="84494" cy="844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61781" y="3200241"/>
              <a:ext cx="85586" cy="854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7200" y="37274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6550" y="369697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5250" y="31267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1419" y="5078729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8660" y="522985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26577" y="2148839"/>
            <a:ext cx="1760220" cy="3238500"/>
            <a:chOff x="1826577" y="2148839"/>
            <a:chExt cx="1760220" cy="3238500"/>
          </a:xfrm>
        </p:grpSpPr>
        <p:sp>
          <p:nvSpPr>
            <p:cNvPr id="32" name="object 32"/>
            <p:cNvSpPr/>
            <p:nvPr/>
          </p:nvSpPr>
          <p:spPr>
            <a:xfrm>
              <a:off x="1888489" y="4175760"/>
              <a:ext cx="704850" cy="1137920"/>
            </a:xfrm>
            <a:custGeom>
              <a:avLst/>
              <a:gdLst/>
              <a:ahLst/>
              <a:cxnLst/>
              <a:rect l="l" t="t" r="r" b="b"/>
              <a:pathLst>
                <a:path w="704850" h="1137920">
                  <a:moveTo>
                    <a:pt x="704850" y="0"/>
                  </a:moveTo>
                  <a:lnTo>
                    <a:pt x="0" y="11379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0797" y="4101861"/>
              <a:ext cx="84454" cy="842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6577" y="5302567"/>
              <a:ext cx="84454" cy="844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2709" y="4175760"/>
              <a:ext cx="704850" cy="1137920"/>
            </a:xfrm>
            <a:custGeom>
              <a:avLst/>
              <a:gdLst/>
              <a:ahLst/>
              <a:cxnLst/>
              <a:rect l="l" t="t" r="r" b="b"/>
              <a:pathLst>
                <a:path w="704850" h="1137920">
                  <a:moveTo>
                    <a:pt x="704850" y="11379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15017" y="5302567"/>
              <a:ext cx="84454" cy="84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70797" y="4101861"/>
              <a:ext cx="84454" cy="842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3550" y="2223769"/>
              <a:ext cx="523240" cy="985519"/>
            </a:xfrm>
            <a:custGeom>
              <a:avLst/>
              <a:gdLst/>
              <a:ahLst/>
              <a:cxnLst/>
              <a:rect l="l" t="t" r="r" b="b"/>
              <a:pathLst>
                <a:path w="523239" h="985519">
                  <a:moveTo>
                    <a:pt x="523239" y="98551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01389" y="3199844"/>
              <a:ext cx="84911" cy="849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43304" y="2148839"/>
              <a:ext cx="84931" cy="849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88110" y="2677159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92879" y="402844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0120" y="3878579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1679" y="1024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7750" y="534797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0770" y="282702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98628" y="1667510"/>
            <a:ext cx="4364990" cy="3719829"/>
            <a:chOff x="2198628" y="1667510"/>
            <a:chExt cx="4364990" cy="3719829"/>
          </a:xfrm>
        </p:grpSpPr>
        <p:sp>
          <p:nvSpPr>
            <p:cNvPr id="48" name="object 48"/>
            <p:cNvSpPr/>
            <p:nvPr/>
          </p:nvSpPr>
          <p:spPr>
            <a:xfrm>
              <a:off x="2613660" y="4180839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h="1126489">
                  <a:moveTo>
                    <a:pt x="0" y="112649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71750" y="5302250"/>
              <a:ext cx="85089" cy="850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71750" y="4102100"/>
              <a:ext cx="85089" cy="8508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64410" y="2219960"/>
              <a:ext cx="697230" cy="844550"/>
            </a:xfrm>
            <a:custGeom>
              <a:avLst/>
              <a:gdLst/>
              <a:ahLst/>
              <a:cxnLst/>
              <a:rect l="l" t="t" r="r" b="b"/>
              <a:pathLst>
                <a:path w="697230" h="844550">
                  <a:moveTo>
                    <a:pt x="697229" y="0"/>
                  </a:moveTo>
                  <a:lnTo>
                    <a:pt x="0" y="84455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42907" y="2149157"/>
              <a:ext cx="84455" cy="846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98687" y="3049746"/>
              <a:ext cx="84455" cy="854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52980" y="3126740"/>
              <a:ext cx="347980" cy="981710"/>
            </a:xfrm>
            <a:custGeom>
              <a:avLst/>
              <a:gdLst/>
              <a:ahLst/>
              <a:cxnLst/>
              <a:rect l="l" t="t" r="r" b="b"/>
              <a:pathLst>
                <a:path w="347980" h="981710">
                  <a:moveTo>
                    <a:pt x="347980" y="9817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8628" y="3049547"/>
              <a:ext cx="84574" cy="858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70737" y="4101088"/>
              <a:ext cx="84574" cy="8457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1330" y="1750060"/>
              <a:ext cx="1789430" cy="433070"/>
            </a:xfrm>
            <a:custGeom>
              <a:avLst/>
              <a:gdLst/>
              <a:ahLst/>
              <a:cxnLst/>
              <a:rect l="l" t="t" r="r" b="b"/>
              <a:pathLst>
                <a:path w="1789429" h="433069">
                  <a:moveTo>
                    <a:pt x="1789430" y="0"/>
                  </a:moveTo>
                  <a:lnTo>
                    <a:pt x="0" y="43306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4013" y="1699398"/>
              <a:ext cx="84613" cy="8407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43463" y="2149713"/>
              <a:ext cx="84613" cy="8407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31789" y="2217420"/>
              <a:ext cx="1061720" cy="999490"/>
            </a:xfrm>
            <a:custGeom>
              <a:avLst/>
              <a:gdLst/>
              <a:ahLst/>
              <a:cxnLst/>
              <a:rect l="l" t="t" r="r" b="b"/>
              <a:pathLst>
                <a:path w="1061720" h="999489">
                  <a:moveTo>
                    <a:pt x="1061720" y="0"/>
                  </a:moveTo>
                  <a:lnTo>
                    <a:pt x="0" y="99948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77952" y="2149157"/>
              <a:ext cx="85566" cy="8508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61622" y="3200082"/>
              <a:ext cx="85566" cy="8508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46320" y="1746250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30">
                  <a:moveTo>
                    <a:pt x="0" y="55752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04410" y="2298700"/>
              <a:ext cx="85089" cy="8508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04410" y="1667510"/>
              <a:ext cx="85089" cy="8508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85" dirty="0"/>
              <a:t>Postorder</a:t>
            </a:r>
            <a:r>
              <a:rPr sz="4000" spc="-600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sp>
        <p:nvSpPr>
          <p:cNvPr id="67" name="object 67"/>
          <p:cNvSpPr txBox="1"/>
          <p:nvPr/>
        </p:nvSpPr>
        <p:spPr>
          <a:xfrm>
            <a:off x="4649470" y="3006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F5EB-19B3-4B43-A863-A9C743D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9E20-FE41-45F9-8DE0-9C37532C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738664"/>
          </a:xfrm>
        </p:spPr>
        <p:txBody>
          <a:bodyPr/>
          <a:lstStyle/>
          <a:p>
            <a:r>
              <a:rPr lang="en-US" dirty="0"/>
              <a:t>LRN</a:t>
            </a:r>
          </a:p>
          <a:p>
            <a:r>
              <a:rPr lang="en-US" dirty="0" err="1"/>
              <a:t>postorder</a:t>
            </a:r>
            <a:r>
              <a:rPr lang="en-US" dirty="0"/>
              <a:t>=</a:t>
            </a:r>
            <a:r>
              <a:rPr lang="en-US" dirty="0" err="1"/>
              <a:t>lmg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D479-B5B8-4CD2-B2B9-85845EFD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819400"/>
            <a:ext cx="4210050" cy="36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5860"/>
            <a:ext cx="9144000" cy="78740"/>
          </a:xfrm>
          <a:custGeom>
            <a:avLst/>
            <a:gdLst/>
            <a:ahLst/>
            <a:cxnLst/>
            <a:rect l="l" t="t" r="r" b="b"/>
            <a:pathLst>
              <a:path w="9144000" h="78739">
                <a:moveTo>
                  <a:pt x="0" y="78739"/>
                </a:moveTo>
                <a:lnTo>
                  <a:pt x="9144000" y="78739"/>
                </a:lnTo>
                <a:lnTo>
                  <a:pt x="91440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9144000" cy="607060"/>
            <a:chOff x="0" y="1828800"/>
            <a:chExt cx="9144000" cy="607060"/>
          </a:xfrm>
        </p:grpSpPr>
        <p:sp>
          <p:nvSpPr>
            <p:cNvPr id="4" name="object 4"/>
            <p:cNvSpPr/>
            <p:nvPr/>
          </p:nvSpPr>
          <p:spPr>
            <a:xfrm>
              <a:off x="0" y="182880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36220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914400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9144000" y="7366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514600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9144000" y="0"/>
                </a:moveTo>
                <a:lnTo>
                  <a:pt x="0" y="0"/>
                </a:lnTo>
                <a:lnTo>
                  <a:pt x="0" y="4343400"/>
                </a:lnTo>
                <a:lnTo>
                  <a:pt x="9144000" y="4343400"/>
                </a:lnTo>
                <a:close/>
              </a:path>
            </a:pathLst>
          </a:custGeom>
          <a:solidFill>
            <a:srgbClr val="957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6270" y="1863090"/>
            <a:ext cx="4977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/>
              <a:t>4.1 </a:t>
            </a:r>
            <a:r>
              <a:rPr sz="3200" spc="-295" dirty="0"/>
              <a:t>INTRODUCTION </a:t>
            </a:r>
            <a:r>
              <a:rPr sz="3200" spc="-355" dirty="0"/>
              <a:t>TO</a:t>
            </a:r>
            <a:r>
              <a:rPr sz="3200" spc="-150" dirty="0"/>
              <a:t> </a:t>
            </a:r>
            <a:r>
              <a:rPr sz="3200" spc="-545" dirty="0"/>
              <a:t>TREES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63269" y="2989579"/>
            <a:ext cx="150495" cy="196977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3969" y="3007359"/>
            <a:ext cx="550227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Define and recognize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tree  Define and recognize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rooted tree  Define and recognize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-ary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300" y="4481829"/>
            <a:ext cx="279400" cy="1884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2F8-BC93-4E76-A625-D3DDDCA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30CD-C133-4DAE-B2B2-AF0BF851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3693319"/>
          </a:xfrm>
        </p:spPr>
        <p:txBody>
          <a:bodyPr/>
          <a:lstStyle/>
          <a:p>
            <a:r>
              <a:rPr lang="en-US" dirty="0"/>
              <a:t>LRN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 order=j n o p k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F92D3-06EA-4E03-A8EA-79F056C6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49" y="2072639"/>
            <a:ext cx="4371975" cy="4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285" dirty="0"/>
              <a:t>Postorder</a:t>
            </a:r>
            <a:r>
              <a:rPr sz="4000" spc="-600" dirty="0"/>
              <a:t> </a:t>
            </a:r>
            <a:r>
              <a:rPr sz="4000" spc="-290" dirty="0"/>
              <a:t>Traversal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48372" y="1389380"/>
            <a:ext cx="1609725" cy="1320165"/>
            <a:chOff x="948372" y="1389380"/>
            <a:chExt cx="1609725" cy="1320165"/>
          </a:xfrm>
        </p:grpSpPr>
        <p:sp>
          <p:nvSpPr>
            <p:cNvPr id="4" name="object 4"/>
            <p:cNvSpPr/>
            <p:nvPr/>
          </p:nvSpPr>
          <p:spPr>
            <a:xfrm>
              <a:off x="1014730" y="21615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5572" y="20913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372" y="2624137"/>
              <a:ext cx="85090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890" y="1459230"/>
              <a:ext cx="692150" cy="207010"/>
            </a:xfrm>
            <a:custGeom>
              <a:avLst/>
              <a:gdLst/>
              <a:ahLst/>
              <a:cxnLst/>
              <a:rect l="l" t="t" r="r" b="b"/>
              <a:pathLst>
                <a:path w="692150" h="207010">
                  <a:moveTo>
                    <a:pt x="692150" y="0"/>
                  </a:moveTo>
                  <a:lnTo>
                    <a:pt x="0" y="20701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1360" y="1405810"/>
              <a:ext cx="85725" cy="85090"/>
            </a:xfrm>
            <a:custGeom>
              <a:avLst/>
              <a:gdLst/>
              <a:ahLst/>
              <a:cxnLst/>
              <a:rect l="l" t="t" r="r" b="b"/>
              <a:pathLst>
                <a:path w="85725" h="85090">
                  <a:moveTo>
                    <a:pt x="47625" y="0"/>
                  </a:moveTo>
                  <a:lnTo>
                    <a:pt x="30539" y="1349"/>
                  </a:lnTo>
                  <a:lnTo>
                    <a:pt x="15438" y="9147"/>
                  </a:lnTo>
                  <a:lnTo>
                    <a:pt x="4980" y="21828"/>
                  </a:lnTo>
                  <a:lnTo>
                    <a:pt x="0" y="37603"/>
                  </a:lnTo>
                  <a:lnTo>
                    <a:pt x="1329" y="54689"/>
                  </a:lnTo>
                  <a:lnTo>
                    <a:pt x="9842" y="69770"/>
                  </a:lnTo>
                  <a:lnTo>
                    <a:pt x="22760" y="80089"/>
                  </a:lnTo>
                  <a:lnTo>
                    <a:pt x="38298" y="84693"/>
                  </a:lnTo>
                  <a:lnTo>
                    <a:pt x="54669" y="82629"/>
                  </a:lnTo>
                  <a:lnTo>
                    <a:pt x="69770" y="74830"/>
                  </a:lnTo>
                  <a:lnTo>
                    <a:pt x="80228" y="62150"/>
                  </a:lnTo>
                  <a:lnTo>
                    <a:pt x="85209" y="46374"/>
                  </a:lnTo>
                  <a:lnTo>
                    <a:pt x="83879" y="29289"/>
                  </a:lnTo>
                  <a:lnTo>
                    <a:pt x="76080" y="14922"/>
                  </a:lnTo>
                  <a:lnTo>
                    <a:pt x="63400" y="484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360" y="1634410"/>
              <a:ext cx="85209" cy="846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1469390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80">
                  <a:moveTo>
                    <a:pt x="0" y="2463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2690" y="1389379"/>
              <a:ext cx="85090" cy="406400"/>
            </a:xfrm>
            <a:custGeom>
              <a:avLst/>
              <a:gdLst/>
              <a:ahLst/>
              <a:cxnLst/>
              <a:rect l="l" t="t" r="r" b="b"/>
              <a:pathLst>
                <a:path w="85089" h="406400">
                  <a:moveTo>
                    <a:pt x="85090" y="363220"/>
                  </a:moveTo>
                  <a:lnTo>
                    <a:pt x="81546" y="346303"/>
                  </a:lnTo>
                  <a:lnTo>
                    <a:pt x="72072" y="332587"/>
                  </a:lnTo>
                  <a:lnTo>
                    <a:pt x="58293" y="323405"/>
                  </a:lnTo>
                  <a:lnTo>
                    <a:pt x="41910" y="320040"/>
                  </a:lnTo>
                  <a:lnTo>
                    <a:pt x="25717" y="323405"/>
                  </a:lnTo>
                  <a:lnTo>
                    <a:pt x="12369" y="332587"/>
                  </a:lnTo>
                  <a:lnTo>
                    <a:pt x="3327" y="346303"/>
                  </a:lnTo>
                  <a:lnTo>
                    <a:pt x="0" y="363220"/>
                  </a:lnTo>
                  <a:lnTo>
                    <a:pt x="3327" y="379615"/>
                  </a:lnTo>
                  <a:lnTo>
                    <a:pt x="12369" y="393382"/>
                  </a:lnTo>
                  <a:lnTo>
                    <a:pt x="25717" y="402869"/>
                  </a:lnTo>
                  <a:lnTo>
                    <a:pt x="41910" y="406400"/>
                  </a:lnTo>
                  <a:lnTo>
                    <a:pt x="58293" y="402869"/>
                  </a:lnTo>
                  <a:lnTo>
                    <a:pt x="72072" y="393382"/>
                  </a:lnTo>
                  <a:lnTo>
                    <a:pt x="81546" y="379615"/>
                  </a:lnTo>
                  <a:lnTo>
                    <a:pt x="85090" y="363220"/>
                  </a:lnTo>
                  <a:close/>
                </a:path>
                <a:path w="85089" h="406400">
                  <a:moveTo>
                    <a:pt x="85090" y="43180"/>
                  </a:moveTo>
                  <a:lnTo>
                    <a:pt x="81546" y="26263"/>
                  </a:lnTo>
                  <a:lnTo>
                    <a:pt x="72072" y="12547"/>
                  </a:lnTo>
                  <a:lnTo>
                    <a:pt x="58293" y="3365"/>
                  </a:lnTo>
                  <a:lnTo>
                    <a:pt x="41910" y="0"/>
                  </a:lnTo>
                  <a:lnTo>
                    <a:pt x="25717" y="3365"/>
                  </a:lnTo>
                  <a:lnTo>
                    <a:pt x="12369" y="12547"/>
                  </a:lnTo>
                  <a:lnTo>
                    <a:pt x="3327" y="26263"/>
                  </a:lnTo>
                  <a:lnTo>
                    <a:pt x="0" y="43180"/>
                  </a:lnTo>
                  <a:lnTo>
                    <a:pt x="3327" y="59385"/>
                  </a:lnTo>
                  <a:lnTo>
                    <a:pt x="12369" y="72720"/>
                  </a:lnTo>
                  <a:lnTo>
                    <a:pt x="25717" y="81762"/>
                  </a:lnTo>
                  <a:lnTo>
                    <a:pt x="41910" y="85090"/>
                  </a:lnTo>
                  <a:lnTo>
                    <a:pt x="58293" y="81762"/>
                  </a:lnTo>
                  <a:lnTo>
                    <a:pt x="72072" y="72720"/>
                  </a:lnTo>
                  <a:lnTo>
                    <a:pt x="81546" y="59385"/>
                  </a:lnTo>
                  <a:lnTo>
                    <a:pt x="85090" y="4318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5269" y="1329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0" y="16344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0400" y="125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4739" y="1405076"/>
            <a:ext cx="1837689" cy="1304290"/>
            <a:chOff x="1404739" y="1405076"/>
            <a:chExt cx="1837689" cy="1304290"/>
          </a:xfrm>
        </p:grpSpPr>
        <p:sp>
          <p:nvSpPr>
            <p:cNvPr id="16" name="object 16"/>
            <p:cNvSpPr/>
            <p:nvPr/>
          </p:nvSpPr>
          <p:spPr>
            <a:xfrm>
              <a:off x="1457960" y="21691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80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4739" y="20905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7139" y="26239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8889" y="1459230"/>
              <a:ext cx="615950" cy="205740"/>
            </a:xfrm>
            <a:custGeom>
              <a:avLst/>
              <a:gdLst/>
              <a:ahLst/>
              <a:cxnLst/>
              <a:rect l="l" t="t" r="r" b="b"/>
              <a:pathLst>
                <a:path w="615950" h="205739">
                  <a:moveTo>
                    <a:pt x="615950" y="205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676" y="16336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1876" y="1405076"/>
              <a:ext cx="84355" cy="85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269" y="24726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3870" y="24561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0813" y="1634172"/>
            <a:ext cx="999490" cy="694055"/>
            <a:chOff x="2700813" y="1634172"/>
            <a:chExt cx="999490" cy="694055"/>
          </a:xfrm>
        </p:grpSpPr>
        <p:sp>
          <p:nvSpPr>
            <p:cNvPr id="25" name="object 25"/>
            <p:cNvSpPr/>
            <p:nvPr/>
          </p:nvSpPr>
          <p:spPr>
            <a:xfrm>
              <a:off x="2767330" y="1704340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8013" y="1634172"/>
              <a:ext cx="84772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0813" y="2166937"/>
              <a:ext cx="84772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3260" y="1705610"/>
              <a:ext cx="411480" cy="549910"/>
            </a:xfrm>
            <a:custGeom>
              <a:avLst/>
              <a:gdLst/>
              <a:ahLst/>
              <a:cxnLst/>
              <a:rect l="l" t="t" r="r" b="b"/>
              <a:pathLst>
                <a:path w="411479" h="549910">
                  <a:moveTo>
                    <a:pt x="411479" y="54991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5372" y="2243772"/>
              <a:ext cx="84455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8172" y="1634172"/>
              <a:ext cx="84454" cy="84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35070" y="21678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8489" y="1633220"/>
            <a:ext cx="85090" cy="694690"/>
            <a:chOff x="3158489" y="1633220"/>
            <a:chExt cx="85090" cy="694690"/>
          </a:xfrm>
        </p:grpSpPr>
        <p:sp>
          <p:nvSpPr>
            <p:cNvPr id="33" name="object 33"/>
            <p:cNvSpPr/>
            <p:nvPr/>
          </p:nvSpPr>
          <p:spPr>
            <a:xfrm>
              <a:off x="3200399" y="17132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8489" y="2242820"/>
              <a:ext cx="85090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8489" y="16332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8069" y="31584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95418" y="2166878"/>
            <a:ext cx="619125" cy="695960"/>
            <a:chOff x="2395418" y="2166878"/>
            <a:chExt cx="619125" cy="695960"/>
          </a:xfrm>
        </p:grpSpPr>
        <p:sp>
          <p:nvSpPr>
            <p:cNvPr id="38" name="object 38"/>
            <p:cNvSpPr/>
            <p:nvPr/>
          </p:nvSpPr>
          <p:spPr>
            <a:xfrm>
              <a:off x="2454910" y="22428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00218" y="21673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5418" y="27771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5900" y="22440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28878" y="2777013"/>
              <a:ext cx="85308" cy="853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0278" y="2166878"/>
              <a:ext cx="85308" cy="853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06270" y="3234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52418" y="1633616"/>
            <a:ext cx="771525" cy="1685925"/>
            <a:chOff x="1252418" y="1633616"/>
            <a:chExt cx="771525" cy="1685925"/>
          </a:xfrm>
        </p:grpSpPr>
        <p:sp>
          <p:nvSpPr>
            <p:cNvPr id="46" name="object 46"/>
            <p:cNvSpPr/>
            <p:nvPr/>
          </p:nvSpPr>
          <p:spPr>
            <a:xfrm>
              <a:off x="1468119" y="17068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60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10789" y="16345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05989" y="20917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66569" y="17094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89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7881" y="21664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09281" y="16336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119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2418" y="32343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16709" y="27000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62554" y="32343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57218" y="26245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43000" y="19392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39670" y="2091690"/>
            <a:ext cx="69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11070" y="26250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49270" y="25488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39670" y="1101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25269" y="32956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7400" y="20154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58289" y="2623820"/>
            <a:ext cx="85090" cy="695960"/>
            <a:chOff x="1558289" y="2623820"/>
            <a:chExt cx="85090" cy="695960"/>
          </a:xfrm>
        </p:grpSpPr>
        <p:sp>
          <p:nvSpPr>
            <p:cNvPr id="66" name="object 66"/>
            <p:cNvSpPr/>
            <p:nvPr/>
          </p:nvSpPr>
          <p:spPr>
            <a:xfrm>
              <a:off x="1600199" y="27038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58289" y="32346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58289" y="2623820"/>
              <a:ext cx="85090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719772" y="4833739"/>
            <a:ext cx="694055" cy="619125"/>
            <a:chOff x="719772" y="4833739"/>
            <a:chExt cx="694055" cy="619125"/>
          </a:xfrm>
        </p:grpSpPr>
        <p:sp>
          <p:nvSpPr>
            <p:cNvPr id="70" name="object 70"/>
            <p:cNvSpPr/>
            <p:nvPr/>
          </p:nvSpPr>
          <p:spPr>
            <a:xfrm>
              <a:off x="786129" y="49047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6972" y="4834572"/>
              <a:ext cx="85090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9772" y="5367337"/>
              <a:ext cx="85090" cy="85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9359" y="49123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80" h="462279">
                  <a:moveTo>
                    <a:pt x="132080" y="4622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28539" y="53671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76139" y="48337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457200" y="1295400"/>
            <a:ext cx="3886200" cy="5410200"/>
          </a:xfrm>
          <a:custGeom>
            <a:avLst/>
            <a:gdLst/>
            <a:ahLst/>
            <a:cxnLst/>
            <a:rect l="l" t="t" r="r" b="b"/>
            <a:pathLst>
              <a:path w="3886200" h="5410200">
                <a:moveTo>
                  <a:pt x="0" y="2438400"/>
                </a:moveTo>
                <a:lnTo>
                  <a:pt x="3810000" y="2438400"/>
                </a:lnTo>
              </a:path>
              <a:path w="3886200" h="5410200">
                <a:moveTo>
                  <a:pt x="3810000" y="0"/>
                </a:moveTo>
                <a:lnTo>
                  <a:pt x="3886200" y="541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371600" y="3996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25470" y="39814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5800" y="52920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25269" y="5199379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624137" y="4452937"/>
            <a:ext cx="999490" cy="694690"/>
            <a:chOff x="2624137" y="4452937"/>
            <a:chExt cx="999490" cy="694690"/>
          </a:xfrm>
        </p:grpSpPr>
        <p:sp>
          <p:nvSpPr>
            <p:cNvPr id="82" name="object 82"/>
            <p:cNvSpPr/>
            <p:nvPr/>
          </p:nvSpPr>
          <p:spPr>
            <a:xfrm>
              <a:off x="2691130" y="45237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20">
                  <a:moveTo>
                    <a:pt x="408939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81337" y="4452937"/>
              <a:ext cx="85089" cy="850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24137" y="4986813"/>
              <a:ext cx="85089" cy="847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45790" y="4525010"/>
              <a:ext cx="412750" cy="551180"/>
            </a:xfrm>
            <a:custGeom>
              <a:avLst/>
              <a:gdLst/>
              <a:ahLst/>
              <a:cxnLst/>
              <a:rect l="l" t="t" r="r" b="b"/>
              <a:pathLst>
                <a:path w="412750" h="551179">
                  <a:moveTo>
                    <a:pt x="412750" y="5511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39172" y="5063172"/>
              <a:ext cx="84455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81972" y="4453572"/>
              <a:ext cx="84454" cy="844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657600" y="49872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319932" y="4452620"/>
            <a:ext cx="847725" cy="1228725"/>
            <a:chOff x="2319932" y="4452620"/>
            <a:chExt cx="847725" cy="1228725"/>
          </a:xfrm>
        </p:grpSpPr>
        <p:sp>
          <p:nvSpPr>
            <p:cNvPr id="90" name="object 90"/>
            <p:cNvSpPr/>
            <p:nvPr/>
          </p:nvSpPr>
          <p:spPr>
            <a:xfrm>
              <a:off x="3124200" y="4532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81019" y="5063490"/>
              <a:ext cx="86360" cy="8509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81019" y="4452620"/>
              <a:ext cx="86360" cy="863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78710" y="5062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4554" y="4986932"/>
              <a:ext cx="84712" cy="8453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19932" y="5596354"/>
              <a:ext cx="84712" cy="847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79700" y="5063490"/>
              <a:ext cx="201930" cy="539750"/>
            </a:xfrm>
            <a:custGeom>
              <a:avLst/>
              <a:gdLst/>
              <a:ahLst/>
              <a:cxnLst/>
              <a:rect l="l" t="t" r="r" b="b"/>
              <a:pathLst>
                <a:path w="201930" h="539750">
                  <a:moveTo>
                    <a:pt x="201930" y="5397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52499" y="5595699"/>
              <a:ext cx="85486" cy="8548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23899" y="4986278"/>
              <a:ext cx="85486" cy="8530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39469" y="5901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7670" y="5977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023818" y="4376816"/>
            <a:ext cx="771525" cy="1685925"/>
            <a:chOff x="1023818" y="4376816"/>
            <a:chExt cx="771525" cy="1685925"/>
          </a:xfrm>
        </p:grpSpPr>
        <p:sp>
          <p:nvSpPr>
            <p:cNvPr id="102" name="object 102"/>
            <p:cNvSpPr/>
            <p:nvPr/>
          </p:nvSpPr>
          <p:spPr>
            <a:xfrm>
              <a:off x="1239519" y="4450080"/>
              <a:ext cx="264160" cy="396240"/>
            </a:xfrm>
            <a:custGeom>
              <a:avLst/>
              <a:gdLst/>
              <a:ahLst/>
              <a:cxnLst/>
              <a:rect l="l" t="t" r="r" b="b"/>
              <a:pathLst>
                <a:path w="264159" h="396239">
                  <a:moveTo>
                    <a:pt x="264160" y="0"/>
                  </a:moveTo>
                  <a:lnTo>
                    <a:pt x="0" y="3962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82189" y="4377789"/>
              <a:ext cx="83621" cy="836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77389" y="4834989"/>
              <a:ext cx="83621" cy="836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37969" y="4452620"/>
              <a:ext cx="199390" cy="466090"/>
            </a:xfrm>
            <a:custGeom>
              <a:avLst/>
              <a:gdLst/>
              <a:ahLst/>
              <a:cxnLst/>
              <a:rect l="l" t="t" r="r" b="b"/>
              <a:pathLst>
                <a:path w="199389" h="466089">
                  <a:moveTo>
                    <a:pt x="199390" y="46608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09281" y="4909681"/>
              <a:ext cx="85903" cy="859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80681" y="4376816"/>
              <a:ext cx="85903" cy="85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833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28618" y="53677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3818" y="59775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88109" y="5443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80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633954" y="59775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28618" y="53677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914400" y="46824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63470" y="4911090"/>
            <a:ext cx="692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134870" y="54444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971800" y="53682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747770" y="3996690"/>
            <a:ext cx="134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747770" y="4301490"/>
            <a:ext cx="139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296669" y="603885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828800" y="47586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329689" y="5367020"/>
            <a:ext cx="85090" cy="695960"/>
            <a:chOff x="1329689" y="5367020"/>
            <a:chExt cx="85090" cy="695960"/>
          </a:xfrm>
        </p:grpSpPr>
        <p:sp>
          <p:nvSpPr>
            <p:cNvPr id="123" name="object 123"/>
            <p:cNvSpPr/>
            <p:nvPr/>
          </p:nvSpPr>
          <p:spPr>
            <a:xfrm>
              <a:off x="1371599" y="54470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329689" y="5977890"/>
              <a:ext cx="8509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29689" y="5367020"/>
              <a:ext cx="85090" cy="86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298700" y="3996690"/>
            <a:ext cx="104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298700" y="4301490"/>
            <a:ext cx="139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605972" y="1633339"/>
            <a:ext cx="694055" cy="619125"/>
            <a:chOff x="4605972" y="1633339"/>
            <a:chExt cx="694055" cy="619125"/>
          </a:xfrm>
        </p:grpSpPr>
        <p:sp>
          <p:nvSpPr>
            <p:cNvPr id="129" name="object 129"/>
            <p:cNvSpPr/>
            <p:nvPr/>
          </p:nvSpPr>
          <p:spPr>
            <a:xfrm>
              <a:off x="4672329" y="1704339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39" h="477519">
                  <a:moveTo>
                    <a:pt x="408940" y="0"/>
                  </a:moveTo>
                  <a:lnTo>
                    <a:pt x="0" y="4775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63172" y="1634172"/>
              <a:ext cx="85089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605972" y="2166937"/>
              <a:ext cx="85089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15559" y="1711960"/>
              <a:ext cx="132080" cy="462280"/>
            </a:xfrm>
            <a:custGeom>
              <a:avLst/>
              <a:gdLst/>
              <a:ahLst/>
              <a:cxnLst/>
              <a:rect l="l" t="t" r="r" b="b"/>
              <a:pathLst>
                <a:path w="132079" h="462280">
                  <a:moveTo>
                    <a:pt x="132079" y="46227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14738" y="2166739"/>
              <a:ext cx="85030" cy="85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62338" y="1633339"/>
              <a:ext cx="85030" cy="85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4497070" y="215265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424170" y="1998979"/>
            <a:ext cx="121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725670" y="27012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4910018" y="2167354"/>
            <a:ext cx="695325" cy="694690"/>
            <a:chOff x="4910018" y="2167354"/>
            <a:chExt cx="695325" cy="694690"/>
          </a:xfrm>
        </p:grpSpPr>
        <p:sp>
          <p:nvSpPr>
            <p:cNvPr id="139" name="object 139"/>
            <p:cNvSpPr/>
            <p:nvPr/>
          </p:nvSpPr>
          <p:spPr>
            <a:xfrm>
              <a:off x="4969510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214818" y="2167354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910018" y="2777132"/>
              <a:ext cx="85248" cy="8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74310" y="2242819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520154" y="2777132"/>
              <a:ext cx="84712" cy="847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14818" y="2167354"/>
              <a:ext cx="85248" cy="847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5182870" y="2777490"/>
            <a:ext cx="541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	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5215890" y="2166620"/>
            <a:ext cx="85090" cy="695960"/>
            <a:chOff x="5215890" y="2166620"/>
            <a:chExt cx="85090" cy="695960"/>
          </a:xfrm>
        </p:grpSpPr>
        <p:sp>
          <p:nvSpPr>
            <p:cNvPr id="147" name="object 147"/>
            <p:cNvSpPr/>
            <p:nvPr/>
          </p:nvSpPr>
          <p:spPr>
            <a:xfrm>
              <a:off x="5257800" y="2246630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5359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15890" y="2777490"/>
              <a:ext cx="85089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15890" y="2166620"/>
              <a:ext cx="85089" cy="8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0" name="object 150"/>
          <p:cNvGrpSpPr/>
          <p:nvPr/>
        </p:nvGrpSpPr>
        <p:grpSpPr>
          <a:xfrm>
            <a:off x="6357818" y="1633478"/>
            <a:ext cx="619125" cy="695325"/>
            <a:chOff x="6357818" y="1633478"/>
            <a:chExt cx="619125" cy="695325"/>
          </a:xfrm>
        </p:grpSpPr>
        <p:sp>
          <p:nvSpPr>
            <p:cNvPr id="151" name="object 151"/>
            <p:cNvSpPr/>
            <p:nvPr/>
          </p:nvSpPr>
          <p:spPr>
            <a:xfrm>
              <a:off x="6417310" y="17094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80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63154" y="1634132"/>
              <a:ext cx="84712" cy="8471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57818" y="2243732"/>
              <a:ext cx="85248" cy="8453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718300" y="1710690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19">
                  <a:moveTo>
                    <a:pt x="203200" y="54102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91278" y="2243078"/>
              <a:ext cx="85308" cy="8530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62678" y="1633478"/>
              <a:ext cx="85308" cy="8530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5029200" y="1177290"/>
            <a:ext cx="3201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838835" algn="l"/>
                <a:tab pos="1219835" algn="l"/>
                <a:tab pos="1599565" algn="l"/>
                <a:tab pos="2056764" algn="l"/>
                <a:tab pos="2439035" algn="l"/>
                <a:tab pos="2742565" algn="l"/>
                <a:tab pos="3048635" algn="l"/>
              </a:tabLst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	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381635" algn="l"/>
                <a:tab pos="762635" algn="l"/>
                <a:tab pos="1599565" algn="l"/>
                <a:tab pos="1981835" algn="l"/>
                <a:tab pos="2285365" algn="l"/>
                <a:tab pos="259143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	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172200" y="20916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011669" y="201549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419600" y="32766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8078469" y="3387090"/>
            <a:ext cx="388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824469" y="3691890"/>
            <a:ext cx="673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i="1" spc="487" baseline="-6313" dirty="0">
                <a:solidFill>
                  <a:srgbClr val="0000CC"/>
                </a:solidFill>
                <a:latin typeface="Arial"/>
                <a:cs typeface="Arial"/>
              </a:rPr>
              <a:t>•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-22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652770" y="3387090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  <a:tab pos="608965" algn="l"/>
              </a:tabLst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652770" y="3691890"/>
            <a:ext cx="749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  <a:tab pos="60896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567169" y="3416300"/>
            <a:ext cx="137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  <a:tab pos="988694" algn="l"/>
                <a:tab pos="1294765" algn="l"/>
              </a:tabLst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i="1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2895" algn="l"/>
                <a:tab pos="608965" algn="l"/>
                <a:tab pos="988694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	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270500" y="3416300"/>
            <a:ext cx="125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584700" y="3416300"/>
            <a:ext cx="65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584700" y="3721100"/>
            <a:ext cx="825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	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954270" y="344805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497070" y="43776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4681418" y="3843218"/>
            <a:ext cx="695325" cy="695325"/>
            <a:chOff x="4681418" y="3843218"/>
            <a:chExt cx="695325" cy="695325"/>
          </a:xfrm>
        </p:grpSpPr>
        <p:sp>
          <p:nvSpPr>
            <p:cNvPr id="172" name="object 172"/>
            <p:cNvSpPr/>
            <p:nvPr/>
          </p:nvSpPr>
          <p:spPr>
            <a:xfrm>
              <a:off x="47409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0"/>
                  </a:moveTo>
                  <a:lnTo>
                    <a:pt x="0" y="5435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986218" y="3843932"/>
              <a:ext cx="85248" cy="8453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681418" y="4453354"/>
              <a:ext cx="85248" cy="847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45710" y="3919220"/>
              <a:ext cx="271780" cy="543560"/>
            </a:xfrm>
            <a:custGeom>
              <a:avLst/>
              <a:gdLst/>
              <a:ahLst/>
              <a:cxnLst/>
              <a:rect l="l" t="t" r="r" b="b"/>
              <a:pathLst>
                <a:path w="271779" h="543560">
                  <a:moveTo>
                    <a:pt x="271779" y="5435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291554" y="4452818"/>
              <a:ext cx="84712" cy="852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86218" y="3843218"/>
              <a:ext cx="85248" cy="852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4954270" y="4453890"/>
            <a:ext cx="541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o	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4987290" y="3843020"/>
            <a:ext cx="85090" cy="694690"/>
            <a:chOff x="4987290" y="3843020"/>
            <a:chExt cx="85090" cy="694690"/>
          </a:xfrm>
        </p:grpSpPr>
        <p:sp>
          <p:nvSpPr>
            <p:cNvPr id="180" name="object 180"/>
            <p:cNvSpPr/>
            <p:nvPr/>
          </p:nvSpPr>
          <p:spPr>
            <a:xfrm>
              <a:off x="5029200" y="3923030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70">
                  <a:moveTo>
                    <a:pt x="0" y="5346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987290" y="44526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987290" y="3843020"/>
              <a:ext cx="85089" cy="850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/>
          <p:nvPr/>
        </p:nvSpPr>
        <p:spPr>
          <a:xfrm>
            <a:off x="4419600" y="495300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4420870" y="5093970"/>
            <a:ext cx="4189729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240665" algn="l"/>
                <a:tab pos="545465" algn="l"/>
                <a:tab pos="848994" algn="l"/>
                <a:tab pos="1612265" algn="l"/>
                <a:tab pos="1840864" algn="l"/>
                <a:tab pos="2374265" algn="l"/>
                <a:tab pos="2602865" algn="l"/>
                <a:tab pos="3212465" algn="l"/>
                <a:tab pos="3745865" algn="l"/>
                <a:tab pos="4049395" algn="l"/>
              </a:tabLst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n	o	p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i="1" spc="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i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  <a:tabLst>
                <a:tab pos="545465" algn="l"/>
                <a:tab pos="848994" algn="l"/>
                <a:tab pos="1612265" algn="l"/>
                <a:tab pos="2374265" algn="l"/>
                <a:tab pos="2906395" algn="l"/>
                <a:tab pos="3212465" algn="l"/>
                <a:tab pos="3745865" algn="l"/>
                <a:tab pos="4049395" algn="l"/>
              </a:tabLst>
            </a:pP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i="1" spc="325" dirty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878070" y="6357620"/>
            <a:ext cx="311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post order </a:t>
            </a:r>
            <a:r>
              <a:rPr sz="1800" b="1" spc="-10" dirty="0">
                <a:latin typeface="Arial"/>
                <a:cs typeface="Arial"/>
              </a:rPr>
              <a:t>traversal </a:t>
            </a:r>
            <a:r>
              <a:rPr sz="1800" b="1" spc="-5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82270" y="12534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820670" y="6282690"/>
            <a:ext cx="1130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7087869" y="27012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7087869" y="43776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7087869" y="5825490"/>
            <a:ext cx="1130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ITERATION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5860"/>
            <a:ext cx="9144000" cy="78740"/>
          </a:xfrm>
          <a:custGeom>
            <a:avLst/>
            <a:gdLst/>
            <a:ahLst/>
            <a:cxnLst/>
            <a:rect l="l" t="t" r="r" b="b"/>
            <a:pathLst>
              <a:path w="9144000" h="78739">
                <a:moveTo>
                  <a:pt x="0" y="78739"/>
                </a:moveTo>
                <a:lnTo>
                  <a:pt x="9144000" y="78739"/>
                </a:lnTo>
                <a:lnTo>
                  <a:pt x="91440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9144000" cy="607060"/>
            <a:chOff x="0" y="1828800"/>
            <a:chExt cx="9144000" cy="607060"/>
          </a:xfrm>
        </p:grpSpPr>
        <p:sp>
          <p:nvSpPr>
            <p:cNvPr id="4" name="object 4"/>
            <p:cNvSpPr/>
            <p:nvPr/>
          </p:nvSpPr>
          <p:spPr>
            <a:xfrm>
              <a:off x="0" y="182880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36220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914400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9144000" y="7366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514600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9144000" y="0"/>
                </a:moveTo>
                <a:lnTo>
                  <a:pt x="0" y="0"/>
                </a:lnTo>
                <a:lnTo>
                  <a:pt x="0" y="4343400"/>
                </a:lnTo>
                <a:lnTo>
                  <a:pt x="9144000" y="4343400"/>
                </a:lnTo>
                <a:close/>
              </a:path>
            </a:pathLst>
          </a:custGeom>
          <a:solidFill>
            <a:srgbClr val="957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39" y="1785620"/>
            <a:ext cx="4237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-135" dirty="0"/>
              <a:t>4.5	</a:t>
            </a:r>
            <a:r>
              <a:rPr spc="-360" dirty="0"/>
              <a:t>SPANNING</a:t>
            </a:r>
            <a:r>
              <a:rPr spc="-245" dirty="0"/>
              <a:t> </a:t>
            </a:r>
            <a:r>
              <a:rPr spc="-610" dirty="0"/>
              <a:t>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869" y="32105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69" y="3229609"/>
            <a:ext cx="5978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spanning </a:t>
            </a:r>
            <a:r>
              <a:rPr sz="2800" spc="-5" dirty="0">
                <a:latin typeface="Arial"/>
                <a:cs typeface="Arial"/>
              </a:rPr>
              <a:t>trees of </a:t>
            </a:r>
            <a:r>
              <a:rPr sz="2800" dirty="0">
                <a:latin typeface="Arial"/>
                <a:cs typeface="Arial"/>
              </a:rPr>
              <a:t>a simple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300" y="4481829"/>
            <a:ext cx="279400" cy="1884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450" y="1066800"/>
            <a:ext cx="1794510" cy="1814830"/>
            <a:chOff x="171450" y="1066800"/>
            <a:chExt cx="1794510" cy="1814830"/>
          </a:xfrm>
        </p:grpSpPr>
        <p:sp>
          <p:nvSpPr>
            <p:cNvPr id="12" name="object 12"/>
            <p:cNvSpPr/>
            <p:nvPr/>
          </p:nvSpPr>
          <p:spPr>
            <a:xfrm>
              <a:off x="233680" y="1066800"/>
              <a:ext cx="1732280" cy="1783080"/>
            </a:xfrm>
            <a:custGeom>
              <a:avLst/>
              <a:gdLst/>
              <a:ahLst/>
              <a:cxnLst/>
              <a:rect l="l" t="t" r="r" b="b"/>
              <a:pathLst>
                <a:path w="1732280" h="1783080">
                  <a:moveTo>
                    <a:pt x="1732280" y="0"/>
                  </a:moveTo>
                  <a:lnTo>
                    <a:pt x="0" y="194310"/>
                  </a:lnTo>
                  <a:lnTo>
                    <a:pt x="186690" y="1628139"/>
                  </a:lnTo>
                  <a:lnTo>
                    <a:pt x="1412239" y="1783079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9FD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" y="1450340"/>
              <a:ext cx="1328420" cy="1431290"/>
            </a:xfrm>
            <a:custGeom>
              <a:avLst/>
              <a:gdLst/>
              <a:ahLst/>
              <a:cxnLst/>
              <a:rect l="l" t="t" r="r" b="b"/>
              <a:pathLst>
                <a:path w="1328420" h="1431289">
                  <a:moveTo>
                    <a:pt x="300990" y="0"/>
                  </a:moveTo>
                  <a:lnTo>
                    <a:pt x="273050" y="0"/>
                  </a:lnTo>
                  <a:lnTo>
                    <a:pt x="241300" y="7620"/>
                  </a:lnTo>
                  <a:lnTo>
                    <a:pt x="220979" y="22860"/>
                  </a:lnTo>
                  <a:lnTo>
                    <a:pt x="212090" y="44450"/>
                  </a:lnTo>
                  <a:lnTo>
                    <a:pt x="208279" y="67310"/>
                  </a:lnTo>
                  <a:lnTo>
                    <a:pt x="210820" y="90170"/>
                  </a:lnTo>
                  <a:lnTo>
                    <a:pt x="215900" y="109220"/>
                  </a:lnTo>
                  <a:lnTo>
                    <a:pt x="220979" y="123189"/>
                  </a:lnTo>
                  <a:lnTo>
                    <a:pt x="222250" y="128270"/>
                  </a:lnTo>
                  <a:lnTo>
                    <a:pt x="217170" y="128270"/>
                  </a:lnTo>
                  <a:lnTo>
                    <a:pt x="203200" y="124460"/>
                  </a:lnTo>
                  <a:lnTo>
                    <a:pt x="182879" y="121920"/>
                  </a:lnTo>
                  <a:lnTo>
                    <a:pt x="133350" y="119380"/>
                  </a:lnTo>
                  <a:lnTo>
                    <a:pt x="109220" y="121920"/>
                  </a:lnTo>
                  <a:lnTo>
                    <a:pt x="90170" y="128270"/>
                  </a:lnTo>
                  <a:lnTo>
                    <a:pt x="77470" y="138430"/>
                  </a:lnTo>
                  <a:lnTo>
                    <a:pt x="72389" y="152400"/>
                  </a:lnTo>
                  <a:lnTo>
                    <a:pt x="73660" y="166370"/>
                  </a:lnTo>
                  <a:lnTo>
                    <a:pt x="107950" y="209550"/>
                  </a:lnTo>
                  <a:lnTo>
                    <a:pt x="116839" y="215900"/>
                  </a:lnTo>
                  <a:lnTo>
                    <a:pt x="113029" y="218439"/>
                  </a:lnTo>
                  <a:lnTo>
                    <a:pt x="69850" y="242570"/>
                  </a:lnTo>
                  <a:lnTo>
                    <a:pt x="13969" y="288289"/>
                  </a:lnTo>
                  <a:lnTo>
                    <a:pt x="0" y="314960"/>
                  </a:lnTo>
                  <a:lnTo>
                    <a:pt x="1269" y="325120"/>
                  </a:lnTo>
                  <a:lnTo>
                    <a:pt x="5080" y="337820"/>
                  </a:lnTo>
                  <a:lnTo>
                    <a:pt x="11430" y="350520"/>
                  </a:lnTo>
                  <a:lnTo>
                    <a:pt x="19050" y="363220"/>
                  </a:lnTo>
                  <a:lnTo>
                    <a:pt x="30480" y="377189"/>
                  </a:lnTo>
                  <a:lnTo>
                    <a:pt x="41910" y="392430"/>
                  </a:lnTo>
                  <a:lnTo>
                    <a:pt x="54610" y="407670"/>
                  </a:lnTo>
                  <a:lnTo>
                    <a:pt x="69850" y="422910"/>
                  </a:lnTo>
                  <a:lnTo>
                    <a:pt x="83820" y="438150"/>
                  </a:lnTo>
                  <a:lnTo>
                    <a:pt x="114300" y="468630"/>
                  </a:lnTo>
                  <a:lnTo>
                    <a:pt x="129539" y="481330"/>
                  </a:lnTo>
                  <a:lnTo>
                    <a:pt x="167640" y="515620"/>
                  </a:lnTo>
                  <a:lnTo>
                    <a:pt x="172720" y="562610"/>
                  </a:lnTo>
                  <a:lnTo>
                    <a:pt x="180340" y="609600"/>
                  </a:lnTo>
                  <a:lnTo>
                    <a:pt x="189229" y="657860"/>
                  </a:lnTo>
                  <a:lnTo>
                    <a:pt x="199390" y="704850"/>
                  </a:lnTo>
                  <a:lnTo>
                    <a:pt x="210820" y="753110"/>
                  </a:lnTo>
                  <a:lnTo>
                    <a:pt x="236220" y="844550"/>
                  </a:lnTo>
                  <a:lnTo>
                    <a:pt x="248920" y="889000"/>
                  </a:lnTo>
                  <a:lnTo>
                    <a:pt x="262890" y="930910"/>
                  </a:lnTo>
                  <a:lnTo>
                    <a:pt x="275590" y="971550"/>
                  </a:lnTo>
                  <a:lnTo>
                    <a:pt x="289559" y="1009650"/>
                  </a:lnTo>
                  <a:lnTo>
                    <a:pt x="302259" y="1045210"/>
                  </a:lnTo>
                  <a:lnTo>
                    <a:pt x="313690" y="1078230"/>
                  </a:lnTo>
                  <a:lnTo>
                    <a:pt x="335280" y="1132839"/>
                  </a:lnTo>
                  <a:lnTo>
                    <a:pt x="344170" y="1154430"/>
                  </a:lnTo>
                  <a:lnTo>
                    <a:pt x="290830" y="1158239"/>
                  </a:lnTo>
                  <a:lnTo>
                    <a:pt x="309880" y="1266189"/>
                  </a:lnTo>
                  <a:lnTo>
                    <a:pt x="1060450" y="1431289"/>
                  </a:lnTo>
                  <a:lnTo>
                    <a:pt x="1074420" y="1299210"/>
                  </a:lnTo>
                  <a:lnTo>
                    <a:pt x="1191260" y="1403350"/>
                  </a:lnTo>
                  <a:lnTo>
                    <a:pt x="1112520" y="1107439"/>
                  </a:lnTo>
                  <a:lnTo>
                    <a:pt x="1061720" y="1111250"/>
                  </a:lnTo>
                  <a:lnTo>
                    <a:pt x="1073150" y="1107439"/>
                  </a:lnTo>
                  <a:lnTo>
                    <a:pt x="996950" y="830580"/>
                  </a:lnTo>
                  <a:lnTo>
                    <a:pt x="1022350" y="828039"/>
                  </a:lnTo>
                  <a:lnTo>
                    <a:pt x="1037590" y="824230"/>
                  </a:lnTo>
                  <a:lnTo>
                    <a:pt x="1052830" y="821689"/>
                  </a:lnTo>
                  <a:lnTo>
                    <a:pt x="1071880" y="817880"/>
                  </a:lnTo>
                  <a:lnTo>
                    <a:pt x="1089660" y="811530"/>
                  </a:lnTo>
                  <a:lnTo>
                    <a:pt x="1108710" y="805180"/>
                  </a:lnTo>
                  <a:lnTo>
                    <a:pt x="1130300" y="798830"/>
                  </a:lnTo>
                  <a:lnTo>
                    <a:pt x="1150620" y="788670"/>
                  </a:lnTo>
                  <a:lnTo>
                    <a:pt x="1172210" y="778510"/>
                  </a:lnTo>
                  <a:lnTo>
                    <a:pt x="1216660" y="753110"/>
                  </a:lnTo>
                  <a:lnTo>
                    <a:pt x="1259840" y="722630"/>
                  </a:lnTo>
                  <a:lnTo>
                    <a:pt x="1303020" y="683260"/>
                  </a:lnTo>
                  <a:lnTo>
                    <a:pt x="1324610" y="647700"/>
                  </a:lnTo>
                  <a:lnTo>
                    <a:pt x="1328420" y="632460"/>
                  </a:lnTo>
                  <a:lnTo>
                    <a:pt x="1328420" y="614680"/>
                  </a:lnTo>
                  <a:lnTo>
                    <a:pt x="1324610" y="594360"/>
                  </a:lnTo>
                  <a:lnTo>
                    <a:pt x="1318260" y="571500"/>
                  </a:lnTo>
                  <a:lnTo>
                    <a:pt x="1308100" y="546100"/>
                  </a:lnTo>
                  <a:lnTo>
                    <a:pt x="1297940" y="530860"/>
                  </a:lnTo>
                  <a:lnTo>
                    <a:pt x="1287780" y="514350"/>
                  </a:lnTo>
                  <a:lnTo>
                    <a:pt x="1245870" y="463550"/>
                  </a:lnTo>
                  <a:lnTo>
                    <a:pt x="1211580" y="429260"/>
                  </a:lnTo>
                  <a:lnTo>
                    <a:pt x="1172210" y="394970"/>
                  </a:lnTo>
                  <a:lnTo>
                    <a:pt x="1127760" y="360680"/>
                  </a:lnTo>
                  <a:lnTo>
                    <a:pt x="1104900" y="342900"/>
                  </a:lnTo>
                  <a:lnTo>
                    <a:pt x="1056640" y="309880"/>
                  </a:lnTo>
                  <a:lnTo>
                    <a:pt x="1029969" y="293370"/>
                  </a:lnTo>
                  <a:lnTo>
                    <a:pt x="1003300" y="278130"/>
                  </a:lnTo>
                  <a:lnTo>
                    <a:pt x="976630" y="261620"/>
                  </a:lnTo>
                  <a:lnTo>
                    <a:pt x="920750" y="232410"/>
                  </a:lnTo>
                  <a:lnTo>
                    <a:pt x="862330" y="204470"/>
                  </a:lnTo>
                  <a:lnTo>
                    <a:pt x="802640" y="179070"/>
                  </a:lnTo>
                  <a:lnTo>
                    <a:pt x="712469" y="147320"/>
                  </a:lnTo>
                  <a:lnTo>
                    <a:pt x="622300" y="123189"/>
                  </a:lnTo>
                  <a:lnTo>
                    <a:pt x="562610" y="111760"/>
                  </a:lnTo>
                  <a:lnTo>
                    <a:pt x="532130" y="107950"/>
                  </a:lnTo>
                  <a:lnTo>
                    <a:pt x="519430" y="99060"/>
                  </a:lnTo>
                  <a:lnTo>
                    <a:pt x="504190" y="90170"/>
                  </a:lnTo>
                  <a:lnTo>
                    <a:pt x="488950" y="80010"/>
                  </a:lnTo>
                  <a:lnTo>
                    <a:pt x="455930" y="62230"/>
                  </a:lnTo>
                  <a:lnTo>
                    <a:pt x="438150" y="53339"/>
                  </a:lnTo>
                  <a:lnTo>
                    <a:pt x="421640" y="43180"/>
                  </a:lnTo>
                  <a:lnTo>
                    <a:pt x="402590" y="34289"/>
                  </a:lnTo>
                  <a:lnTo>
                    <a:pt x="384809" y="26670"/>
                  </a:lnTo>
                  <a:lnTo>
                    <a:pt x="368300" y="20320"/>
                  </a:lnTo>
                  <a:lnTo>
                    <a:pt x="332740" y="7620"/>
                  </a:lnTo>
                  <a:lnTo>
                    <a:pt x="316230" y="381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400" y="1604009"/>
              <a:ext cx="1049020" cy="998219"/>
            </a:xfrm>
            <a:custGeom>
              <a:avLst/>
              <a:gdLst/>
              <a:ahLst/>
              <a:cxnLst/>
              <a:rect l="l" t="t" r="r" b="b"/>
              <a:pathLst>
                <a:path w="1049020" h="998219">
                  <a:moveTo>
                    <a:pt x="317500" y="0"/>
                  </a:moveTo>
                  <a:lnTo>
                    <a:pt x="303530" y="3810"/>
                  </a:lnTo>
                  <a:lnTo>
                    <a:pt x="288290" y="8889"/>
                  </a:lnTo>
                  <a:lnTo>
                    <a:pt x="270509" y="13969"/>
                  </a:lnTo>
                  <a:lnTo>
                    <a:pt x="232409" y="26669"/>
                  </a:lnTo>
                  <a:lnTo>
                    <a:pt x="210820" y="34289"/>
                  </a:lnTo>
                  <a:lnTo>
                    <a:pt x="189229" y="43179"/>
                  </a:lnTo>
                  <a:lnTo>
                    <a:pt x="168909" y="50800"/>
                  </a:lnTo>
                  <a:lnTo>
                    <a:pt x="147320" y="59689"/>
                  </a:lnTo>
                  <a:lnTo>
                    <a:pt x="127000" y="69850"/>
                  </a:lnTo>
                  <a:lnTo>
                    <a:pt x="106679" y="78739"/>
                  </a:lnTo>
                  <a:lnTo>
                    <a:pt x="52070" y="110489"/>
                  </a:lnTo>
                  <a:lnTo>
                    <a:pt x="10159" y="147319"/>
                  </a:lnTo>
                  <a:lnTo>
                    <a:pt x="0" y="176529"/>
                  </a:lnTo>
                  <a:lnTo>
                    <a:pt x="0" y="190500"/>
                  </a:lnTo>
                  <a:lnTo>
                    <a:pt x="21590" y="229869"/>
                  </a:lnTo>
                  <a:lnTo>
                    <a:pt x="57150" y="260350"/>
                  </a:lnTo>
                  <a:lnTo>
                    <a:pt x="81279" y="275589"/>
                  </a:lnTo>
                  <a:lnTo>
                    <a:pt x="91440" y="281939"/>
                  </a:lnTo>
                  <a:lnTo>
                    <a:pt x="97790" y="284479"/>
                  </a:lnTo>
                  <a:lnTo>
                    <a:pt x="104140" y="288289"/>
                  </a:lnTo>
                  <a:lnTo>
                    <a:pt x="105409" y="288289"/>
                  </a:lnTo>
                  <a:lnTo>
                    <a:pt x="135890" y="523239"/>
                  </a:lnTo>
                  <a:lnTo>
                    <a:pt x="101600" y="532129"/>
                  </a:lnTo>
                  <a:lnTo>
                    <a:pt x="101600" y="529589"/>
                  </a:lnTo>
                  <a:lnTo>
                    <a:pt x="100329" y="527050"/>
                  </a:lnTo>
                  <a:lnTo>
                    <a:pt x="100329" y="524510"/>
                  </a:lnTo>
                  <a:lnTo>
                    <a:pt x="99059" y="521969"/>
                  </a:lnTo>
                  <a:lnTo>
                    <a:pt x="95250" y="510539"/>
                  </a:lnTo>
                  <a:lnTo>
                    <a:pt x="68579" y="477519"/>
                  </a:lnTo>
                  <a:lnTo>
                    <a:pt x="58420" y="474979"/>
                  </a:lnTo>
                  <a:lnTo>
                    <a:pt x="49529" y="472439"/>
                  </a:lnTo>
                  <a:lnTo>
                    <a:pt x="7620" y="508000"/>
                  </a:lnTo>
                  <a:lnTo>
                    <a:pt x="6350" y="519429"/>
                  </a:lnTo>
                  <a:lnTo>
                    <a:pt x="6350" y="530860"/>
                  </a:lnTo>
                  <a:lnTo>
                    <a:pt x="7620" y="543560"/>
                  </a:lnTo>
                  <a:lnTo>
                    <a:pt x="8890" y="546100"/>
                  </a:lnTo>
                  <a:lnTo>
                    <a:pt x="8890" y="548639"/>
                  </a:lnTo>
                  <a:lnTo>
                    <a:pt x="11429" y="553719"/>
                  </a:lnTo>
                  <a:lnTo>
                    <a:pt x="10159" y="553719"/>
                  </a:lnTo>
                  <a:lnTo>
                    <a:pt x="29209" y="624839"/>
                  </a:lnTo>
                  <a:lnTo>
                    <a:pt x="48259" y="694689"/>
                  </a:lnTo>
                  <a:lnTo>
                    <a:pt x="68579" y="762000"/>
                  </a:lnTo>
                  <a:lnTo>
                    <a:pt x="90170" y="824229"/>
                  </a:lnTo>
                  <a:lnTo>
                    <a:pt x="128270" y="928369"/>
                  </a:lnTo>
                  <a:lnTo>
                    <a:pt x="143509" y="969010"/>
                  </a:lnTo>
                  <a:lnTo>
                    <a:pt x="156209" y="998219"/>
                  </a:lnTo>
                  <a:lnTo>
                    <a:pt x="793750" y="958850"/>
                  </a:lnTo>
                  <a:lnTo>
                    <a:pt x="706119" y="636269"/>
                  </a:lnTo>
                  <a:lnTo>
                    <a:pt x="736600" y="635000"/>
                  </a:lnTo>
                  <a:lnTo>
                    <a:pt x="751840" y="635000"/>
                  </a:lnTo>
                  <a:lnTo>
                    <a:pt x="763269" y="632460"/>
                  </a:lnTo>
                  <a:lnTo>
                    <a:pt x="778510" y="631189"/>
                  </a:lnTo>
                  <a:lnTo>
                    <a:pt x="796290" y="627379"/>
                  </a:lnTo>
                  <a:lnTo>
                    <a:pt x="815340" y="622300"/>
                  </a:lnTo>
                  <a:lnTo>
                    <a:pt x="836930" y="617219"/>
                  </a:lnTo>
                  <a:lnTo>
                    <a:pt x="883919" y="600710"/>
                  </a:lnTo>
                  <a:lnTo>
                    <a:pt x="933450" y="576579"/>
                  </a:lnTo>
                  <a:lnTo>
                    <a:pt x="985519" y="543560"/>
                  </a:lnTo>
                  <a:lnTo>
                    <a:pt x="1036319" y="497839"/>
                  </a:lnTo>
                  <a:lnTo>
                    <a:pt x="1049020" y="463550"/>
                  </a:lnTo>
                  <a:lnTo>
                    <a:pt x="1045210" y="440689"/>
                  </a:lnTo>
                  <a:lnTo>
                    <a:pt x="1033780" y="414019"/>
                  </a:lnTo>
                  <a:lnTo>
                    <a:pt x="1016000" y="386079"/>
                  </a:lnTo>
                  <a:lnTo>
                    <a:pt x="1004569" y="372110"/>
                  </a:lnTo>
                  <a:lnTo>
                    <a:pt x="993140" y="356869"/>
                  </a:lnTo>
                  <a:lnTo>
                    <a:pt x="980440" y="341629"/>
                  </a:lnTo>
                  <a:lnTo>
                    <a:pt x="965200" y="327660"/>
                  </a:lnTo>
                  <a:lnTo>
                    <a:pt x="932180" y="294639"/>
                  </a:lnTo>
                  <a:lnTo>
                    <a:pt x="914400" y="279400"/>
                  </a:lnTo>
                  <a:lnTo>
                    <a:pt x="875030" y="247650"/>
                  </a:lnTo>
                  <a:lnTo>
                    <a:pt x="853440" y="232410"/>
                  </a:lnTo>
                  <a:lnTo>
                    <a:pt x="831850" y="215900"/>
                  </a:lnTo>
                  <a:lnTo>
                    <a:pt x="808990" y="200660"/>
                  </a:lnTo>
                  <a:lnTo>
                    <a:pt x="736600" y="154939"/>
                  </a:lnTo>
                  <a:lnTo>
                    <a:pt x="709930" y="140969"/>
                  </a:lnTo>
                  <a:lnTo>
                    <a:pt x="684530" y="125729"/>
                  </a:lnTo>
                  <a:lnTo>
                    <a:pt x="631190" y="99060"/>
                  </a:lnTo>
                  <a:lnTo>
                    <a:pt x="575310" y="73660"/>
                  </a:lnTo>
                  <a:lnTo>
                    <a:pt x="519430" y="52069"/>
                  </a:lnTo>
                  <a:lnTo>
                    <a:pt x="461009" y="33019"/>
                  </a:lnTo>
                  <a:lnTo>
                    <a:pt x="433069" y="24129"/>
                  </a:lnTo>
                  <a:lnTo>
                    <a:pt x="403859" y="16510"/>
                  </a:lnTo>
                  <a:lnTo>
                    <a:pt x="375920" y="10160"/>
                  </a:lnTo>
                  <a:lnTo>
                    <a:pt x="346709" y="381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350" y="2604769"/>
              <a:ext cx="768350" cy="222250"/>
            </a:xfrm>
            <a:custGeom>
              <a:avLst/>
              <a:gdLst/>
              <a:ahLst/>
              <a:cxnLst/>
              <a:rect l="l" t="t" r="r" b="b"/>
              <a:pathLst>
                <a:path w="768350" h="222250">
                  <a:moveTo>
                    <a:pt x="736600" y="0"/>
                  </a:moveTo>
                  <a:lnTo>
                    <a:pt x="0" y="45719"/>
                  </a:lnTo>
                  <a:lnTo>
                    <a:pt x="5079" y="74929"/>
                  </a:lnTo>
                  <a:lnTo>
                    <a:pt x="678180" y="222250"/>
                  </a:lnTo>
                  <a:lnTo>
                    <a:pt x="695960" y="53339"/>
                  </a:lnTo>
                  <a:lnTo>
                    <a:pt x="768350" y="118109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140" y="1685289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236220" y="80010"/>
                  </a:moveTo>
                  <a:lnTo>
                    <a:pt x="233680" y="76200"/>
                  </a:lnTo>
                  <a:lnTo>
                    <a:pt x="228600" y="73660"/>
                  </a:lnTo>
                  <a:lnTo>
                    <a:pt x="224790" y="68580"/>
                  </a:lnTo>
                  <a:lnTo>
                    <a:pt x="217170" y="63500"/>
                  </a:lnTo>
                  <a:lnTo>
                    <a:pt x="209550" y="57150"/>
                  </a:lnTo>
                  <a:lnTo>
                    <a:pt x="200660" y="52070"/>
                  </a:lnTo>
                  <a:lnTo>
                    <a:pt x="190500" y="46990"/>
                  </a:lnTo>
                  <a:lnTo>
                    <a:pt x="179070" y="40640"/>
                  </a:lnTo>
                  <a:lnTo>
                    <a:pt x="167640" y="36830"/>
                  </a:lnTo>
                  <a:lnTo>
                    <a:pt x="153670" y="33020"/>
                  </a:lnTo>
                  <a:lnTo>
                    <a:pt x="139700" y="30480"/>
                  </a:lnTo>
                  <a:lnTo>
                    <a:pt x="109220" y="30480"/>
                  </a:lnTo>
                  <a:lnTo>
                    <a:pt x="46990" y="57150"/>
                  </a:lnTo>
                  <a:lnTo>
                    <a:pt x="12700" y="105410"/>
                  </a:lnTo>
                  <a:lnTo>
                    <a:pt x="0" y="154940"/>
                  </a:lnTo>
                  <a:lnTo>
                    <a:pt x="0" y="194310"/>
                  </a:lnTo>
                  <a:lnTo>
                    <a:pt x="2540" y="189230"/>
                  </a:lnTo>
                  <a:lnTo>
                    <a:pt x="6350" y="176530"/>
                  </a:lnTo>
                  <a:lnTo>
                    <a:pt x="15240" y="158750"/>
                  </a:lnTo>
                  <a:lnTo>
                    <a:pt x="43180" y="115570"/>
                  </a:lnTo>
                  <a:lnTo>
                    <a:pt x="88900" y="76200"/>
                  </a:lnTo>
                  <a:lnTo>
                    <a:pt x="148590" y="58420"/>
                  </a:lnTo>
                  <a:lnTo>
                    <a:pt x="173990" y="57150"/>
                  </a:lnTo>
                  <a:lnTo>
                    <a:pt x="194310" y="59690"/>
                  </a:lnTo>
                  <a:lnTo>
                    <a:pt x="210820" y="63500"/>
                  </a:lnTo>
                  <a:lnTo>
                    <a:pt x="222250" y="69850"/>
                  </a:lnTo>
                  <a:lnTo>
                    <a:pt x="229870" y="74930"/>
                  </a:lnTo>
                  <a:lnTo>
                    <a:pt x="234950" y="78740"/>
                  </a:lnTo>
                  <a:lnTo>
                    <a:pt x="236220" y="80010"/>
                  </a:lnTo>
                  <a:close/>
                </a:path>
                <a:path w="1104900" h="1076960">
                  <a:moveTo>
                    <a:pt x="238760" y="246380"/>
                  </a:moveTo>
                  <a:lnTo>
                    <a:pt x="236220" y="229870"/>
                  </a:lnTo>
                  <a:lnTo>
                    <a:pt x="233553" y="220980"/>
                  </a:lnTo>
                  <a:lnTo>
                    <a:pt x="232410" y="217170"/>
                  </a:lnTo>
                  <a:lnTo>
                    <a:pt x="209550" y="184150"/>
                  </a:lnTo>
                  <a:lnTo>
                    <a:pt x="193040" y="177800"/>
                  </a:lnTo>
                  <a:lnTo>
                    <a:pt x="186690" y="177800"/>
                  </a:lnTo>
                  <a:lnTo>
                    <a:pt x="180340" y="180340"/>
                  </a:lnTo>
                  <a:lnTo>
                    <a:pt x="176530" y="182880"/>
                  </a:lnTo>
                  <a:lnTo>
                    <a:pt x="172720" y="187960"/>
                  </a:lnTo>
                  <a:lnTo>
                    <a:pt x="168910" y="191770"/>
                  </a:lnTo>
                  <a:lnTo>
                    <a:pt x="163830" y="199390"/>
                  </a:lnTo>
                  <a:lnTo>
                    <a:pt x="161429" y="220980"/>
                  </a:lnTo>
                  <a:lnTo>
                    <a:pt x="161328" y="222465"/>
                  </a:lnTo>
                  <a:lnTo>
                    <a:pt x="163830" y="236220"/>
                  </a:lnTo>
                  <a:lnTo>
                    <a:pt x="166370" y="243840"/>
                  </a:lnTo>
                  <a:lnTo>
                    <a:pt x="168910" y="252730"/>
                  </a:lnTo>
                  <a:lnTo>
                    <a:pt x="172720" y="259080"/>
                  </a:lnTo>
                  <a:lnTo>
                    <a:pt x="176530" y="264160"/>
                  </a:lnTo>
                  <a:lnTo>
                    <a:pt x="181610" y="269240"/>
                  </a:lnTo>
                  <a:lnTo>
                    <a:pt x="186690" y="273050"/>
                  </a:lnTo>
                  <a:lnTo>
                    <a:pt x="195580" y="273050"/>
                  </a:lnTo>
                  <a:lnTo>
                    <a:pt x="203200" y="267970"/>
                  </a:lnTo>
                  <a:lnTo>
                    <a:pt x="208267" y="257810"/>
                  </a:lnTo>
                  <a:lnTo>
                    <a:pt x="209550" y="242570"/>
                  </a:lnTo>
                  <a:lnTo>
                    <a:pt x="207010" y="226060"/>
                  </a:lnTo>
                  <a:lnTo>
                    <a:pt x="207010" y="222465"/>
                  </a:lnTo>
                  <a:lnTo>
                    <a:pt x="205740" y="220980"/>
                  </a:lnTo>
                  <a:lnTo>
                    <a:pt x="207010" y="222250"/>
                  </a:lnTo>
                  <a:lnTo>
                    <a:pt x="207010" y="222465"/>
                  </a:lnTo>
                  <a:lnTo>
                    <a:pt x="213360" y="229870"/>
                  </a:lnTo>
                  <a:lnTo>
                    <a:pt x="217170" y="241300"/>
                  </a:lnTo>
                  <a:lnTo>
                    <a:pt x="222250" y="252730"/>
                  </a:lnTo>
                  <a:lnTo>
                    <a:pt x="226060" y="265430"/>
                  </a:lnTo>
                  <a:lnTo>
                    <a:pt x="226060" y="270510"/>
                  </a:lnTo>
                  <a:lnTo>
                    <a:pt x="227330" y="275590"/>
                  </a:lnTo>
                  <a:lnTo>
                    <a:pt x="228600" y="281940"/>
                  </a:lnTo>
                  <a:lnTo>
                    <a:pt x="228600" y="287020"/>
                  </a:lnTo>
                  <a:lnTo>
                    <a:pt x="234950" y="275590"/>
                  </a:lnTo>
                  <a:lnTo>
                    <a:pt x="238760" y="262890"/>
                  </a:lnTo>
                  <a:lnTo>
                    <a:pt x="238760" y="246380"/>
                  </a:lnTo>
                  <a:close/>
                </a:path>
                <a:path w="1104900" h="1076960">
                  <a:moveTo>
                    <a:pt x="563880" y="207010"/>
                  </a:moveTo>
                  <a:lnTo>
                    <a:pt x="553720" y="167640"/>
                  </a:lnTo>
                  <a:lnTo>
                    <a:pt x="527050" y="139700"/>
                  </a:lnTo>
                  <a:lnTo>
                    <a:pt x="519430" y="138430"/>
                  </a:lnTo>
                  <a:lnTo>
                    <a:pt x="511810" y="138430"/>
                  </a:lnTo>
                  <a:lnTo>
                    <a:pt x="487680" y="170180"/>
                  </a:lnTo>
                  <a:lnTo>
                    <a:pt x="487680" y="182880"/>
                  </a:lnTo>
                  <a:lnTo>
                    <a:pt x="490220" y="196850"/>
                  </a:lnTo>
                  <a:lnTo>
                    <a:pt x="492760" y="204470"/>
                  </a:lnTo>
                  <a:lnTo>
                    <a:pt x="495300" y="213360"/>
                  </a:lnTo>
                  <a:lnTo>
                    <a:pt x="499110" y="219710"/>
                  </a:lnTo>
                  <a:lnTo>
                    <a:pt x="502920" y="224790"/>
                  </a:lnTo>
                  <a:lnTo>
                    <a:pt x="511810" y="233680"/>
                  </a:lnTo>
                  <a:lnTo>
                    <a:pt x="520700" y="233680"/>
                  </a:lnTo>
                  <a:lnTo>
                    <a:pt x="528320" y="228600"/>
                  </a:lnTo>
                  <a:lnTo>
                    <a:pt x="533400" y="218440"/>
                  </a:lnTo>
                  <a:lnTo>
                    <a:pt x="534670" y="203200"/>
                  </a:lnTo>
                  <a:lnTo>
                    <a:pt x="533400" y="184150"/>
                  </a:lnTo>
                  <a:lnTo>
                    <a:pt x="532130" y="182880"/>
                  </a:lnTo>
                  <a:lnTo>
                    <a:pt x="532130" y="181610"/>
                  </a:lnTo>
                  <a:lnTo>
                    <a:pt x="543560" y="201930"/>
                  </a:lnTo>
                  <a:lnTo>
                    <a:pt x="547370" y="213360"/>
                  </a:lnTo>
                  <a:lnTo>
                    <a:pt x="551180" y="232410"/>
                  </a:lnTo>
                  <a:lnTo>
                    <a:pt x="553720" y="242570"/>
                  </a:lnTo>
                  <a:lnTo>
                    <a:pt x="553720" y="247650"/>
                  </a:lnTo>
                  <a:lnTo>
                    <a:pt x="560070" y="236220"/>
                  </a:lnTo>
                  <a:lnTo>
                    <a:pt x="563880" y="223520"/>
                  </a:lnTo>
                  <a:lnTo>
                    <a:pt x="563880" y="207010"/>
                  </a:lnTo>
                  <a:close/>
                </a:path>
                <a:path w="1104900" h="1076960">
                  <a:moveTo>
                    <a:pt x="589280" y="0"/>
                  </a:moveTo>
                  <a:lnTo>
                    <a:pt x="585470" y="2540"/>
                  </a:lnTo>
                  <a:lnTo>
                    <a:pt x="576580" y="10160"/>
                  </a:lnTo>
                  <a:lnTo>
                    <a:pt x="543560" y="34290"/>
                  </a:lnTo>
                  <a:lnTo>
                    <a:pt x="500380" y="62230"/>
                  </a:lnTo>
                  <a:lnTo>
                    <a:pt x="452120" y="82550"/>
                  </a:lnTo>
                  <a:lnTo>
                    <a:pt x="431800" y="88900"/>
                  </a:lnTo>
                  <a:lnTo>
                    <a:pt x="419100" y="95250"/>
                  </a:lnTo>
                  <a:lnTo>
                    <a:pt x="410210" y="102870"/>
                  </a:lnTo>
                  <a:lnTo>
                    <a:pt x="406400" y="109220"/>
                  </a:lnTo>
                  <a:lnTo>
                    <a:pt x="405130" y="115570"/>
                  </a:lnTo>
                  <a:lnTo>
                    <a:pt x="406400" y="119380"/>
                  </a:lnTo>
                  <a:lnTo>
                    <a:pt x="406400" y="121920"/>
                  </a:lnTo>
                  <a:lnTo>
                    <a:pt x="407670" y="123190"/>
                  </a:lnTo>
                  <a:lnTo>
                    <a:pt x="421640" y="118110"/>
                  </a:lnTo>
                  <a:lnTo>
                    <a:pt x="435610" y="114300"/>
                  </a:lnTo>
                  <a:lnTo>
                    <a:pt x="454660" y="107950"/>
                  </a:lnTo>
                  <a:lnTo>
                    <a:pt x="474980" y="101600"/>
                  </a:lnTo>
                  <a:lnTo>
                    <a:pt x="494030" y="92710"/>
                  </a:lnTo>
                  <a:lnTo>
                    <a:pt x="539750" y="66040"/>
                  </a:lnTo>
                  <a:lnTo>
                    <a:pt x="579120" y="17780"/>
                  </a:lnTo>
                  <a:lnTo>
                    <a:pt x="588010" y="2540"/>
                  </a:lnTo>
                  <a:lnTo>
                    <a:pt x="589280" y="0"/>
                  </a:lnTo>
                  <a:close/>
                </a:path>
                <a:path w="1104900" h="1076960">
                  <a:moveTo>
                    <a:pt x="1104900" y="828040"/>
                  </a:moveTo>
                  <a:lnTo>
                    <a:pt x="1101610" y="781050"/>
                  </a:lnTo>
                  <a:lnTo>
                    <a:pt x="1101090" y="773430"/>
                  </a:lnTo>
                  <a:lnTo>
                    <a:pt x="1090930" y="723900"/>
                  </a:lnTo>
                  <a:lnTo>
                    <a:pt x="1073150" y="680720"/>
                  </a:lnTo>
                  <a:lnTo>
                    <a:pt x="1043940" y="648970"/>
                  </a:lnTo>
                  <a:lnTo>
                    <a:pt x="1005840" y="632460"/>
                  </a:lnTo>
                  <a:lnTo>
                    <a:pt x="952500" y="624840"/>
                  </a:lnTo>
                  <a:lnTo>
                    <a:pt x="845820" y="615950"/>
                  </a:lnTo>
                  <a:lnTo>
                    <a:pt x="725170" y="615950"/>
                  </a:lnTo>
                  <a:lnTo>
                    <a:pt x="685800" y="618490"/>
                  </a:lnTo>
                  <a:lnTo>
                    <a:pt x="612140" y="626110"/>
                  </a:lnTo>
                  <a:lnTo>
                    <a:pt x="549910" y="638810"/>
                  </a:lnTo>
                  <a:lnTo>
                    <a:pt x="506730" y="657860"/>
                  </a:lnTo>
                  <a:lnTo>
                    <a:pt x="485140" y="692150"/>
                  </a:lnTo>
                  <a:lnTo>
                    <a:pt x="486410" y="703580"/>
                  </a:lnTo>
                  <a:lnTo>
                    <a:pt x="518160" y="746760"/>
                  </a:lnTo>
                  <a:lnTo>
                    <a:pt x="562610" y="765810"/>
                  </a:lnTo>
                  <a:lnTo>
                    <a:pt x="615950" y="775970"/>
                  </a:lnTo>
                  <a:lnTo>
                    <a:pt x="633730" y="779780"/>
                  </a:lnTo>
                  <a:lnTo>
                    <a:pt x="651510" y="779780"/>
                  </a:lnTo>
                  <a:lnTo>
                    <a:pt x="688340" y="782320"/>
                  </a:lnTo>
                  <a:lnTo>
                    <a:pt x="723900" y="782320"/>
                  </a:lnTo>
                  <a:lnTo>
                    <a:pt x="739140" y="781050"/>
                  </a:lnTo>
                  <a:lnTo>
                    <a:pt x="731520" y="792480"/>
                  </a:lnTo>
                  <a:lnTo>
                    <a:pt x="726440" y="805180"/>
                  </a:lnTo>
                  <a:lnTo>
                    <a:pt x="723900" y="816610"/>
                  </a:lnTo>
                  <a:lnTo>
                    <a:pt x="722630" y="828040"/>
                  </a:lnTo>
                  <a:lnTo>
                    <a:pt x="723900" y="838200"/>
                  </a:lnTo>
                  <a:lnTo>
                    <a:pt x="728980" y="850900"/>
                  </a:lnTo>
                  <a:lnTo>
                    <a:pt x="731520" y="854710"/>
                  </a:lnTo>
                  <a:lnTo>
                    <a:pt x="732790" y="855980"/>
                  </a:lnTo>
                  <a:lnTo>
                    <a:pt x="732790" y="858520"/>
                  </a:lnTo>
                  <a:lnTo>
                    <a:pt x="730250" y="862330"/>
                  </a:lnTo>
                  <a:lnTo>
                    <a:pt x="727710" y="868680"/>
                  </a:lnTo>
                  <a:lnTo>
                    <a:pt x="723900" y="876300"/>
                  </a:lnTo>
                  <a:lnTo>
                    <a:pt x="716280" y="896620"/>
                  </a:lnTo>
                  <a:lnTo>
                    <a:pt x="713740" y="919480"/>
                  </a:lnTo>
                  <a:lnTo>
                    <a:pt x="715010" y="939800"/>
                  </a:lnTo>
                  <a:lnTo>
                    <a:pt x="728980" y="975360"/>
                  </a:lnTo>
                  <a:lnTo>
                    <a:pt x="751840" y="1008380"/>
                  </a:lnTo>
                  <a:lnTo>
                    <a:pt x="763270" y="1017270"/>
                  </a:lnTo>
                  <a:lnTo>
                    <a:pt x="775970" y="1029970"/>
                  </a:lnTo>
                  <a:lnTo>
                    <a:pt x="792480" y="1041400"/>
                  </a:lnTo>
                  <a:lnTo>
                    <a:pt x="808990" y="1054100"/>
                  </a:lnTo>
                  <a:lnTo>
                    <a:pt x="826770" y="1064260"/>
                  </a:lnTo>
                  <a:lnTo>
                    <a:pt x="844550" y="1073150"/>
                  </a:lnTo>
                  <a:lnTo>
                    <a:pt x="861060" y="1076960"/>
                  </a:lnTo>
                  <a:lnTo>
                    <a:pt x="877570" y="1076960"/>
                  </a:lnTo>
                  <a:lnTo>
                    <a:pt x="906780" y="1047750"/>
                  </a:lnTo>
                  <a:lnTo>
                    <a:pt x="913130" y="1027430"/>
                  </a:lnTo>
                  <a:lnTo>
                    <a:pt x="916940" y="1033780"/>
                  </a:lnTo>
                  <a:lnTo>
                    <a:pt x="923290" y="1037590"/>
                  </a:lnTo>
                  <a:lnTo>
                    <a:pt x="928370" y="1041400"/>
                  </a:lnTo>
                  <a:lnTo>
                    <a:pt x="934720" y="1046480"/>
                  </a:lnTo>
                  <a:lnTo>
                    <a:pt x="956310" y="1054100"/>
                  </a:lnTo>
                  <a:lnTo>
                    <a:pt x="977900" y="1056640"/>
                  </a:lnTo>
                  <a:lnTo>
                    <a:pt x="999490" y="1054100"/>
                  </a:lnTo>
                  <a:lnTo>
                    <a:pt x="1021080" y="1049020"/>
                  </a:lnTo>
                  <a:lnTo>
                    <a:pt x="1074420" y="1027430"/>
                  </a:lnTo>
                  <a:lnTo>
                    <a:pt x="1083310" y="1012190"/>
                  </a:lnTo>
                  <a:lnTo>
                    <a:pt x="1087120" y="999490"/>
                  </a:lnTo>
                  <a:lnTo>
                    <a:pt x="1092200" y="971550"/>
                  </a:lnTo>
                  <a:lnTo>
                    <a:pt x="1098550" y="929640"/>
                  </a:lnTo>
                  <a:lnTo>
                    <a:pt x="1103630" y="880110"/>
                  </a:lnTo>
                  <a:lnTo>
                    <a:pt x="1104900" y="828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1730" y="2345689"/>
              <a:ext cx="530860" cy="372110"/>
            </a:xfrm>
            <a:custGeom>
              <a:avLst/>
              <a:gdLst/>
              <a:ahLst/>
              <a:cxnLst/>
              <a:rect l="l" t="t" r="r" b="b"/>
              <a:pathLst>
                <a:path w="530860" h="372110">
                  <a:moveTo>
                    <a:pt x="304800" y="0"/>
                  </a:moveTo>
                  <a:lnTo>
                    <a:pt x="229869" y="0"/>
                  </a:lnTo>
                  <a:lnTo>
                    <a:pt x="194309" y="1270"/>
                  </a:lnTo>
                  <a:lnTo>
                    <a:pt x="158750" y="3810"/>
                  </a:lnTo>
                  <a:lnTo>
                    <a:pt x="125729" y="5080"/>
                  </a:lnTo>
                  <a:lnTo>
                    <a:pt x="93979" y="8889"/>
                  </a:lnTo>
                  <a:lnTo>
                    <a:pt x="66039" y="13970"/>
                  </a:lnTo>
                  <a:lnTo>
                    <a:pt x="41909" y="17780"/>
                  </a:lnTo>
                  <a:lnTo>
                    <a:pt x="7619" y="29210"/>
                  </a:lnTo>
                  <a:lnTo>
                    <a:pt x="0" y="35560"/>
                  </a:lnTo>
                  <a:lnTo>
                    <a:pt x="5079" y="43180"/>
                  </a:lnTo>
                  <a:lnTo>
                    <a:pt x="50800" y="63500"/>
                  </a:lnTo>
                  <a:lnTo>
                    <a:pt x="102869" y="72389"/>
                  </a:lnTo>
                  <a:lnTo>
                    <a:pt x="121919" y="74930"/>
                  </a:lnTo>
                  <a:lnTo>
                    <a:pt x="140969" y="76200"/>
                  </a:lnTo>
                  <a:lnTo>
                    <a:pt x="220979" y="76200"/>
                  </a:lnTo>
                  <a:lnTo>
                    <a:pt x="240029" y="74930"/>
                  </a:lnTo>
                  <a:lnTo>
                    <a:pt x="257809" y="72389"/>
                  </a:lnTo>
                  <a:lnTo>
                    <a:pt x="267969" y="72389"/>
                  </a:lnTo>
                  <a:lnTo>
                    <a:pt x="278129" y="71120"/>
                  </a:lnTo>
                  <a:lnTo>
                    <a:pt x="302259" y="68580"/>
                  </a:lnTo>
                  <a:lnTo>
                    <a:pt x="318769" y="66039"/>
                  </a:lnTo>
                  <a:lnTo>
                    <a:pt x="321309" y="66039"/>
                  </a:lnTo>
                  <a:lnTo>
                    <a:pt x="275589" y="110489"/>
                  </a:lnTo>
                  <a:lnTo>
                    <a:pt x="260350" y="125730"/>
                  </a:lnTo>
                  <a:lnTo>
                    <a:pt x="254000" y="133350"/>
                  </a:lnTo>
                  <a:lnTo>
                    <a:pt x="243839" y="148589"/>
                  </a:lnTo>
                  <a:lnTo>
                    <a:pt x="240029" y="154939"/>
                  </a:lnTo>
                  <a:lnTo>
                    <a:pt x="238759" y="160020"/>
                  </a:lnTo>
                  <a:lnTo>
                    <a:pt x="237489" y="163830"/>
                  </a:lnTo>
                  <a:lnTo>
                    <a:pt x="237489" y="166370"/>
                  </a:lnTo>
                  <a:lnTo>
                    <a:pt x="238759" y="167639"/>
                  </a:lnTo>
                  <a:lnTo>
                    <a:pt x="240029" y="170180"/>
                  </a:lnTo>
                  <a:lnTo>
                    <a:pt x="240029" y="172720"/>
                  </a:lnTo>
                  <a:lnTo>
                    <a:pt x="246379" y="186689"/>
                  </a:lnTo>
                  <a:lnTo>
                    <a:pt x="247650" y="200660"/>
                  </a:lnTo>
                  <a:lnTo>
                    <a:pt x="242569" y="217170"/>
                  </a:lnTo>
                  <a:lnTo>
                    <a:pt x="233679" y="237489"/>
                  </a:lnTo>
                  <a:lnTo>
                    <a:pt x="228600" y="250189"/>
                  </a:lnTo>
                  <a:lnTo>
                    <a:pt x="228600" y="261620"/>
                  </a:lnTo>
                  <a:lnTo>
                    <a:pt x="229869" y="274320"/>
                  </a:lnTo>
                  <a:lnTo>
                    <a:pt x="234950" y="285750"/>
                  </a:lnTo>
                  <a:lnTo>
                    <a:pt x="240029" y="295910"/>
                  </a:lnTo>
                  <a:lnTo>
                    <a:pt x="245109" y="304800"/>
                  </a:lnTo>
                  <a:lnTo>
                    <a:pt x="250189" y="311150"/>
                  </a:lnTo>
                  <a:lnTo>
                    <a:pt x="252729" y="314960"/>
                  </a:lnTo>
                  <a:lnTo>
                    <a:pt x="264159" y="325120"/>
                  </a:lnTo>
                  <a:lnTo>
                    <a:pt x="299719" y="353060"/>
                  </a:lnTo>
                  <a:lnTo>
                    <a:pt x="311150" y="360680"/>
                  </a:lnTo>
                  <a:lnTo>
                    <a:pt x="321309" y="365760"/>
                  </a:lnTo>
                  <a:lnTo>
                    <a:pt x="328929" y="370839"/>
                  </a:lnTo>
                  <a:lnTo>
                    <a:pt x="335279" y="372110"/>
                  </a:lnTo>
                  <a:lnTo>
                    <a:pt x="341629" y="355600"/>
                  </a:lnTo>
                  <a:lnTo>
                    <a:pt x="344169" y="330200"/>
                  </a:lnTo>
                  <a:lnTo>
                    <a:pt x="347979" y="298450"/>
                  </a:lnTo>
                  <a:lnTo>
                    <a:pt x="347979" y="262889"/>
                  </a:lnTo>
                  <a:lnTo>
                    <a:pt x="392429" y="262889"/>
                  </a:lnTo>
                  <a:lnTo>
                    <a:pt x="392429" y="270510"/>
                  </a:lnTo>
                  <a:lnTo>
                    <a:pt x="393700" y="280670"/>
                  </a:lnTo>
                  <a:lnTo>
                    <a:pt x="396239" y="292100"/>
                  </a:lnTo>
                  <a:lnTo>
                    <a:pt x="400050" y="304800"/>
                  </a:lnTo>
                  <a:lnTo>
                    <a:pt x="403859" y="318770"/>
                  </a:lnTo>
                  <a:lnTo>
                    <a:pt x="410209" y="330200"/>
                  </a:lnTo>
                  <a:lnTo>
                    <a:pt x="417829" y="339089"/>
                  </a:lnTo>
                  <a:lnTo>
                    <a:pt x="426719" y="346710"/>
                  </a:lnTo>
                  <a:lnTo>
                    <a:pt x="435609" y="350520"/>
                  </a:lnTo>
                  <a:lnTo>
                    <a:pt x="458469" y="350520"/>
                  </a:lnTo>
                  <a:lnTo>
                    <a:pt x="504189" y="337820"/>
                  </a:lnTo>
                  <a:lnTo>
                    <a:pt x="524509" y="269239"/>
                  </a:lnTo>
                  <a:lnTo>
                    <a:pt x="528319" y="229870"/>
                  </a:lnTo>
                  <a:lnTo>
                    <a:pt x="530859" y="187960"/>
                  </a:lnTo>
                  <a:lnTo>
                    <a:pt x="530859" y="147320"/>
                  </a:lnTo>
                  <a:lnTo>
                    <a:pt x="527050" y="107950"/>
                  </a:lnTo>
                  <a:lnTo>
                    <a:pt x="505459" y="44450"/>
                  </a:lnTo>
                  <a:lnTo>
                    <a:pt x="472439" y="17780"/>
                  </a:lnTo>
                  <a:lnTo>
                    <a:pt x="467359" y="15239"/>
                  </a:lnTo>
                  <a:lnTo>
                    <a:pt x="439419" y="11430"/>
                  </a:lnTo>
                  <a:lnTo>
                    <a:pt x="410209" y="6350"/>
                  </a:lnTo>
                  <a:lnTo>
                    <a:pt x="341629" y="1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100"/>
              </a:spcBef>
              <a:buChar char="•"/>
              <a:tabLst>
                <a:tab pos="292735" algn="l"/>
                <a:tab pos="293370" algn="l"/>
              </a:tabLst>
            </a:pPr>
            <a:r>
              <a:rPr sz="2400" spc="-114" dirty="0"/>
              <a:t>Let </a:t>
            </a:r>
            <a:r>
              <a:rPr sz="2400" i="1" spc="-355" dirty="0">
                <a:latin typeface="Arial"/>
                <a:cs typeface="Arial"/>
              </a:rPr>
              <a:t>G </a:t>
            </a:r>
            <a:r>
              <a:rPr sz="2400" spc="-114" dirty="0"/>
              <a:t>be </a:t>
            </a:r>
            <a:r>
              <a:rPr sz="2400" spc="-190" dirty="0"/>
              <a:t>a </a:t>
            </a:r>
            <a:r>
              <a:rPr sz="2400" spc="-90" dirty="0"/>
              <a:t>simple </a:t>
            </a:r>
            <a:r>
              <a:rPr sz="2400" spc="-100" dirty="0"/>
              <a:t>graph. </a:t>
            </a:r>
            <a:r>
              <a:rPr sz="2400" spc="-215" dirty="0"/>
              <a:t>A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spanning </a:t>
            </a:r>
            <a:r>
              <a:rPr sz="2400" i="1" spc="-55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400" spc="-10" dirty="0"/>
              <a:t>of </a:t>
            </a:r>
            <a:r>
              <a:rPr sz="2400" i="1" spc="-355" dirty="0">
                <a:latin typeface="Arial"/>
                <a:cs typeface="Arial"/>
              </a:rPr>
              <a:t>G</a:t>
            </a:r>
            <a:r>
              <a:rPr lang="en-US" sz="2400" i="1" spc="-355" dirty="0">
                <a:latin typeface="Arial"/>
                <a:cs typeface="Arial"/>
              </a:rPr>
              <a:t> </a:t>
            </a:r>
            <a:r>
              <a:rPr sz="2400" i="1" spc="-355" dirty="0">
                <a:latin typeface="Arial"/>
                <a:cs typeface="Arial"/>
              </a:rPr>
              <a:t> </a:t>
            </a:r>
            <a:r>
              <a:rPr sz="2400" spc="-125" dirty="0"/>
              <a:t>is </a:t>
            </a:r>
            <a:r>
              <a:rPr sz="2400" spc="-190" dirty="0"/>
              <a:t>a </a:t>
            </a:r>
            <a:r>
              <a:rPr sz="2400" spc="-120" dirty="0">
                <a:solidFill>
                  <a:srgbClr val="FF0000"/>
                </a:solidFill>
              </a:rPr>
              <a:t>subgraph</a:t>
            </a:r>
            <a:r>
              <a:rPr sz="2400" spc="-355" dirty="0">
                <a:solidFill>
                  <a:srgbClr val="FF0000"/>
                </a:solidFill>
              </a:rPr>
              <a:t> </a:t>
            </a:r>
            <a:r>
              <a:rPr sz="2400" spc="-10" dirty="0">
                <a:solidFill>
                  <a:srgbClr val="FF0000"/>
                </a:solidFill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i="1" spc="-355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lang="en-US" i="1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</a:rPr>
              <a:t>that </a:t>
            </a:r>
            <a:r>
              <a:rPr spc="-120" dirty="0">
                <a:solidFill>
                  <a:srgbClr val="FF0000"/>
                </a:solidFill>
              </a:rPr>
              <a:t>is </a:t>
            </a:r>
            <a:r>
              <a:rPr spc="-190" dirty="0">
                <a:solidFill>
                  <a:srgbClr val="FF0000"/>
                </a:solidFill>
              </a:rPr>
              <a:t>a </a:t>
            </a:r>
            <a:r>
              <a:rPr spc="-30" dirty="0">
                <a:solidFill>
                  <a:srgbClr val="FF0000"/>
                </a:solidFill>
              </a:rPr>
              <a:t>tree </a:t>
            </a:r>
            <a:r>
              <a:rPr spc="-75" dirty="0">
                <a:solidFill>
                  <a:srgbClr val="FF0000"/>
                </a:solidFill>
              </a:rPr>
              <a:t>containing </a:t>
            </a:r>
            <a:r>
              <a:rPr spc="-95" dirty="0">
                <a:solidFill>
                  <a:srgbClr val="FF0000"/>
                </a:solidFill>
              </a:rPr>
              <a:t>every </a:t>
            </a:r>
            <a:r>
              <a:rPr spc="-70" dirty="0">
                <a:solidFill>
                  <a:srgbClr val="FF0000"/>
                </a:solidFill>
              </a:rPr>
              <a:t>vertex </a:t>
            </a:r>
            <a:r>
              <a:rPr spc="-15" dirty="0">
                <a:solidFill>
                  <a:srgbClr val="FF0000"/>
                </a:solidFill>
              </a:rPr>
              <a:t>of</a:t>
            </a:r>
            <a:r>
              <a:rPr spc="-200" dirty="0">
                <a:solidFill>
                  <a:srgbClr val="FF0000"/>
                </a:solidFill>
              </a:rPr>
              <a:t> </a:t>
            </a:r>
            <a:r>
              <a:rPr i="1" spc="-2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pc="-210" dirty="0"/>
              <a:t>.</a:t>
            </a:r>
          </a:p>
          <a:p>
            <a:pPr marL="292735" marR="393700" indent="-280670">
              <a:lnSpc>
                <a:spcPct val="100000"/>
              </a:lnSpc>
              <a:spcBef>
                <a:spcPts val="600"/>
              </a:spcBef>
              <a:buChar char="•"/>
              <a:tabLst>
                <a:tab pos="292735" algn="l"/>
                <a:tab pos="293370" algn="l"/>
              </a:tabLst>
            </a:pPr>
            <a:r>
              <a:rPr sz="2400" spc="-215" dirty="0"/>
              <a:t>A </a:t>
            </a:r>
            <a:r>
              <a:rPr sz="2400" spc="-95" dirty="0"/>
              <a:t>simple </a:t>
            </a:r>
            <a:r>
              <a:rPr sz="2400" spc="-105" dirty="0"/>
              <a:t>graph </a:t>
            </a:r>
            <a:r>
              <a:rPr sz="2400" spc="-120" dirty="0"/>
              <a:t>is </a:t>
            </a:r>
            <a:r>
              <a:rPr sz="2400" spc="-95" dirty="0">
                <a:solidFill>
                  <a:srgbClr val="FF0000"/>
                </a:solidFill>
              </a:rPr>
              <a:t>connected </a:t>
            </a:r>
            <a:r>
              <a:rPr sz="2400" spc="35" dirty="0"/>
              <a:t>if </a:t>
            </a:r>
            <a:r>
              <a:rPr sz="2400" spc="-114" dirty="0"/>
              <a:t>and </a:t>
            </a:r>
            <a:r>
              <a:rPr sz="2400" spc="-65" dirty="0"/>
              <a:t>only </a:t>
            </a:r>
            <a:r>
              <a:rPr sz="2400" spc="35" dirty="0"/>
              <a:t>if </a:t>
            </a:r>
            <a:r>
              <a:rPr sz="2400" spc="70" dirty="0"/>
              <a:t>it</a:t>
            </a:r>
            <a:r>
              <a:rPr sz="2400" spc="-365" dirty="0"/>
              <a:t> </a:t>
            </a:r>
            <a:r>
              <a:rPr sz="2400" spc="-180" dirty="0"/>
              <a:t>has </a:t>
            </a:r>
            <a:r>
              <a:rPr sz="2400" spc="-190" dirty="0"/>
              <a:t>a </a:t>
            </a:r>
            <a:r>
              <a:rPr sz="2400" spc="-125" dirty="0"/>
              <a:t>spanning  </a:t>
            </a:r>
            <a:r>
              <a:rPr sz="2400" spc="-35" dirty="0"/>
              <a:t>tree.</a:t>
            </a:r>
            <a:endParaRPr sz="2400" dirty="0"/>
          </a:p>
          <a:p>
            <a:pPr marL="293370" indent="-280670">
              <a:lnSpc>
                <a:spcPct val="100000"/>
              </a:lnSpc>
              <a:spcBef>
                <a:spcPts val="600"/>
              </a:spcBef>
              <a:buChar char="•"/>
              <a:tabLst>
                <a:tab pos="292735" algn="l"/>
                <a:tab pos="293370" algn="l"/>
              </a:tabLst>
            </a:pPr>
            <a:r>
              <a:rPr sz="2400" spc="-80" dirty="0"/>
              <a:t>Applied </a:t>
            </a:r>
            <a:r>
              <a:rPr sz="2400" spc="-35" dirty="0"/>
              <a:t>in </a:t>
            </a:r>
            <a:r>
              <a:rPr sz="2400" spc="-215" dirty="0"/>
              <a:t>IP</a:t>
            </a:r>
            <a:r>
              <a:rPr sz="2400" spc="-280" dirty="0"/>
              <a:t> </a:t>
            </a:r>
            <a:r>
              <a:rPr sz="2400" spc="-60" dirty="0"/>
              <a:t>multitasking.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370" dirty="0"/>
              <a:t>Spanning</a:t>
            </a:r>
            <a:r>
              <a:rPr sz="4000" spc="-225" dirty="0"/>
              <a:t> </a:t>
            </a:r>
            <a:r>
              <a:rPr sz="4000" spc="-335" dirty="0"/>
              <a:t>Trees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176019" y="4132579"/>
            <a:ext cx="1657985" cy="941069"/>
            <a:chOff x="1176019" y="4132579"/>
            <a:chExt cx="1657985" cy="941069"/>
          </a:xfrm>
        </p:grpSpPr>
        <p:sp>
          <p:nvSpPr>
            <p:cNvPr id="5" name="object 5"/>
            <p:cNvSpPr/>
            <p:nvPr/>
          </p:nvSpPr>
          <p:spPr>
            <a:xfrm>
              <a:off x="1981200" y="4175759"/>
              <a:ext cx="838200" cy="853440"/>
            </a:xfrm>
            <a:custGeom>
              <a:avLst/>
              <a:gdLst/>
              <a:ahLst/>
              <a:cxnLst/>
              <a:rect l="l" t="t" r="r" b="b"/>
              <a:pathLst>
                <a:path w="838200" h="853439">
                  <a:moveTo>
                    <a:pt x="838200" y="0"/>
                  </a:moveTo>
                  <a:lnTo>
                    <a:pt x="0" y="85343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6029" y="5029199"/>
              <a:ext cx="665480" cy="1270"/>
            </a:xfrm>
            <a:custGeom>
              <a:avLst/>
              <a:gdLst/>
              <a:ahLst/>
              <a:cxnLst/>
              <a:rect l="l" t="t" r="r" b="b"/>
              <a:pathLst>
                <a:path w="665480" h="1270">
                  <a:moveTo>
                    <a:pt x="665480" y="0"/>
                  </a:moveTo>
                  <a:lnTo>
                    <a:pt x="0" y="126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6429" y="4987289"/>
              <a:ext cx="85089" cy="83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6019" y="4988559"/>
              <a:ext cx="85090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6429" y="4132579"/>
              <a:ext cx="85089" cy="85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19" y="4133849"/>
              <a:ext cx="85090" cy="850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4212589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h="779779">
                  <a:moveTo>
                    <a:pt x="0" y="7797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289" y="4987289"/>
              <a:ext cx="85090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7289" y="4132579"/>
              <a:ext cx="85090" cy="85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200" y="4212589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h="779779">
                  <a:moveTo>
                    <a:pt x="0" y="7797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8019" y="4987289"/>
              <a:ext cx="86360" cy="850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8019" y="4132579"/>
              <a:ext cx="86360" cy="850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68069" y="3827779"/>
            <a:ext cx="92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17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200" y="3827779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869" y="50634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6270" y="50634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38020" y="4132579"/>
            <a:ext cx="923290" cy="955040"/>
            <a:chOff x="1938020" y="4132579"/>
            <a:chExt cx="923290" cy="955040"/>
          </a:xfrm>
        </p:grpSpPr>
        <p:sp>
          <p:nvSpPr>
            <p:cNvPr id="22" name="object 22"/>
            <p:cNvSpPr/>
            <p:nvPr/>
          </p:nvSpPr>
          <p:spPr>
            <a:xfrm>
              <a:off x="2018030" y="5043169"/>
              <a:ext cx="764540" cy="1270"/>
            </a:xfrm>
            <a:custGeom>
              <a:avLst/>
              <a:gdLst/>
              <a:ahLst/>
              <a:cxnLst/>
              <a:rect l="l" t="t" r="r" b="b"/>
              <a:pathLst>
                <a:path w="764539" h="1270">
                  <a:moveTo>
                    <a:pt x="764539" y="0"/>
                  </a:moveTo>
                  <a:lnTo>
                    <a:pt x="0" y="126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6220" y="5001259"/>
              <a:ext cx="85090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38020" y="5002529"/>
              <a:ext cx="85090" cy="850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6860" y="4212589"/>
              <a:ext cx="2540" cy="779780"/>
            </a:xfrm>
            <a:custGeom>
              <a:avLst/>
              <a:gdLst/>
              <a:ahLst/>
              <a:cxnLst/>
              <a:rect l="l" t="t" r="r" b="b"/>
              <a:pathLst>
                <a:path w="2539" h="779779">
                  <a:moveTo>
                    <a:pt x="2539" y="7797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6220" y="4987289"/>
              <a:ext cx="85090" cy="838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74950" y="4132579"/>
              <a:ext cx="85089" cy="85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43200" y="506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2670" y="38442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05003" y="4149090"/>
            <a:ext cx="2342515" cy="894715"/>
            <a:chOff x="1205003" y="4149090"/>
            <a:chExt cx="2342515" cy="894715"/>
          </a:xfrm>
        </p:grpSpPr>
        <p:sp>
          <p:nvSpPr>
            <p:cNvPr id="31" name="object 31"/>
            <p:cNvSpPr/>
            <p:nvPr/>
          </p:nvSpPr>
          <p:spPr>
            <a:xfrm>
              <a:off x="2856230" y="4191000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39" h="1270">
                  <a:moveTo>
                    <a:pt x="612140" y="0"/>
                  </a:moveTo>
                  <a:lnTo>
                    <a:pt x="0" y="126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2019" y="4149090"/>
              <a:ext cx="85089" cy="85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6219" y="4150360"/>
              <a:ext cx="85090" cy="850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199" y="5027930"/>
              <a:ext cx="1600200" cy="1270"/>
            </a:xfrm>
            <a:custGeom>
              <a:avLst/>
              <a:gdLst/>
              <a:ahLst/>
              <a:cxnLst/>
              <a:rect l="l" t="t" r="r" b="b"/>
              <a:pathLst>
                <a:path w="1600200" h="1270">
                  <a:moveTo>
                    <a:pt x="-14196" y="635"/>
                  </a:moveTo>
                  <a:lnTo>
                    <a:pt x="1614396" y="635"/>
                  </a:lnTo>
                </a:path>
              </a:pathLst>
            </a:custGeom>
            <a:ln w="2966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214620" y="3387090"/>
            <a:ext cx="1657985" cy="939800"/>
            <a:chOff x="5214620" y="3387090"/>
            <a:chExt cx="1657985" cy="939800"/>
          </a:xfrm>
        </p:grpSpPr>
        <p:sp>
          <p:nvSpPr>
            <p:cNvPr id="36" name="object 36"/>
            <p:cNvSpPr/>
            <p:nvPr/>
          </p:nvSpPr>
          <p:spPr>
            <a:xfrm>
              <a:off x="6019800" y="3429000"/>
              <a:ext cx="838200" cy="853440"/>
            </a:xfrm>
            <a:custGeom>
              <a:avLst/>
              <a:gdLst/>
              <a:ahLst/>
              <a:cxnLst/>
              <a:rect l="l" t="t" r="r" b="b"/>
              <a:pathLst>
                <a:path w="838200" h="853439">
                  <a:moveTo>
                    <a:pt x="838200" y="0"/>
                  </a:moveTo>
                  <a:lnTo>
                    <a:pt x="0" y="85343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94630" y="4282440"/>
              <a:ext cx="665480" cy="2540"/>
            </a:xfrm>
            <a:custGeom>
              <a:avLst/>
              <a:gdLst/>
              <a:ahLst/>
              <a:cxnLst/>
              <a:rect l="l" t="t" r="r" b="b"/>
              <a:pathLst>
                <a:path w="665479" h="2539">
                  <a:moveTo>
                    <a:pt x="665480" y="0"/>
                  </a:moveTo>
                  <a:lnTo>
                    <a:pt x="0" y="25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55030" y="4240530"/>
              <a:ext cx="85090" cy="850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14620" y="4241800"/>
              <a:ext cx="85089" cy="850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5030" y="3387090"/>
              <a:ext cx="85090" cy="83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14620" y="3388360"/>
              <a:ext cx="85089" cy="850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57800" y="3465830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h="779779">
                  <a:moveTo>
                    <a:pt x="0" y="7797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5890" y="4240530"/>
              <a:ext cx="85089" cy="850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15890" y="3387090"/>
              <a:ext cx="85089" cy="850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06670" y="3082290"/>
            <a:ext cx="1806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688464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17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29200" y="4316729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43600" y="431672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813550" y="3387090"/>
            <a:ext cx="86360" cy="938530"/>
            <a:chOff x="6813550" y="3387090"/>
            <a:chExt cx="86360" cy="938530"/>
          </a:xfrm>
        </p:grpSpPr>
        <p:sp>
          <p:nvSpPr>
            <p:cNvPr id="49" name="object 49"/>
            <p:cNvSpPr/>
            <p:nvPr/>
          </p:nvSpPr>
          <p:spPr>
            <a:xfrm>
              <a:off x="6856730" y="3465830"/>
              <a:ext cx="1270" cy="779780"/>
            </a:xfrm>
            <a:custGeom>
              <a:avLst/>
              <a:gdLst/>
              <a:ahLst/>
              <a:cxnLst/>
              <a:rect l="l" t="t" r="r" b="b"/>
              <a:pathLst>
                <a:path w="1270" h="779779">
                  <a:moveTo>
                    <a:pt x="1270" y="779780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16090" y="4240530"/>
              <a:ext cx="83819" cy="850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3550" y="3387090"/>
              <a:ext cx="85090" cy="838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783069" y="431672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1269" y="309880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57800" y="3402329"/>
            <a:ext cx="2327910" cy="894715"/>
            <a:chOff x="5257800" y="3402329"/>
            <a:chExt cx="2327910" cy="894715"/>
          </a:xfrm>
        </p:grpSpPr>
        <p:sp>
          <p:nvSpPr>
            <p:cNvPr id="55" name="object 55"/>
            <p:cNvSpPr/>
            <p:nvPr/>
          </p:nvSpPr>
          <p:spPr>
            <a:xfrm>
              <a:off x="6894829" y="3444239"/>
              <a:ext cx="612140" cy="2540"/>
            </a:xfrm>
            <a:custGeom>
              <a:avLst/>
              <a:gdLst/>
              <a:ahLst/>
              <a:cxnLst/>
              <a:rect l="l" t="t" r="r" b="b"/>
              <a:pathLst>
                <a:path w="612140" h="2539">
                  <a:moveTo>
                    <a:pt x="612140" y="0"/>
                  </a:moveTo>
                  <a:lnTo>
                    <a:pt x="0" y="253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00620" y="3402329"/>
              <a:ext cx="85089" cy="85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4819" y="3403599"/>
              <a:ext cx="85089" cy="850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57800" y="4282439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700087" y="0"/>
                  </a:lnTo>
                  <a:lnTo>
                    <a:pt x="1200150" y="0"/>
                  </a:lnTo>
                  <a:lnTo>
                    <a:pt x="1500187" y="0"/>
                  </a:lnTo>
                  <a:lnTo>
                    <a:pt x="160020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214620" y="5292090"/>
            <a:ext cx="848360" cy="939800"/>
            <a:chOff x="5214620" y="5292090"/>
            <a:chExt cx="848360" cy="939800"/>
          </a:xfrm>
        </p:grpSpPr>
        <p:sp>
          <p:nvSpPr>
            <p:cNvPr id="60" name="object 60"/>
            <p:cNvSpPr/>
            <p:nvPr/>
          </p:nvSpPr>
          <p:spPr>
            <a:xfrm>
              <a:off x="5294630" y="6187440"/>
              <a:ext cx="665480" cy="2540"/>
            </a:xfrm>
            <a:custGeom>
              <a:avLst/>
              <a:gdLst/>
              <a:ahLst/>
              <a:cxnLst/>
              <a:rect l="l" t="t" r="r" b="b"/>
              <a:pathLst>
                <a:path w="665479" h="2539">
                  <a:moveTo>
                    <a:pt x="665480" y="0"/>
                  </a:moveTo>
                  <a:lnTo>
                    <a:pt x="0" y="25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5030" y="6145530"/>
              <a:ext cx="85090" cy="850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14620" y="6146800"/>
              <a:ext cx="85089" cy="850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5030" y="5292090"/>
              <a:ext cx="85090" cy="850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19800" y="5370830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h="779779">
                  <a:moveTo>
                    <a:pt x="0" y="7797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77890" y="6145530"/>
              <a:ext cx="85089" cy="850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77890" y="5292090"/>
              <a:ext cx="85089" cy="850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5214620" y="5293359"/>
            <a:ext cx="85089" cy="850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106670" y="4987290"/>
            <a:ext cx="9220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17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83069" y="49872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9200" y="6221729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43600" y="622172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77890" y="5292090"/>
            <a:ext cx="922019" cy="953769"/>
            <a:chOff x="5977890" y="5292090"/>
            <a:chExt cx="922019" cy="953769"/>
          </a:xfrm>
        </p:grpSpPr>
        <p:sp>
          <p:nvSpPr>
            <p:cNvPr id="73" name="object 73"/>
            <p:cNvSpPr/>
            <p:nvPr/>
          </p:nvSpPr>
          <p:spPr>
            <a:xfrm>
              <a:off x="6056630" y="6202680"/>
              <a:ext cx="764540" cy="1270"/>
            </a:xfrm>
            <a:custGeom>
              <a:avLst/>
              <a:gdLst/>
              <a:ahLst/>
              <a:cxnLst/>
              <a:rect l="l" t="t" r="r" b="b"/>
              <a:pathLst>
                <a:path w="764540" h="1270">
                  <a:moveTo>
                    <a:pt x="764540" y="0"/>
                  </a:moveTo>
                  <a:lnTo>
                    <a:pt x="0" y="127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16090" y="6159500"/>
              <a:ext cx="83819" cy="8509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77890" y="6160770"/>
              <a:ext cx="85089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6730" y="5370830"/>
              <a:ext cx="1270" cy="779780"/>
            </a:xfrm>
            <a:custGeom>
              <a:avLst/>
              <a:gdLst/>
              <a:ahLst/>
              <a:cxnLst/>
              <a:rect l="l" t="t" r="r" b="b"/>
              <a:pathLst>
                <a:path w="1270" h="779779">
                  <a:moveTo>
                    <a:pt x="1270" y="779780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13550" y="5292090"/>
              <a:ext cx="85090" cy="850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16090" y="6145530"/>
              <a:ext cx="83819" cy="850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783069" y="622172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21269" y="500252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14819" y="5307329"/>
            <a:ext cx="770890" cy="86360"/>
            <a:chOff x="6814819" y="5307329"/>
            <a:chExt cx="770890" cy="86360"/>
          </a:xfrm>
        </p:grpSpPr>
        <p:sp>
          <p:nvSpPr>
            <p:cNvPr id="82" name="object 82"/>
            <p:cNvSpPr/>
            <p:nvPr/>
          </p:nvSpPr>
          <p:spPr>
            <a:xfrm>
              <a:off x="6894829" y="5350509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40" h="1270">
                  <a:moveTo>
                    <a:pt x="612140" y="0"/>
                  </a:moveTo>
                  <a:lnTo>
                    <a:pt x="0" y="126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00619" y="5307329"/>
              <a:ext cx="85089" cy="850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14819" y="5308599"/>
              <a:ext cx="85089" cy="8509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68069" y="6054090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simple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392669" y="3843020"/>
            <a:ext cx="1066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Not  Span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ing  </a:t>
            </a:r>
            <a:r>
              <a:rPr sz="1800" b="1" spc="-1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92669" y="5869940"/>
            <a:ext cx="106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Span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ing  </a:t>
            </a:r>
            <a:r>
              <a:rPr sz="1800" b="1" spc="-1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A2EBA-2D4C-4D43-AE45-606943FB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3662486"/>
            <a:ext cx="7583169" cy="238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82BC5-AA15-4CFA-AAAA-28699DD1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44" y="1069657"/>
            <a:ext cx="37338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3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48CF1-84D1-4949-8F2B-66D2B1D1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63245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5860"/>
            <a:ext cx="9144000" cy="78740"/>
          </a:xfrm>
          <a:custGeom>
            <a:avLst/>
            <a:gdLst/>
            <a:ahLst/>
            <a:cxnLst/>
            <a:rect l="l" t="t" r="r" b="b"/>
            <a:pathLst>
              <a:path w="9144000" h="78739">
                <a:moveTo>
                  <a:pt x="0" y="78739"/>
                </a:moveTo>
                <a:lnTo>
                  <a:pt x="9144000" y="78739"/>
                </a:lnTo>
                <a:lnTo>
                  <a:pt x="91440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B77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9144000" cy="607060"/>
            <a:chOff x="0" y="1828800"/>
            <a:chExt cx="9144000" cy="607060"/>
          </a:xfrm>
        </p:grpSpPr>
        <p:sp>
          <p:nvSpPr>
            <p:cNvPr id="4" name="object 4"/>
            <p:cNvSpPr/>
            <p:nvPr/>
          </p:nvSpPr>
          <p:spPr>
            <a:xfrm>
              <a:off x="0" y="182880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36220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914400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9144000" y="7366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514600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9144000" y="0"/>
                </a:moveTo>
                <a:lnTo>
                  <a:pt x="0" y="0"/>
                </a:lnTo>
                <a:lnTo>
                  <a:pt x="0" y="4343400"/>
                </a:lnTo>
                <a:lnTo>
                  <a:pt x="9144000" y="4343400"/>
                </a:lnTo>
                <a:close/>
              </a:path>
            </a:pathLst>
          </a:custGeom>
          <a:solidFill>
            <a:srgbClr val="957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spc="-135" dirty="0"/>
              <a:t>4.6	</a:t>
            </a:r>
            <a:r>
              <a:rPr spc="-20" dirty="0"/>
              <a:t>MINIMUM </a:t>
            </a:r>
            <a:r>
              <a:rPr spc="-360" dirty="0"/>
              <a:t>SPANNING</a:t>
            </a:r>
            <a:r>
              <a:rPr spc="-425" dirty="0"/>
              <a:t> </a:t>
            </a:r>
            <a:r>
              <a:rPr spc="-610" dirty="0"/>
              <a:t>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869" y="32105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69" y="42849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419" y="3229609"/>
            <a:ext cx="6555105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minimum spanning </a:t>
            </a:r>
            <a:r>
              <a:rPr sz="2800" spc="-5" dirty="0">
                <a:latin typeface="Arial"/>
                <a:cs typeface="Arial"/>
              </a:rPr>
              <a:t>tree </a:t>
            </a:r>
            <a:r>
              <a:rPr sz="2800" dirty="0">
                <a:latin typeface="Arial"/>
                <a:cs typeface="Arial"/>
              </a:rPr>
              <a:t>using Prim’s  </a:t>
            </a:r>
            <a:r>
              <a:rPr sz="2800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12700" marR="1092835">
              <a:lnSpc>
                <a:spcPct val="100000"/>
              </a:lnSpc>
              <a:spcBef>
                <a:spcPts val="1750"/>
              </a:spcBef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minimum spanning </a:t>
            </a:r>
            <a:r>
              <a:rPr sz="2800" spc="-5" dirty="0">
                <a:latin typeface="Arial"/>
                <a:cs typeface="Arial"/>
              </a:rPr>
              <a:t>tree using  Kruskal’s 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3300" y="4481829"/>
            <a:ext cx="279400" cy="1884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1450" y="1066800"/>
            <a:ext cx="1794510" cy="1814830"/>
            <a:chOff x="171450" y="1066800"/>
            <a:chExt cx="1794510" cy="1814830"/>
          </a:xfrm>
        </p:grpSpPr>
        <p:sp>
          <p:nvSpPr>
            <p:cNvPr id="13" name="object 13"/>
            <p:cNvSpPr/>
            <p:nvPr/>
          </p:nvSpPr>
          <p:spPr>
            <a:xfrm>
              <a:off x="233680" y="1066800"/>
              <a:ext cx="1732280" cy="1783080"/>
            </a:xfrm>
            <a:custGeom>
              <a:avLst/>
              <a:gdLst/>
              <a:ahLst/>
              <a:cxnLst/>
              <a:rect l="l" t="t" r="r" b="b"/>
              <a:pathLst>
                <a:path w="1732280" h="1783080">
                  <a:moveTo>
                    <a:pt x="1732280" y="0"/>
                  </a:moveTo>
                  <a:lnTo>
                    <a:pt x="0" y="194310"/>
                  </a:lnTo>
                  <a:lnTo>
                    <a:pt x="186690" y="1628139"/>
                  </a:lnTo>
                  <a:lnTo>
                    <a:pt x="1412239" y="1783079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9FD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" y="1450340"/>
              <a:ext cx="1328420" cy="1431290"/>
            </a:xfrm>
            <a:custGeom>
              <a:avLst/>
              <a:gdLst/>
              <a:ahLst/>
              <a:cxnLst/>
              <a:rect l="l" t="t" r="r" b="b"/>
              <a:pathLst>
                <a:path w="1328420" h="1431289">
                  <a:moveTo>
                    <a:pt x="300990" y="0"/>
                  </a:moveTo>
                  <a:lnTo>
                    <a:pt x="273050" y="0"/>
                  </a:lnTo>
                  <a:lnTo>
                    <a:pt x="241300" y="7620"/>
                  </a:lnTo>
                  <a:lnTo>
                    <a:pt x="220979" y="22860"/>
                  </a:lnTo>
                  <a:lnTo>
                    <a:pt x="212090" y="44450"/>
                  </a:lnTo>
                  <a:lnTo>
                    <a:pt x="208279" y="67310"/>
                  </a:lnTo>
                  <a:lnTo>
                    <a:pt x="210820" y="90170"/>
                  </a:lnTo>
                  <a:lnTo>
                    <a:pt x="215900" y="109220"/>
                  </a:lnTo>
                  <a:lnTo>
                    <a:pt x="220979" y="123189"/>
                  </a:lnTo>
                  <a:lnTo>
                    <a:pt x="222250" y="128270"/>
                  </a:lnTo>
                  <a:lnTo>
                    <a:pt x="217170" y="128270"/>
                  </a:lnTo>
                  <a:lnTo>
                    <a:pt x="203200" y="124460"/>
                  </a:lnTo>
                  <a:lnTo>
                    <a:pt x="182879" y="121920"/>
                  </a:lnTo>
                  <a:lnTo>
                    <a:pt x="133350" y="119380"/>
                  </a:lnTo>
                  <a:lnTo>
                    <a:pt x="109220" y="121920"/>
                  </a:lnTo>
                  <a:lnTo>
                    <a:pt x="90170" y="128270"/>
                  </a:lnTo>
                  <a:lnTo>
                    <a:pt x="77470" y="138430"/>
                  </a:lnTo>
                  <a:lnTo>
                    <a:pt x="72389" y="152400"/>
                  </a:lnTo>
                  <a:lnTo>
                    <a:pt x="73660" y="166370"/>
                  </a:lnTo>
                  <a:lnTo>
                    <a:pt x="107950" y="209550"/>
                  </a:lnTo>
                  <a:lnTo>
                    <a:pt x="116839" y="215900"/>
                  </a:lnTo>
                  <a:lnTo>
                    <a:pt x="113029" y="218439"/>
                  </a:lnTo>
                  <a:lnTo>
                    <a:pt x="69850" y="242570"/>
                  </a:lnTo>
                  <a:lnTo>
                    <a:pt x="13969" y="288289"/>
                  </a:lnTo>
                  <a:lnTo>
                    <a:pt x="0" y="314960"/>
                  </a:lnTo>
                  <a:lnTo>
                    <a:pt x="1269" y="325120"/>
                  </a:lnTo>
                  <a:lnTo>
                    <a:pt x="5080" y="337820"/>
                  </a:lnTo>
                  <a:lnTo>
                    <a:pt x="11430" y="350520"/>
                  </a:lnTo>
                  <a:lnTo>
                    <a:pt x="19050" y="363220"/>
                  </a:lnTo>
                  <a:lnTo>
                    <a:pt x="30480" y="377189"/>
                  </a:lnTo>
                  <a:lnTo>
                    <a:pt x="41910" y="392430"/>
                  </a:lnTo>
                  <a:lnTo>
                    <a:pt x="54610" y="407670"/>
                  </a:lnTo>
                  <a:lnTo>
                    <a:pt x="69850" y="422910"/>
                  </a:lnTo>
                  <a:lnTo>
                    <a:pt x="83820" y="438150"/>
                  </a:lnTo>
                  <a:lnTo>
                    <a:pt x="114300" y="468630"/>
                  </a:lnTo>
                  <a:lnTo>
                    <a:pt x="129539" y="481330"/>
                  </a:lnTo>
                  <a:lnTo>
                    <a:pt x="167640" y="515620"/>
                  </a:lnTo>
                  <a:lnTo>
                    <a:pt x="172720" y="562610"/>
                  </a:lnTo>
                  <a:lnTo>
                    <a:pt x="180340" y="609600"/>
                  </a:lnTo>
                  <a:lnTo>
                    <a:pt x="189229" y="657860"/>
                  </a:lnTo>
                  <a:lnTo>
                    <a:pt x="199390" y="704850"/>
                  </a:lnTo>
                  <a:lnTo>
                    <a:pt x="210820" y="753110"/>
                  </a:lnTo>
                  <a:lnTo>
                    <a:pt x="236220" y="844550"/>
                  </a:lnTo>
                  <a:lnTo>
                    <a:pt x="248920" y="889000"/>
                  </a:lnTo>
                  <a:lnTo>
                    <a:pt x="262890" y="930910"/>
                  </a:lnTo>
                  <a:lnTo>
                    <a:pt x="275590" y="971550"/>
                  </a:lnTo>
                  <a:lnTo>
                    <a:pt x="289559" y="1009650"/>
                  </a:lnTo>
                  <a:lnTo>
                    <a:pt x="302259" y="1045210"/>
                  </a:lnTo>
                  <a:lnTo>
                    <a:pt x="313690" y="1078230"/>
                  </a:lnTo>
                  <a:lnTo>
                    <a:pt x="335280" y="1132839"/>
                  </a:lnTo>
                  <a:lnTo>
                    <a:pt x="344170" y="1154430"/>
                  </a:lnTo>
                  <a:lnTo>
                    <a:pt x="290830" y="1158239"/>
                  </a:lnTo>
                  <a:lnTo>
                    <a:pt x="309880" y="1266189"/>
                  </a:lnTo>
                  <a:lnTo>
                    <a:pt x="1060450" y="1431289"/>
                  </a:lnTo>
                  <a:lnTo>
                    <a:pt x="1074420" y="1299210"/>
                  </a:lnTo>
                  <a:lnTo>
                    <a:pt x="1191260" y="1403350"/>
                  </a:lnTo>
                  <a:lnTo>
                    <a:pt x="1112520" y="1107439"/>
                  </a:lnTo>
                  <a:lnTo>
                    <a:pt x="1061720" y="1111250"/>
                  </a:lnTo>
                  <a:lnTo>
                    <a:pt x="1073150" y="1107439"/>
                  </a:lnTo>
                  <a:lnTo>
                    <a:pt x="996950" y="830580"/>
                  </a:lnTo>
                  <a:lnTo>
                    <a:pt x="1022350" y="828039"/>
                  </a:lnTo>
                  <a:lnTo>
                    <a:pt x="1037590" y="824230"/>
                  </a:lnTo>
                  <a:lnTo>
                    <a:pt x="1052830" y="821689"/>
                  </a:lnTo>
                  <a:lnTo>
                    <a:pt x="1071880" y="817880"/>
                  </a:lnTo>
                  <a:lnTo>
                    <a:pt x="1089660" y="811530"/>
                  </a:lnTo>
                  <a:lnTo>
                    <a:pt x="1108710" y="805180"/>
                  </a:lnTo>
                  <a:lnTo>
                    <a:pt x="1130300" y="798830"/>
                  </a:lnTo>
                  <a:lnTo>
                    <a:pt x="1150620" y="788670"/>
                  </a:lnTo>
                  <a:lnTo>
                    <a:pt x="1172210" y="778510"/>
                  </a:lnTo>
                  <a:lnTo>
                    <a:pt x="1216660" y="753110"/>
                  </a:lnTo>
                  <a:lnTo>
                    <a:pt x="1259840" y="722630"/>
                  </a:lnTo>
                  <a:lnTo>
                    <a:pt x="1303020" y="683260"/>
                  </a:lnTo>
                  <a:lnTo>
                    <a:pt x="1324610" y="647700"/>
                  </a:lnTo>
                  <a:lnTo>
                    <a:pt x="1328420" y="632460"/>
                  </a:lnTo>
                  <a:lnTo>
                    <a:pt x="1328420" y="614680"/>
                  </a:lnTo>
                  <a:lnTo>
                    <a:pt x="1324610" y="594360"/>
                  </a:lnTo>
                  <a:lnTo>
                    <a:pt x="1318260" y="571500"/>
                  </a:lnTo>
                  <a:lnTo>
                    <a:pt x="1308100" y="546100"/>
                  </a:lnTo>
                  <a:lnTo>
                    <a:pt x="1297940" y="530860"/>
                  </a:lnTo>
                  <a:lnTo>
                    <a:pt x="1287780" y="514350"/>
                  </a:lnTo>
                  <a:lnTo>
                    <a:pt x="1245870" y="463550"/>
                  </a:lnTo>
                  <a:lnTo>
                    <a:pt x="1211580" y="429260"/>
                  </a:lnTo>
                  <a:lnTo>
                    <a:pt x="1172210" y="394970"/>
                  </a:lnTo>
                  <a:lnTo>
                    <a:pt x="1127760" y="360680"/>
                  </a:lnTo>
                  <a:lnTo>
                    <a:pt x="1104900" y="342900"/>
                  </a:lnTo>
                  <a:lnTo>
                    <a:pt x="1056640" y="309880"/>
                  </a:lnTo>
                  <a:lnTo>
                    <a:pt x="1029969" y="293370"/>
                  </a:lnTo>
                  <a:lnTo>
                    <a:pt x="1003300" y="278130"/>
                  </a:lnTo>
                  <a:lnTo>
                    <a:pt x="976630" y="261620"/>
                  </a:lnTo>
                  <a:lnTo>
                    <a:pt x="920750" y="232410"/>
                  </a:lnTo>
                  <a:lnTo>
                    <a:pt x="862330" y="204470"/>
                  </a:lnTo>
                  <a:lnTo>
                    <a:pt x="802640" y="179070"/>
                  </a:lnTo>
                  <a:lnTo>
                    <a:pt x="712469" y="147320"/>
                  </a:lnTo>
                  <a:lnTo>
                    <a:pt x="622300" y="123189"/>
                  </a:lnTo>
                  <a:lnTo>
                    <a:pt x="562610" y="111760"/>
                  </a:lnTo>
                  <a:lnTo>
                    <a:pt x="532130" y="107950"/>
                  </a:lnTo>
                  <a:lnTo>
                    <a:pt x="519430" y="99060"/>
                  </a:lnTo>
                  <a:lnTo>
                    <a:pt x="504190" y="90170"/>
                  </a:lnTo>
                  <a:lnTo>
                    <a:pt x="488950" y="80010"/>
                  </a:lnTo>
                  <a:lnTo>
                    <a:pt x="455930" y="62230"/>
                  </a:lnTo>
                  <a:lnTo>
                    <a:pt x="438150" y="53339"/>
                  </a:lnTo>
                  <a:lnTo>
                    <a:pt x="421640" y="43180"/>
                  </a:lnTo>
                  <a:lnTo>
                    <a:pt x="402590" y="34289"/>
                  </a:lnTo>
                  <a:lnTo>
                    <a:pt x="384809" y="26670"/>
                  </a:lnTo>
                  <a:lnTo>
                    <a:pt x="368300" y="20320"/>
                  </a:lnTo>
                  <a:lnTo>
                    <a:pt x="332740" y="7620"/>
                  </a:lnTo>
                  <a:lnTo>
                    <a:pt x="316230" y="381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6400" y="1604009"/>
              <a:ext cx="1049020" cy="998219"/>
            </a:xfrm>
            <a:custGeom>
              <a:avLst/>
              <a:gdLst/>
              <a:ahLst/>
              <a:cxnLst/>
              <a:rect l="l" t="t" r="r" b="b"/>
              <a:pathLst>
                <a:path w="1049020" h="998219">
                  <a:moveTo>
                    <a:pt x="317500" y="0"/>
                  </a:moveTo>
                  <a:lnTo>
                    <a:pt x="303530" y="3810"/>
                  </a:lnTo>
                  <a:lnTo>
                    <a:pt x="288290" y="8889"/>
                  </a:lnTo>
                  <a:lnTo>
                    <a:pt x="270509" y="13969"/>
                  </a:lnTo>
                  <a:lnTo>
                    <a:pt x="232409" y="26669"/>
                  </a:lnTo>
                  <a:lnTo>
                    <a:pt x="210820" y="34289"/>
                  </a:lnTo>
                  <a:lnTo>
                    <a:pt x="189229" y="43179"/>
                  </a:lnTo>
                  <a:lnTo>
                    <a:pt x="168909" y="50800"/>
                  </a:lnTo>
                  <a:lnTo>
                    <a:pt x="147320" y="59689"/>
                  </a:lnTo>
                  <a:lnTo>
                    <a:pt x="127000" y="69850"/>
                  </a:lnTo>
                  <a:lnTo>
                    <a:pt x="106679" y="78739"/>
                  </a:lnTo>
                  <a:lnTo>
                    <a:pt x="52070" y="110489"/>
                  </a:lnTo>
                  <a:lnTo>
                    <a:pt x="10159" y="147319"/>
                  </a:lnTo>
                  <a:lnTo>
                    <a:pt x="0" y="176529"/>
                  </a:lnTo>
                  <a:lnTo>
                    <a:pt x="0" y="190500"/>
                  </a:lnTo>
                  <a:lnTo>
                    <a:pt x="21590" y="229869"/>
                  </a:lnTo>
                  <a:lnTo>
                    <a:pt x="57150" y="260350"/>
                  </a:lnTo>
                  <a:lnTo>
                    <a:pt x="81279" y="275589"/>
                  </a:lnTo>
                  <a:lnTo>
                    <a:pt x="91440" y="281939"/>
                  </a:lnTo>
                  <a:lnTo>
                    <a:pt x="97790" y="284479"/>
                  </a:lnTo>
                  <a:lnTo>
                    <a:pt x="104140" y="288289"/>
                  </a:lnTo>
                  <a:lnTo>
                    <a:pt x="105409" y="288289"/>
                  </a:lnTo>
                  <a:lnTo>
                    <a:pt x="135890" y="523239"/>
                  </a:lnTo>
                  <a:lnTo>
                    <a:pt x="101600" y="532129"/>
                  </a:lnTo>
                  <a:lnTo>
                    <a:pt x="101600" y="529589"/>
                  </a:lnTo>
                  <a:lnTo>
                    <a:pt x="100329" y="527050"/>
                  </a:lnTo>
                  <a:lnTo>
                    <a:pt x="100329" y="524510"/>
                  </a:lnTo>
                  <a:lnTo>
                    <a:pt x="99059" y="521969"/>
                  </a:lnTo>
                  <a:lnTo>
                    <a:pt x="95250" y="510539"/>
                  </a:lnTo>
                  <a:lnTo>
                    <a:pt x="68579" y="477519"/>
                  </a:lnTo>
                  <a:lnTo>
                    <a:pt x="58420" y="474979"/>
                  </a:lnTo>
                  <a:lnTo>
                    <a:pt x="49529" y="472439"/>
                  </a:lnTo>
                  <a:lnTo>
                    <a:pt x="7620" y="508000"/>
                  </a:lnTo>
                  <a:lnTo>
                    <a:pt x="6350" y="519429"/>
                  </a:lnTo>
                  <a:lnTo>
                    <a:pt x="6350" y="530860"/>
                  </a:lnTo>
                  <a:lnTo>
                    <a:pt x="7620" y="543560"/>
                  </a:lnTo>
                  <a:lnTo>
                    <a:pt x="8890" y="546100"/>
                  </a:lnTo>
                  <a:lnTo>
                    <a:pt x="8890" y="548639"/>
                  </a:lnTo>
                  <a:lnTo>
                    <a:pt x="11429" y="553719"/>
                  </a:lnTo>
                  <a:lnTo>
                    <a:pt x="10159" y="553719"/>
                  </a:lnTo>
                  <a:lnTo>
                    <a:pt x="29209" y="624839"/>
                  </a:lnTo>
                  <a:lnTo>
                    <a:pt x="48259" y="694689"/>
                  </a:lnTo>
                  <a:lnTo>
                    <a:pt x="68579" y="762000"/>
                  </a:lnTo>
                  <a:lnTo>
                    <a:pt x="90170" y="824229"/>
                  </a:lnTo>
                  <a:lnTo>
                    <a:pt x="128270" y="928369"/>
                  </a:lnTo>
                  <a:lnTo>
                    <a:pt x="143509" y="969010"/>
                  </a:lnTo>
                  <a:lnTo>
                    <a:pt x="156209" y="998219"/>
                  </a:lnTo>
                  <a:lnTo>
                    <a:pt x="793750" y="958850"/>
                  </a:lnTo>
                  <a:lnTo>
                    <a:pt x="706119" y="636269"/>
                  </a:lnTo>
                  <a:lnTo>
                    <a:pt x="736600" y="635000"/>
                  </a:lnTo>
                  <a:lnTo>
                    <a:pt x="751840" y="635000"/>
                  </a:lnTo>
                  <a:lnTo>
                    <a:pt x="763269" y="632460"/>
                  </a:lnTo>
                  <a:lnTo>
                    <a:pt x="778510" y="631189"/>
                  </a:lnTo>
                  <a:lnTo>
                    <a:pt x="796290" y="627379"/>
                  </a:lnTo>
                  <a:lnTo>
                    <a:pt x="815340" y="622300"/>
                  </a:lnTo>
                  <a:lnTo>
                    <a:pt x="836930" y="617219"/>
                  </a:lnTo>
                  <a:lnTo>
                    <a:pt x="883919" y="600710"/>
                  </a:lnTo>
                  <a:lnTo>
                    <a:pt x="933450" y="576579"/>
                  </a:lnTo>
                  <a:lnTo>
                    <a:pt x="985519" y="543560"/>
                  </a:lnTo>
                  <a:lnTo>
                    <a:pt x="1036319" y="497839"/>
                  </a:lnTo>
                  <a:lnTo>
                    <a:pt x="1049020" y="463550"/>
                  </a:lnTo>
                  <a:lnTo>
                    <a:pt x="1045210" y="440689"/>
                  </a:lnTo>
                  <a:lnTo>
                    <a:pt x="1033780" y="414019"/>
                  </a:lnTo>
                  <a:lnTo>
                    <a:pt x="1016000" y="386079"/>
                  </a:lnTo>
                  <a:lnTo>
                    <a:pt x="1004569" y="372110"/>
                  </a:lnTo>
                  <a:lnTo>
                    <a:pt x="993140" y="356869"/>
                  </a:lnTo>
                  <a:lnTo>
                    <a:pt x="980440" y="341629"/>
                  </a:lnTo>
                  <a:lnTo>
                    <a:pt x="965200" y="327660"/>
                  </a:lnTo>
                  <a:lnTo>
                    <a:pt x="932180" y="294639"/>
                  </a:lnTo>
                  <a:lnTo>
                    <a:pt x="914400" y="279400"/>
                  </a:lnTo>
                  <a:lnTo>
                    <a:pt x="875030" y="247650"/>
                  </a:lnTo>
                  <a:lnTo>
                    <a:pt x="853440" y="232410"/>
                  </a:lnTo>
                  <a:lnTo>
                    <a:pt x="831850" y="215900"/>
                  </a:lnTo>
                  <a:lnTo>
                    <a:pt x="808990" y="200660"/>
                  </a:lnTo>
                  <a:lnTo>
                    <a:pt x="736600" y="154939"/>
                  </a:lnTo>
                  <a:lnTo>
                    <a:pt x="709930" y="140969"/>
                  </a:lnTo>
                  <a:lnTo>
                    <a:pt x="684530" y="125729"/>
                  </a:lnTo>
                  <a:lnTo>
                    <a:pt x="631190" y="99060"/>
                  </a:lnTo>
                  <a:lnTo>
                    <a:pt x="575310" y="73660"/>
                  </a:lnTo>
                  <a:lnTo>
                    <a:pt x="519430" y="52069"/>
                  </a:lnTo>
                  <a:lnTo>
                    <a:pt x="461009" y="33019"/>
                  </a:lnTo>
                  <a:lnTo>
                    <a:pt x="433069" y="24129"/>
                  </a:lnTo>
                  <a:lnTo>
                    <a:pt x="403859" y="16510"/>
                  </a:lnTo>
                  <a:lnTo>
                    <a:pt x="375920" y="10160"/>
                  </a:lnTo>
                  <a:lnTo>
                    <a:pt x="346709" y="381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50" y="2604769"/>
              <a:ext cx="768350" cy="222250"/>
            </a:xfrm>
            <a:custGeom>
              <a:avLst/>
              <a:gdLst/>
              <a:ahLst/>
              <a:cxnLst/>
              <a:rect l="l" t="t" r="r" b="b"/>
              <a:pathLst>
                <a:path w="768350" h="222250">
                  <a:moveTo>
                    <a:pt x="736600" y="0"/>
                  </a:moveTo>
                  <a:lnTo>
                    <a:pt x="0" y="45719"/>
                  </a:lnTo>
                  <a:lnTo>
                    <a:pt x="5079" y="74929"/>
                  </a:lnTo>
                  <a:lnTo>
                    <a:pt x="678180" y="222250"/>
                  </a:lnTo>
                  <a:lnTo>
                    <a:pt x="695960" y="53339"/>
                  </a:lnTo>
                  <a:lnTo>
                    <a:pt x="768350" y="118109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140" y="1685289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236220" y="80010"/>
                  </a:moveTo>
                  <a:lnTo>
                    <a:pt x="233680" y="76200"/>
                  </a:lnTo>
                  <a:lnTo>
                    <a:pt x="228600" y="73660"/>
                  </a:lnTo>
                  <a:lnTo>
                    <a:pt x="224790" y="68580"/>
                  </a:lnTo>
                  <a:lnTo>
                    <a:pt x="217170" y="63500"/>
                  </a:lnTo>
                  <a:lnTo>
                    <a:pt x="209550" y="57150"/>
                  </a:lnTo>
                  <a:lnTo>
                    <a:pt x="200660" y="52070"/>
                  </a:lnTo>
                  <a:lnTo>
                    <a:pt x="190500" y="46990"/>
                  </a:lnTo>
                  <a:lnTo>
                    <a:pt x="179070" y="40640"/>
                  </a:lnTo>
                  <a:lnTo>
                    <a:pt x="167640" y="36830"/>
                  </a:lnTo>
                  <a:lnTo>
                    <a:pt x="153670" y="33020"/>
                  </a:lnTo>
                  <a:lnTo>
                    <a:pt x="139700" y="30480"/>
                  </a:lnTo>
                  <a:lnTo>
                    <a:pt x="109220" y="30480"/>
                  </a:lnTo>
                  <a:lnTo>
                    <a:pt x="46990" y="57150"/>
                  </a:lnTo>
                  <a:lnTo>
                    <a:pt x="12700" y="105410"/>
                  </a:lnTo>
                  <a:lnTo>
                    <a:pt x="0" y="154940"/>
                  </a:lnTo>
                  <a:lnTo>
                    <a:pt x="0" y="194310"/>
                  </a:lnTo>
                  <a:lnTo>
                    <a:pt x="2540" y="189230"/>
                  </a:lnTo>
                  <a:lnTo>
                    <a:pt x="6350" y="176530"/>
                  </a:lnTo>
                  <a:lnTo>
                    <a:pt x="15240" y="158750"/>
                  </a:lnTo>
                  <a:lnTo>
                    <a:pt x="43180" y="115570"/>
                  </a:lnTo>
                  <a:lnTo>
                    <a:pt x="88900" y="76200"/>
                  </a:lnTo>
                  <a:lnTo>
                    <a:pt x="148590" y="58420"/>
                  </a:lnTo>
                  <a:lnTo>
                    <a:pt x="173990" y="57150"/>
                  </a:lnTo>
                  <a:lnTo>
                    <a:pt x="194310" y="59690"/>
                  </a:lnTo>
                  <a:lnTo>
                    <a:pt x="210820" y="63500"/>
                  </a:lnTo>
                  <a:lnTo>
                    <a:pt x="222250" y="69850"/>
                  </a:lnTo>
                  <a:lnTo>
                    <a:pt x="229870" y="74930"/>
                  </a:lnTo>
                  <a:lnTo>
                    <a:pt x="234950" y="78740"/>
                  </a:lnTo>
                  <a:lnTo>
                    <a:pt x="236220" y="80010"/>
                  </a:lnTo>
                  <a:close/>
                </a:path>
                <a:path w="1104900" h="1076960">
                  <a:moveTo>
                    <a:pt x="238760" y="246380"/>
                  </a:moveTo>
                  <a:lnTo>
                    <a:pt x="236220" y="229870"/>
                  </a:lnTo>
                  <a:lnTo>
                    <a:pt x="233553" y="220980"/>
                  </a:lnTo>
                  <a:lnTo>
                    <a:pt x="232410" y="217170"/>
                  </a:lnTo>
                  <a:lnTo>
                    <a:pt x="209550" y="184150"/>
                  </a:lnTo>
                  <a:lnTo>
                    <a:pt x="193040" y="177800"/>
                  </a:lnTo>
                  <a:lnTo>
                    <a:pt x="186690" y="177800"/>
                  </a:lnTo>
                  <a:lnTo>
                    <a:pt x="180340" y="180340"/>
                  </a:lnTo>
                  <a:lnTo>
                    <a:pt x="176530" y="182880"/>
                  </a:lnTo>
                  <a:lnTo>
                    <a:pt x="172720" y="187960"/>
                  </a:lnTo>
                  <a:lnTo>
                    <a:pt x="168910" y="191770"/>
                  </a:lnTo>
                  <a:lnTo>
                    <a:pt x="163830" y="199390"/>
                  </a:lnTo>
                  <a:lnTo>
                    <a:pt x="161429" y="220980"/>
                  </a:lnTo>
                  <a:lnTo>
                    <a:pt x="161328" y="222465"/>
                  </a:lnTo>
                  <a:lnTo>
                    <a:pt x="163830" y="236220"/>
                  </a:lnTo>
                  <a:lnTo>
                    <a:pt x="166370" y="243840"/>
                  </a:lnTo>
                  <a:lnTo>
                    <a:pt x="168910" y="252730"/>
                  </a:lnTo>
                  <a:lnTo>
                    <a:pt x="172720" y="259080"/>
                  </a:lnTo>
                  <a:lnTo>
                    <a:pt x="176530" y="264160"/>
                  </a:lnTo>
                  <a:lnTo>
                    <a:pt x="181610" y="269240"/>
                  </a:lnTo>
                  <a:lnTo>
                    <a:pt x="186690" y="273050"/>
                  </a:lnTo>
                  <a:lnTo>
                    <a:pt x="195580" y="273050"/>
                  </a:lnTo>
                  <a:lnTo>
                    <a:pt x="203200" y="267970"/>
                  </a:lnTo>
                  <a:lnTo>
                    <a:pt x="208267" y="257810"/>
                  </a:lnTo>
                  <a:lnTo>
                    <a:pt x="209550" y="242570"/>
                  </a:lnTo>
                  <a:lnTo>
                    <a:pt x="207010" y="226060"/>
                  </a:lnTo>
                  <a:lnTo>
                    <a:pt x="207010" y="222465"/>
                  </a:lnTo>
                  <a:lnTo>
                    <a:pt x="205740" y="220980"/>
                  </a:lnTo>
                  <a:lnTo>
                    <a:pt x="207010" y="222250"/>
                  </a:lnTo>
                  <a:lnTo>
                    <a:pt x="207010" y="222465"/>
                  </a:lnTo>
                  <a:lnTo>
                    <a:pt x="213360" y="229870"/>
                  </a:lnTo>
                  <a:lnTo>
                    <a:pt x="217170" y="241300"/>
                  </a:lnTo>
                  <a:lnTo>
                    <a:pt x="222250" y="252730"/>
                  </a:lnTo>
                  <a:lnTo>
                    <a:pt x="226060" y="265430"/>
                  </a:lnTo>
                  <a:lnTo>
                    <a:pt x="226060" y="270510"/>
                  </a:lnTo>
                  <a:lnTo>
                    <a:pt x="227330" y="275590"/>
                  </a:lnTo>
                  <a:lnTo>
                    <a:pt x="228600" y="281940"/>
                  </a:lnTo>
                  <a:lnTo>
                    <a:pt x="228600" y="287020"/>
                  </a:lnTo>
                  <a:lnTo>
                    <a:pt x="234950" y="275590"/>
                  </a:lnTo>
                  <a:lnTo>
                    <a:pt x="238760" y="262890"/>
                  </a:lnTo>
                  <a:lnTo>
                    <a:pt x="238760" y="246380"/>
                  </a:lnTo>
                  <a:close/>
                </a:path>
                <a:path w="1104900" h="1076960">
                  <a:moveTo>
                    <a:pt x="563880" y="207010"/>
                  </a:moveTo>
                  <a:lnTo>
                    <a:pt x="553720" y="167640"/>
                  </a:lnTo>
                  <a:lnTo>
                    <a:pt x="527050" y="139700"/>
                  </a:lnTo>
                  <a:lnTo>
                    <a:pt x="519430" y="138430"/>
                  </a:lnTo>
                  <a:lnTo>
                    <a:pt x="511810" y="138430"/>
                  </a:lnTo>
                  <a:lnTo>
                    <a:pt x="487680" y="170180"/>
                  </a:lnTo>
                  <a:lnTo>
                    <a:pt x="487680" y="182880"/>
                  </a:lnTo>
                  <a:lnTo>
                    <a:pt x="490220" y="196850"/>
                  </a:lnTo>
                  <a:lnTo>
                    <a:pt x="492760" y="204470"/>
                  </a:lnTo>
                  <a:lnTo>
                    <a:pt x="495300" y="213360"/>
                  </a:lnTo>
                  <a:lnTo>
                    <a:pt x="499110" y="219710"/>
                  </a:lnTo>
                  <a:lnTo>
                    <a:pt x="502920" y="224790"/>
                  </a:lnTo>
                  <a:lnTo>
                    <a:pt x="511810" y="233680"/>
                  </a:lnTo>
                  <a:lnTo>
                    <a:pt x="520700" y="233680"/>
                  </a:lnTo>
                  <a:lnTo>
                    <a:pt x="528320" y="228600"/>
                  </a:lnTo>
                  <a:lnTo>
                    <a:pt x="533400" y="218440"/>
                  </a:lnTo>
                  <a:lnTo>
                    <a:pt x="534670" y="203200"/>
                  </a:lnTo>
                  <a:lnTo>
                    <a:pt x="533400" y="184150"/>
                  </a:lnTo>
                  <a:lnTo>
                    <a:pt x="532130" y="182880"/>
                  </a:lnTo>
                  <a:lnTo>
                    <a:pt x="532130" y="181610"/>
                  </a:lnTo>
                  <a:lnTo>
                    <a:pt x="543560" y="201930"/>
                  </a:lnTo>
                  <a:lnTo>
                    <a:pt x="547370" y="213360"/>
                  </a:lnTo>
                  <a:lnTo>
                    <a:pt x="551180" y="232410"/>
                  </a:lnTo>
                  <a:lnTo>
                    <a:pt x="553720" y="242570"/>
                  </a:lnTo>
                  <a:lnTo>
                    <a:pt x="553720" y="247650"/>
                  </a:lnTo>
                  <a:lnTo>
                    <a:pt x="560070" y="236220"/>
                  </a:lnTo>
                  <a:lnTo>
                    <a:pt x="563880" y="223520"/>
                  </a:lnTo>
                  <a:lnTo>
                    <a:pt x="563880" y="207010"/>
                  </a:lnTo>
                  <a:close/>
                </a:path>
                <a:path w="1104900" h="1076960">
                  <a:moveTo>
                    <a:pt x="589280" y="0"/>
                  </a:moveTo>
                  <a:lnTo>
                    <a:pt x="585470" y="2540"/>
                  </a:lnTo>
                  <a:lnTo>
                    <a:pt x="576580" y="10160"/>
                  </a:lnTo>
                  <a:lnTo>
                    <a:pt x="543560" y="34290"/>
                  </a:lnTo>
                  <a:lnTo>
                    <a:pt x="500380" y="62230"/>
                  </a:lnTo>
                  <a:lnTo>
                    <a:pt x="452120" y="82550"/>
                  </a:lnTo>
                  <a:lnTo>
                    <a:pt x="431800" y="88900"/>
                  </a:lnTo>
                  <a:lnTo>
                    <a:pt x="419100" y="95250"/>
                  </a:lnTo>
                  <a:lnTo>
                    <a:pt x="410210" y="102870"/>
                  </a:lnTo>
                  <a:lnTo>
                    <a:pt x="406400" y="109220"/>
                  </a:lnTo>
                  <a:lnTo>
                    <a:pt x="405130" y="115570"/>
                  </a:lnTo>
                  <a:lnTo>
                    <a:pt x="406400" y="119380"/>
                  </a:lnTo>
                  <a:lnTo>
                    <a:pt x="406400" y="121920"/>
                  </a:lnTo>
                  <a:lnTo>
                    <a:pt x="407670" y="123190"/>
                  </a:lnTo>
                  <a:lnTo>
                    <a:pt x="421640" y="118110"/>
                  </a:lnTo>
                  <a:lnTo>
                    <a:pt x="435610" y="114300"/>
                  </a:lnTo>
                  <a:lnTo>
                    <a:pt x="454660" y="107950"/>
                  </a:lnTo>
                  <a:lnTo>
                    <a:pt x="474980" y="101600"/>
                  </a:lnTo>
                  <a:lnTo>
                    <a:pt x="494030" y="92710"/>
                  </a:lnTo>
                  <a:lnTo>
                    <a:pt x="539750" y="66040"/>
                  </a:lnTo>
                  <a:lnTo>
                    <a:pt x="579120" y="17780"/>
                  </a:lnTo>
                  <a:lnTo>
                    <a:pt x="588010" y="2540"/>
                  </a:lnTo>
                  <a:lnTo>
                    <a:pt x="589280" y="0"/>
                  </a:lnTo>
                  <a:close/>
                </a:path>
                <a:path w="1104900" h="1076960">
                  <a:moveTo>
                    <a:pt x="1104900" y="828040"/>
                  </a:moveTo>
                  <a:lnTo>
                    <a:pt x="1101610" y="781050"/>
                  </a:lnTo>
                  <a:lnTo>
                    <a:pt x="1101090" y="773430"/>
                  </a:lnTo>
                  <a:lnTo>
                    <a:pt x="1090930" y="723900"/>
                  </a:lnTo>
                  <a:lnTo>
                    <a:pt x="1073150" y="680720"/>
                  </a:lnTo>
                  <a:lnTo>
                    <a:pt x="1043940" y="648970"/>
                  </a:lnTo>
                  <a:lnTo>
                    <a:pt x="1005840" y="632460"/>
                  </a:lnTo>
                  <a:lnTo>
                    <a:pt x="952500" y="624840"/>
                  </a:lnTo>
                  <a:lnTo>
                    <a:pt x="845820" y="615950"/>
                  </a:lnTo>
                  <a:lnTo>
                    <a:pt x="725170" y="615950"/>
                  </a:lnTo>
                  <a:lnTo>
                    <a:pt x="685800" y="618490"/>
                  </a:lnTo>
                  <a:lnTo>
                    <a:pt x="612140" y="626110"/>
                  </a:lnTo>
                  <a:lnTo>
                    <a:pt x="549910" y="638810"/>
                  </a:lnTo>
                  <a:lnTo>
                    <a:pt x="506730" y="657860"/>
                  </a:lnTo>
                  <a:lnTo>
                    <a:pt x="485140" y="692150"/>
                  </a:lnTo>
                  <a:lnTo>
                    <a:pt x="486410" y="703580"/>
                  </a:lnTo>
                  <a:lnTo>
                    <a:pt x="518160" y="746760"/>
                  </a:lnTo>
                  <a:lnTo>
                    <a:pt x="562610" y="765810"/>
                  </a:lnTo>
                  <a:lnTo>
                    <a:pt x="615950" y="775970"/>
                  </a:lnTo>
                  <a:lnTo>
                    <a:pt x="633730" y="779780"/>
                  </a:lnTo>
                  <a:lnTo>
                    <a:pt x="651510" y="779780"/>
                  </a:lnTo>
                  <a:lnTo>
                    <a:pt x="688340" y="782320"/>
                  </a:lnTo>
                  <a:lnTo>
                    <a:pt x="723900" y="782320"/>
                  </a:lnTo>
                  <a:lnTo>
                    <a:pt x="739140" y="781050"/>
                  </a:lnTo>
                  <a:lnTo>
                    <a:pt x="731520" y="792480"/>
                  </a:lnTo>
                  <a:lnTo>
                    <a:pt x="726440" y="805180"/>
                  </a:lnTo>
                  <a:lnTo>
                    <a:pt x="723900" y="816610"/>
                  </a:lnTo>
                  <a:lnTo>
                    <a:pt x="722630" y="828040"/>
                  </a:lnTo>
                  <a:lnTo>
                    <a:pt x="723900" y="838200"/>
                  </a:lnTo>
                  <a:lnTo>
                    <a:pt x="728980" y="850900"/>
                  </a:lnTo>
                  <a:lnTo>
                    <a:pt x="731520" y="854710"/>
                  </a:lnTo>
                  <a:lnTo>
                    <a:pt x="732790" y="855980"/>
                  </a:lnTo>
                  <a:lnTo>
                    <a:pt x="732790" y="858520"/>
                  </a:lnTo>
                  <a:lnTo>
                    <a:pt x="730250" y="862330"/>
                  </a:lnTo>
                  <a:lnTo>
                    <a:pt x="727710" y="868680"/>
                  </a:lnTo>
                  <a:lnTo>
                    <a:pt x="723900" y="876300"/>
                  </a:lnTo>
                  <a:lnTo>
                    <a:pt x="716280" y="896620"/>
                  </a:lnTo>
                  <a:lnTo>
                    <a:pt x="713740" y="919480"/>
                  </a:lnTo>
                  <a:lnTo>
                    <a:pt x="715010" y="939800"/>
                  </a:lnTo>
                  <a:lnTo>
                    <a:pt x="728980" y="975360"/>
                  </a:lnTo>
                  <a:lnTo>
                    <a:pt x="751840" y="1008380"/>
                  </a:lnTo>
                  <a:lnTo>
                    <a:pt x="763270" y="1017270"/>
                  </a:lnTo>
                  <a:lnTo>
                    <a:pt x="775970" y="1029970"/>
                  </a:lnTo>
                  <a:lnTo>
                    <a:pt x="792480" y="1041400"/>
                  </a:lnTo>
                  <a:lnTo>
                    <a:pt x="808990" y="1054100"/>
                  </a:lnTo>
                  <a:lnTo>
                    <a:pt x="826770" y="1064260"/>
                  </a:lnTo>
                  <a:lnTo>
                    <a:pt x="844550" y="1073150"/>
                  </a:lnTo>
                  <a:lnTo>
                    <a:pt x="861060" y="1076960"/>
                  </a:lnTo>
                  <a:lnTo>
                    <a:pt x="877570" y="1076960"/>
                  </a:lnTo>
                  <a:lnTo>
                    <a:pt x="906780" y="1047750"/>
                  </a:lnTo>
                  <a:lnTo>
                    <a:pt x="913130" y="1027430"/>
                  </a:lnTo>
                  <a:lnTo>
                    <a:pt x="916940" y="1033780"/>
                  </a:lnTo>
                  <a:lnTo>
                    <a:pt x="923290" y="1037590"/>
                  </a:lnTo>
                  <a:lnTo>
                    <a:pt x="928370" y="1041400"/>
                  </a:lnTo>
                  <a:lnTo>
                    <a:pt x="934720" y="1046480"/>
                  </a:lnTo>
                  <a:lnTo>
                    <a:pt x="956310" y="1054100"/>
                  </a:lnTo>
                  <a:lnTo>
                    <a:pt x="977900" y="1056640"/>
                  </a:lnTo>
                  <a:lnTo>
                    <a:pt x="999490" y="1054100"/>
                  </a:lnTo>
                  <a:lnTo>
                    <a:pt x="1021080" y="1049020"/>
                  </a:lnTo>
                  <a:lnTo>
                    <a:pt x="1074420" y="1027430"/>
                  </a:lnTo>
                  <a:lnTo>
                    <a:pt x="1083310" y="1012190"/>
                  </a:lnTo>
                  <a:lnTo>
                    <a:pt x="1087120" y="999490"/>
                  </a:lnTo>
                  <a:lnTo>
                    <a:pt x="1092200" y="971550"/>
                  </a:lnTo>
                  <a:lnTo>
                    <a:pt x="1098550" y="929640"/>
                  </a:lnTo>
                  <a:lnTo>
                    <a:pt x="1103630" y="880110"/>
                  </a:lnTo>
                  <a:lnTo>
                    <a:pt x="1104900" y="828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1730" y="2345689"/>
              <a:ext cx="530860" cy="372110"/>
            </a:xfrm>
            <a:custGeom>
              <a:avLst/>
              <a:gdLst/>
              <a:ahLst/>
              <a:cxnLst/>
              <a:rect l="l" t="t" r="r" b="b"/>
              <a:pathLst>
                <a:path w="530860" h="372110">
                  <a:moveTo>
                    <a:pt x="304800" y="0"/>
                  </a:moveTo>
                  <a:lnTo>
                    <a:pt x="229869" y="0"/>
                  </a:lnTo>
                  <a:lnTo>
                    <a:pt x="194309" y="1270"/>
                  </a:lnTo>
                  <a:lnTo>
                    <a:pt x="158750" y="3810"/>
                  </a:lnTo>
                  <a:lnTo>
                    <a:pt x="125729" y="5080"/>
                  </a:lnTo>
                  <a:lnTo>
                    <a:pt x="93979" y="8889"/>
                  </a:lnTo>
                  <a:lnTo>
                    <a:pt x="66039" y="13970"/>
                  </a:lnTo>
                  <a:lnTo>
                    <a:pt x="41909" y="17780"/>
                  </a:lnTo>
                  <a:lnTo>
                    <a:pt x="7619" y="29210"/>
                  </a:lnTo>
                  <a:lnTo>
                    <a:pt x="0" y="35560"/>
                  </a:lnTo>
                  <a:lnTo>
                    <a:pt x="5079" y="43180"/>
                  </a:lnTo>
                  <a:lnTo>
                    <a:pt x="50800" y="63500"/>
                  </a:lnTo>
                  <a:lnTo>
                    <a:pt x="102869" y="72389"/>
                  </a:lnTo>
                  <a:lnTo>
                    <a:pt x="121919" y="74930"/>
                  </a:lnTo>
                  <a:lnTo>
                    <a:pt x="140969" y="76200"/>
                  </a:lnTo>
                  <a:lnTo>
                    <a:pt x="220979" y="76200"/>
                  </a:lnTo>
                  <a:lnTo>
                    <a:pt x="240029" y="74930"/>
                  </a:lnTo>
                  <a:lnTo>
                    <a:pt x="257809" y="72389"/>
                  </a:lnTo>
                  <a:lnTo>
                    <a:pt x="267969" y="72389"/>
                  </a:lnTo>
                  <a:lnTo>
                    <a:pt x="278129" y="71120"/>
                  </a:lnTo>
                  <a:lnTo>
                    <a:pt x="302259" y="68580"/>
                  </a:lnTo>
                  <a:lnTo>
                    <a:pt x="318769" y="66039"/>
                  </a:lnTo>
                  <a:lnTo>
                    <a:pt x="321309" y="66039"/>
                  </a:lnTo>
                  <a:lnTo>
                    <a:pt x="275589" y="110489"/>
                  </a:lnTo>
                  <a:lnTo>
                    <a:pt x="260350" y="125730"/>
                  </a:lnTo>
                  <a:lnTo>
                    <a:pt x="254000" y="133350"/>
                  </a:lnTo>
                  <a:lnTo>
                    <a:pt x="243839" y="148589"/>
                  </a:lnTo>
                  <a:lnTo>
                    <a:pt x="240029" y="154939"/>
                  </a:lnTo>
                  <a:lnTo>
                    <a:pt x="238759" y="160020"/>
                  </a:lnTo>
                  <a:lnTo>
                    <a:pt x="237489" y="163830"/>
                  </a:lnTo>
                  <a:lnTo>
                    <a:pt x="237489" y="166370"/>
                  </a:lnTo>
                  <a:lnTo>
                    <a:pt x="238759" y="167639"/>
                  </a:lnTo>
                  <a:lnTo>
                    <a:pt x="240029" y="170180"/>
                  </a:lnTo>
                  <a:lnTo>
                    <a:pt x="240029" y="172720"/>
                  </a:lnTo>
                  <a:lnTo>
                    <a:pt x="246379" y="186689"/>
                  </a:lnTo>
                  <a:lnTo>
                    <a:pt x="247650" y="200660"/>
                  </a:lnTo>
                  <a:lnTo>
                    <a:pt x="242569" y="217170"/>
                  </a:lnTo>
                  <a:lnTo>
                    <a:pt x="233679" y="237489"/>
                  </a:lnTo>
                  <a:lnTo>
                    <a:pt x="228600" y="250189"/>
                  </a:lnTo>
                  <a:lnTo>
                    <a:pt x="228600" y="261620"/>
                  </a:lnTo>
                  <a:lnTo>
                    <a:pt x="229869" y="274320"/>
                  </a:lnTo>
                  <a:lnTo>
                    <a:pt x="234950" y="285750"/>
                  </a:lnTo>
                  <a:lnTo>
                    <a:pt x="240029" y="295910"/>
                  </a:lnTo>
                  <a:lnTo>
                    <a:pt x="245109" y="304800"/>
                  </a:lnTo>
                  <a:lnTo>
                    <a:pt x="250189" y="311150"/>
                  </a:lnTo>
                  <a:lnTo>
                    <a:pt x="252729" y="314960"/>
                  </a:lnTo>
                  <a:lnTo>
                    <a:pt x="264159" y="325120"/>
                  </a:lnTo>
                  <a:lnTo>
                    <a:pt x="299719" y="353060"/>
                  </a:lnTo>
                  <a:lnTo>
                    <a:pt x="311150" y="360680"/>
                  </a:lnTo>
                  <a:lnTo>
                    <a:pt x="321309" y="365760"/>
                  </a:lnTo>
                  <a:lnTo>
                    <a:pt x="328929" y="370839"/>
                  </a:lnTo>
                  <a:lnTo>
                    <a:pt x="335279" y="372110"/>
                  </a:lnTo>
                  <a:lnTo>
                    <a:pt x="341629" y="355600"/>
                  </a:lnTo>
                  <a:lnTo>
                    <a:pt x="344169" y="330200"/>
                  </a:lnTo>
                  <a:lnTo>
                    <a:pt x="347979" y="298450"/>
                  </a:lnTo>
                  <a:lnTo>
                    <a:pt x="347979" y="262889"/>
                  </a:lnTo>
                  <a:lnTo>
                    <a:pt x="392429" y="262889"/>
                  </a:lnTo>
                  <a:lnTo>
                    <a:pt x="392429" y="270510"/>
                  </a:lnTo>
                  <a:lnTo>
                    <a:pt x="393700" y="280670"/>
                  </a:lnTo>
                  <a:lnTo>
                    <a:pt x="396239" y="292100"/>
                  </a:lnTo>
                  <a:lnTo>
                    <a:pt x="400050" y="304800"/>
                  </a:lnTo>
                  <a:lnTo>
                    <a:pt x="403859" y="318770"/>
                  </a:lnTo>
                  <a:lnTo>
                    <a:pt x="410209" y="330200"/>
                  </a:lnTo>
                  <a:lnTo>
                    <a:pt x="417829" y="339089"/>
                  </a:lnTo>
                  <a:lnTo>
                    <a:pt x="426719" y="346710"/>
                  </a:lnTo>
                  <a:lnTo>
                    <a:pt x="435609" y="350520"/>
                  </a:lnTo>
                  <a:lnTo>
                    <a:pt x="458469" y="350520"/>
                  </a:lnTo>
                  <a:lnTo>
                    <a:pt x="504189" y="337820"/>
                  </a:lnTo>
                  <a:lnTo>
                    <a:pt x="524509" y="269239"/>
                  </a:lnTo>
                  <a:lnTo>
                    <a:pt x="528319" y="229870"/>
                  </a:lnTo>
                  <a:lnTo>
                    <a:pt x="530859" y="187960"/>
                  </a:lnTo>
                  <a:lnTo>
                    <a:pt x="530859" y="147320"/>
                  </a:lnTo>
                  <a:lnTo>
                    <a:pt x="527050" y="107950"/>
                  </a:lnTo>
                  <a:lnTo>
                    <a:pt x="505459" y="44450"/>
                  </a:lnTo>
                  <a:lnTo>
                    <a:pt x="472439" y="17780"/>
                  </a:lnTo>
                  <a:lnTo>
                    <a:pt x="467359" y="15239"/>
                  </a:lnTo>
                  <a:lnTo>
                    <a:pt x="439419" y="11430"/>
                  </a:lnTo>
                  <a:lnTo>
                    <a:pt x="410209" y="6350"/>
                  </a:lnTo>
                  <a:lnTo>
                    <a:pt x="341629" y="1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04620"/>
            <a:ext cx="7707630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080" indent="-337820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052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i="1" spc="-75" dirty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spanning </a:t>
            </a:r>
            <a:r>
              <a:rPr sz="2400" i="1" spc="-55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connected </a:t>
            </a:r>
            <a:r>
              <a:rPr sz="2400" spc="-65" dirty="0">
                <a:latin typeface="Arial"/>
                <a:cs typeface="Arial"/>
              </a:rPr>
              <a:t>weighted </a:t>
            </a:r>
            <a:r>
              <a:rPr sz="2400" spc="-105" dirty="0">
                <a:latin typeface="Arial"/>
                <a:cs typeface="Arial"/>
              </a:rPr>
              <a:t>graph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spanning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smallest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possible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weights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edges.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49885" algn="l"/>
                <a:tab pos="350520" algn="l"/>
              </a:tabLst>
            </a:pPr>
            <a:r>
              <a:rPr sz="2400" spc="-135" dirty="0">
                <a:latin typeface="Arial"/>
                <a:cs typeface="Arial"/>
              </a:rPr>
              <a:t>Two </a:t>
            </a:r>
            <a:r>
              <a:rPr sz="2400" spc="-70" dirty="0">
                <a:latin typeface="Arial"/>
                <a:cs typeface="Arial"/>
              </a:rPr>
              <a:t>algorithms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used:</a:t>
            </a:r>
            <a:endParaRPr sz="2400">
              <a:latin typeface="Arial"/>
              <a:cs typeface="Arial"/>
            </a:endParaRPr>
          </a:p>
          <a:p>
            <a:pPr marL="87630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875665" algn="l"/>
                <a:tab pos="876300" algn="l"/>
              </a:tabLst>
            </a:pPr>
            <a:r>
              <a:rPr sz="2400" spc="-100" dirty="0">
                <a:latin typeface="Arial"/>
                <a:cs typeface="Arial"/>
              </a:rPr>
              <a:t>Prim’s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12192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219200" algn="l"/>
              </a:tabLst>
            </a:pPr>
            <a:r>
              <a:rPr sz="2400" spc="-95" dirty="0">
                <a:latin typeface="Arial"/>
                <a:cs typeface="Arial"/>
              </a:rPr>
              <a:t>Robert Prim,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1957</a:t>
            </a:r>
            <a:endParaRPr sz="2400">
              <a:latin typeface="Arial"/>
              <a:cs typeface="Arial"/>
            </a:endParaRPr>
          </a:p>
          <a:p>
            <a:pPr marL="87630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875665" algn="l"/>
                <a:tab pos="876300" algn="l"/>
              </a:tabLst>
            </a:pPr>
            <a:r>
              <a:rPr sz="2400" spc="-130" dirty="0">
                <a:latin typeface="Arial"/>
                <a:cs typeface="Arial"/>
              </a:rPr>
              <a:t>Kruskal’s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12192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219200" algn="l"/>
              </a:tabLst>
            </a:pPr>
            <a:r>
              <a:rPr sz="2400" spc="-180" dirty="0">
                <a:latin typeface="Arial"/>
                <a:cs typeface="Arial"/>
              </a:rPr>
              <a:t>Joseph </a:t>
            </a:r>
            <a:r>
              <a:rPr sz="2400" spc="-130" dirty="0">
                <a:latin typeface="Arial"/>
                <a:cs typeface="Arial"/>
              </a:rPr>
              <a:t>Kruskal,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1956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190" dirty="0"/>
              <a:t>Minimum </a:t>
            </a:r>
            <a:r>
              <a:rPr sz="4000" spc="-370" dirty="0"/>
              <a:t>Spanning</a:t>
            </a:r>
            <a:r>
              <a:rPr sz="4000" spc="-254" dirty="0"/>
              <a:t> </a:t>
            </a:r>
            <a:r>
              <a:rPr sz="4000" spc="-335" dirty="0"/>
              <a:t>Trees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28420"/>
            <a:ext cx="7780655" cy="27089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0520" algn="l"/>
              </a:tabLst>
            </a:pPr>
            <a:r>
              <a:rPr sz="2400" spc="-204" dirty="0">
                <a:latin typeface="Arial"/>
                <a:cs typeface="Arial"/>
              </a:rPr>
              <a:t>Chose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45" dirty="0">
                <a:latin typeface="Arial"/>
                <a:cs typeface="Arial"/>
              </a:rPr>
              <a:t>edge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least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weight.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350520" algn="l"/>
              </a:tabLst>
            </a:pPr>
            <a:r>
              <a:rPr sz="2400" spc="-90" dirty="0">
                <a:latin typeface="Arial"/>
                <a:cs typeface="Arial"/>
              </a:rPr>
              <a:t>Include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25" dirty="0">
                <a:latin typeface="Arial"/>
                <a:cs typeface="Arial"/>
              </a:rPr>
              <a:t>spanning </a:t>
            </a:r>
            <a:r>
              <a:rPr sz="2400" spc="-35" dirty="0">
                <a:latin typeface="Arial"/>
                <a:cs typeface="Arial"/>
              </a:rPr>
              <a:t>tree,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i="1" spc="-19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 marL="349885" marR="141605" indent="-33782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350520" algn="l"/>
              </a:tabLst>
            </a:pPr>
            <a:r>
              <a:rPr sz="2400" spc="-135" dirty="0">
                <a:latin typeface="Arial"/>
                <a:cs typeface="Arial"/>
              </a:rPr>
              <a:t>Select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45" dirty="0">
                <a:latin typeface="Arial"/>
                <a:cs typeface="Arial"/>
              </a:rPr>
              <a:t>edge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least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weight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incident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vertex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45" dirty="0">
                <a:latin typeface="Arial"/>
                <a:cs typeface="Arial"/>
              </a:rPr>
              <a:t>edge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i="1" spc="-19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ts val="2735"/>
              </a:lnSpc>
              <a:spcBef>
                <a:spcPts val="275"/>
              </a:spcBef>
              <a:buAutoNum type="arabicPeriod"/>
              <a:tabLst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does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create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cycle </a:t>
            </a:r>
            <a:r>
              <a:rPr sz="2400" spc="-90" dirty="0">
                <a:latin typeface="Arial"/>
                <a:cs typeface="Arial"/>
              </a:rPr>
              <a:t>(simple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circuit)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edges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49885">
              <a:lnSpc>
                <a:spcPts val="2735"/>
              </a:lnSpc>
            </a:pPr>
            <a:r>
              <a:rPr sz="2400" i="1" spc="-185" dirty="0">
                <a:latin typeface="Arial"/>
                <a:cs typeface="Arial"/>
              </a:rPr>
              <a:t>T</a:t>
            </a:r>
            <a:r>
              <a:rPr sz="2400" spc="-185" dirty="0">
                <a:latin typeface="Arial"/>
                <a:cs typeface="Arial"/>
              </a:rPr>
              <a:t>, </a:t>
            </a:r>
            <a:r>
              <a:rPr sz="2400" spc="-45" dirty="0">
                <a:latin typeface="Arial"/>
                <a:cs typeface="Arial"/>
              </a:rPr>
              <a:t>then </a:t>
            </a:r>
            <a:r>
              <a:rPr sz="2400" spc="-80" dirty="0">
                <a:latin typeface="Arial"/>
                <a:cs typeface="Arial"/>
              </a:rPr>
              <a:t>include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i="1" spc="-165" dirty="0">
                <a:latin typeface="Arial"/>
                <a:cs typeface="Arial"/>
              </a:rPr>
              <a:t>T</a:t>
            </a:r>
            <a:r>
              <a:rPr sz="2400" spc="-165" dirty="0">
                <a:latin typeface="Arial"/>
                <a:cs typeface="Arial"/>
              </a:rPr>
              <a:t>; </a:t>
            </a:r>
            <a:r>
              <a:rPr sz="2400" spc="-65" dirty="0">
                <a:latin typeface="Arial"/>
                <a:cs typeface="Arial"/>
              </a:rPr>
              <a:t>otherwise </a:t>
            </a:r>
            <a:r>
              <a:rPr sz="2400" spc="-110" dirty="0">
                <a:latin typeface="Arial"/>
                <a:cs typeface="Arial"/>
              </a:rPr>
              <a:t>discard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309"/>
              </a:spcBef>
              <a:buAutoNum type="arabicPeriod" startAt="5"/>
              <a:tabLst>
                <a:tab pos="350520" algn="l"/>
              </a:tabLst>
            </a:pPr>
            <a:r>
              <a:rPr sz="2400" spc="-140" dirty="0">
                <a:latin typeface="Arial"/>
                <a:cs typeface="Arial"/>
              </a:rPr>
              <a:t>Repeat </a:t>
            </a:r>
            <a:r>
              <a:rPr sz="2400" spc="-425" dirty="0">
                <a:latin typeface="Arial"/>
                <a:cs typeface="Arial"/>
              </a:rPr>
              <a:t>STEPS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i="1" spc="-300" dirty="0">
                <a:latin typeface="Arial"/>
                <a:cs typeface="Arial"/>
              </a:rPr>
              <a:t>T </a:t>
            </a:r>
            <a:r>
              <a:rPr sz="2400" spc="-90" dirty="0">
                <a:latin typeface="Arial"/>
                <a:cs typeface="Arial"/>
              </a:rPr>
              <a:t>contains </a:t>
            </a:r>
            <a:r>
              <a:rPr sz="2400" i="1" spc="-100" dirty="0">
                <a:latin typeface="Arial"/>
                <a:cs typeface="Arial"/>
              </a:rPr>
              <a:t>n</a:t>
            </a:r>
            <a:r>
              <a:rPr sz="2400" spc="-100" dirty="0">
                <a:latin typeface="Arial"/>
                <a:cs typeface="Arial"/>
              </a:rPr>
              <a:t>-1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edges.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4343400"/>
            <a:ext cx="7239000" cy="1752600"/>
          </a:xfrm>
          <a:prstGeom prst="rect">
            <a:avLst/>
          </a:prstGeom>
          <a:ln w="38097">
            <a:solidFill>
              <a:srgbClr val="CCB300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421640" marR="179705" indent="-285750">
              <a:lnSpc>
                <a:spcPts val="2590"/>
              </a:lnSpc>
              <a:spcBef>
                <a:spcPts val="1645"/>
              </a:spcBef>
              <a:buChar char="•"/>
              <a:tabLst>
                <a:tab pos="421005" algn="l"/>
                <a:tab pos="421640" algn="l"/>
              </a:tabLst>
            </a:pPr>
            <a:r>
              <a:rPr sz="2400" spc="-130" dirty="0">
                <a:latin typeface="Arial"/>
                <a:cs typeface="Arial"/>
              </a:rPr>
              <a:t>There may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55" dirty="0">
                <a:latin typeface="Arial"/>
                <a:cs typeface="Arial"/>
              </a:rPr>
              <a:t>than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55" dirty="0">
                <a:latin typeface="Arial"/>
                <a:cs typeface="Arial"/>
              </a:rPr>
              <a:t>minimum </a:t>
            </a:r>
            <a:r>
              <a:rPr sz="2400" spc="-120" dirty="0">
                <a:latin typeface="Arial"/>
                <a:cs typeface="Arial"/>
              </a:rPr>
              <a:t>spanning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tree 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95" dirty="0">
                <a:latin typeface="Arial"/>
                <a:cs typeface="Arial"/>
              </a:rPr>
              <a:t>connected </a:t>
            </a:r>
            <a:r>
              <a:rPr sz="2400" spc="-65" dirty="0">
                <a:latin typeface="Arial"/>
                <a:cs typeface="Arial"/>
              </a:rPr>
              <a:t>weighted </a:t>
            </a:r>
            <a:r>
              <a:rPr sz="2400" spc="-90" dirty="0">
                <a:latin typeface="Arial"/>
                <a:cs typeface="Arial"/>
              </a:rPr>
              <a:t>simple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  <a:p>
            <a:pPr marL="421640" marR="492125" indent="-285750">
              <a:lnSpc>
                <a:spcPts val="2590"/>
              </a:lnSpc>
              <a:spcBef>
                <a:spcPts val="600"/>
              </a:spcBef>
              <a:buChar char="•"/>
              <a:tabLst>
                <a:tab pos="421005" algn="l"/>
                <a:tab pos="42164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two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edges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similar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smallest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weight,  </a:t>
            </a:r>
            <a:r>
              <a:rPr sz="2400" spc="-155" dirty="0">
                <a:latin typeface="Arial"/>
                <a:cs typeface="Arial"/>
              </a:rPr>
              <a:t>chose </a:t>
            </a:r>
            <a:r>
              <a:rPr sz="2400" spc="-30" dirty="0">
                <a:latin typeface="Arial"/>
                <a:cs typeface="Arial"/>
              </a:rPr>
              <a:t>either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310" dirty="0"/>
              <a:t>Prim’s</a:t>
            </a:r>
            <a:r>
              <a:rPr sz="4000" spc="-225" dirty="0"/>
              <a:t> </a:t>
            </a:r>
            <a:r>
              <a:rPr sz="4000" spc="-254" dirty="0"/>
              <a:t>Algorithm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475" dirty="0"/>
              <a:t>EXAMPLE: </a:t>
            </a:r>
            <a:r>
              <a:rPr sz="4000" spc="-310" dirty="0"/>
              <a:t>Prim’s</a:t>
            </a:r>
            <a:r>
              <a:rPr sz="4000" spc="-605" dirty="0"/>
              <a:t> </a:t>
            </a:r>
            <a:r>
              <a:rPr sz="4000" spc="-254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641600" y="1156970"/>
            <a:ext cx="302006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8930">
              <a:lnSpc>
                <a:spcPct val="130800"/>
              </a:lnSpc>
              <a:spcBef>
                <a:spcPts val="100"/>
              </a:spcBef>
              <a:tabLst>
                <a:tab pos="1189355" algn="l"/>
                <a:tab pos="2148205" algn="l"/>
                <a:tab pos="2512695" algn="l"/>
              </a:tabLst>
            </a:pPr>
            <a:r>
              <a:rPr sz="2000" spc="-380" dirty="0">
                <a:latin typeface="Arial"/>
                <a:cs typeface="Arial"/>
              </a:rPr>
              <a:t>C</a:t>
            </a:r>
            <a:r>
              <a:rPr sz="2000" spc="-210" dirty="0">
                <a:latin typeface="Arial"/>
                <a:cs typeface="Arial"/>
              </a:rPr>
              <a:t>H</a:t>
            </a:r>
            <a:r>
              <a:rPr sz="2000" spc="-225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I</a:t>
            </a:r>
            <a:r>
              <a:rPr sz="2000" spc="-380" dirty="0">
                <a:latin typeface="Arial"/>
                <a:cs typeface="Arial"/>
              </a:rPr>
              <a:t>C</a:t>
            </a:r>
            <a:r>
              <a:rPr sz="2000" spc="-36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360" dirty="0">
                <a:latin typeface="Arial"/>
                <a:cs typeface="Arial"/>
              </a:rPr>
              <a:t>E</a:t>
            </a:r>
            <a:r>
              <a:rPr sz="2000" spc="-210" dirty="0">
                <a:latin typeface="Arial"/>
                <a:cs typeface="Arial"/>
              </a:rPr>
              <a:t>D</a:t>
            </a:r>
            <a:r>
              <a:rPr sz="2000" spc="-360" dirty="0">
                <a:latin typeface="Arial"/>
                <a:cs typeface="Arial"/>
              </a:rPr>
              <a:t>G</a:t>
            </a:r>
            <a:r>
              <a:rPr sz="2000" spc="-30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5" dirty="0">
                <a:latin typeface="Arial"/>
                <a:cs typeface="Arial"/>
              </a:rPr>
              <a:t>W</a:t>
            </a:r>
            <a:r>
              <a:rPr sz="2000" spc="-35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I</a:t>
            </a:r>
            <a:r>
              <a:rPr sz="2000" spc="-265" dirty="0">
                <a:latin typeface="Arial"/>
                <a:cs typeface="Arial"/>
              </a:rPr>
              <a:t>G</a:t>
            </a:r>
            <a:r>
              <a:rPr sz="2000" spc="-240" dirty="0">
                <a:latin typeface="Arial"/>
                <a:cs typeface="Arial"/>
              </a:rPr>
              <a:t>H</a:t>
            </a:r>
            <a:r>
              <a:rPr sz="2000" spc="-160" dirty="0">
                <a:latin typeface="Arial"/>
                <a:cs typeface="Arial"/>
              </a:rPr>
              <a:t>T  </a:t>
            </a:r>
            <a:r>
              <a:rPr sz="2000" spc="-100" dirty="0">
                <a:latin typeface="Arial"/>
                <a:cs typeface="Arial"/>
              </a:rPr>
              <a:t>1	</a:t>
            </a:r>
            <a:r>
              <a:rPr sz="2000" spc="-60" dirty="0">
                <a:latin typeface="Arial"/>
                <a:cs typeface="Arial"/>
              </a:rPr>
              <a:t>{</a:t>
            </a:r>
            <a:r>
              <a:rPr sz="2000" i="1" spc="-6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b</a:t>
            </a:r>
            <a:r>
              <a:rPr sz="2000" spc="-65" dirty="0">
                <a:latin typeface="Arial"/>
                <a:cs typeface="Arial"/>
              </a:rPr>
              <a:t>}		</a:t>
            </a:r>
            <a:r>
              <a:rPr sz="2000" spc="-10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0529" y="2785109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9050" y="2785109"/>
            <a:ext cx="570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{</a:t>
            </a:r>
            <a:r>
              <a:rPr sz="2000" i="1" spc="-6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d</a:t>
            </a: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7459" y="2785109"/>
            <a:ext cx="28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0529" y="392049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1590" y="3920490"/>
            <a:ext cx="56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{</a:t>
            </a:r>
            <a:r>
              <a:rPr sz="2000" i="1" spc="-60" dirty="0">
                <a:latin typeface="Arial"/>
                <a:cs typeface="Arial"/>
              </a:rPr>
              <a:t>b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e}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459" y="3920490"/>
            <a:ext cx="28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0529" y="505587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6829" y="5055870"/>
            <a:ext cx="53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Arial"/>
                <a:cs typeface="Arial"/>
              </a:rPr>
              <a:t>{</a:t>
            </a:r>
            <a:r>
              <a:rPr sz="2000" i="1" spc="-85" dirty="0">
                <a:latin typeface="Arial"/>
                <a:cs typeface="Arial"/>
              </a:rPr>
              <a:t>e</a:t>
            </a:r>
            <a:r>
              <a:rPr sz="2000" spc="-85" dirty="0">
                <a:latin typeface="Arial"/>
                <a:cs typeface="Arial"/>
              </a:rPr>
              <a:t>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c</a:t>
            </a:r>
            <a:r>
              <a:rPr sz="2000" spc="-11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7459" y="5055870"/>
            <a:ext cx="28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7820" y="1405215"/>
            <a:ext cx="1762125" cy="1534160"/>
            <a:chOff x="337820" y="1405215"/>
            <a:chExt cx="1762125" cy="1534160"/>
          </a:xfrm>
        </p:grpSpPr>
        <p:sp>
          <p:nvSpPr>
            <p:cNvPr id="14" name="object 14"/>
            <p:cNvSpPr/>
            <p:nvPr/>
          </p:nvSpPr>
          <p:spPr>
            <a:xfrm>
              <a:off x="623570" y="1482089"/>
              <a:ext cx="581660" cy="1379220"/>
            </a:xfrm>
            <a:custGeom>
              <a:avLst/>
              <a:gdLst/>
              <a:ahLst/>
              <a:cxnLst/>
              <a:rect l="l" t="t" r="r" b="b"/>
              <a:pathLst>
                <a:path w="581660" h="1379220">
                  <a:moveTo>
                    <a:pt x="581660" y="0"/>
                  </a:moveTo>
                  <a:lnTo>
                    <a:pt x="0" y="13792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6615" y="1405215"/>
              <a:ext cx="85169" cy="851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015" y="2853015"/>
              <a:ext cx="85169" cy="851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3170" y="1482089"/>
              <a:ext cx="581660" cy="1379220"/>
            </a:xfrm>
            <a:custGeom>
              <a:avLst/>
              <a:gdLst/>
              <a:ahLst/>
              <a:cxnLst/>
              <a:rect l="l" t="t" r="r" b="b"/>
              <a:pathLst>
                <a:path w="581660" h="1379220">
                  <a:moveTo>
                    <a:pt x="0" y="0"/>
                  </a:moveTo>
                  <a:lnTo>
                    <a:pt x="581660" y="13792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6615" y="14052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6215" y="28530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429" y="2895600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>
                  <a:moveTo>
                    <a:pt x="1145539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5620" y="2852419"/>
              <a:ext cx="85090" cy="86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20" y="2852419"/>
              <a:ext cx="85089" cy="86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7689" y="2092959"/>
              <a:ext cx="209550" cy="767080"/>
            </a:xfrm>
            <a:custGeom>
              <a:avLst/>
              <a:gdLst/>
              <a:ahLst/>
              <a:cxnLst/>
              <a:rect l="l" t="t" r="r" b="b"/>
              <a:pathLst>
                <a:path w="209550" h="767080">
                  <a:moveTo>
                    <a:pt x="0" y="767079"/>
                  </a:moveTo>
                  <a:lnTo>
                    <a:pt x="20955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58" y="2853094"/>
              <a:ext cx="84812" cy="84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4358" y="2015430"/>
              <a:ext cx="84812" cy="839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890" y="2092959"/>
              <a:ext cx="209550" cy="767080"/>
            </a:xfrm>
            <a:custGeom>
              <a:avLst/>
              <a:gdLst/>
              <a:ahLst/>
              <a:cxnLst/>
              <a:rect l="l" t="t" r="r" b="b"/>
              <a:pathLst>
                <a:path w="209550" h="767080">
                  <a:moveTo>
                    <a:pt x="209550" y="7670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58" y="2853094"/>
              <a:ext cx="84812" cy="84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7958" y="2015430"/>
              <a:ext cx="84812" cy="83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7820" y="2015489"/>
              <a:ext cx="85089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14220" y="2015489"/>
              <a:ext cx="85090" cy="85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20574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0"/>
                  </a:moveTo>
                  <a:lnTo>
                    <a:pt x="1447800" y="8382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210" y="1469389"/>
              <a:ext cx="778510" cy="566420"/>
            </a:xfrm>
            <a:custGeom>
              <a:avLst/>
              <a:gdLst/>
              <a:ahLst/>
              <a:cxnLst/>
              <a:rect l="l" t="t" r="r" b="b"/>
              <a:pathLst>
                <a:path w="778510" h="566419">
                  <a:moveTo>
                    <a:pt x="778510" y="0"/>
                  </a:moveTo>
                  <a:lnTo>
                    <a:pt x="0" y="56642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6972" y="1406048"/>
              <a:ext cx="83978" cy="839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8613" y="2015172"/>
              <a:ext cx="83978" cy="84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9680" y="1469389"/>
              <a:ext cx="777240" cy="566420"/>
            </a:xfrm>
            <a:custGeom>
              <a:avLst/>
              <a:gdLst/>
              <a:ahLst/>
              <a:cxnLst/>
              <a:rect l="l" t="t" r="r" b="b"/>
              <a:pathLst>
                <a:path w="777239" h="566419">
                  <a:moveTo>
                    <a:pt x="0" y="0"/>
                  </a:moveTo>
                  <a:lnTo>
                    <a:pt x="777239" y="5664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5172" y="2015172"/>
              <a:ext cx="84454" cy="844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77448" y="1406048"/>
              <a:ext cx="83978" cy="839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350" y="2075179"/>
              <a:ext cx="1384300" cy="801370"/>
            </a:xfrm>
            <a:custGeom>
              <a:avLst/>
              <a:gdLst/>
              <a:ahLst/>
              <a:cxnLst/>
              <a:rect l="l" t="t" r="r" b="b"/>
              <a:pathLst>
                <a:path w="1384300" h="801369">
                  <a:moveTo>
                    <a:pt x="1384300" y="0"/>
                  </a:moveTo>
                  <a:lnTo>
                    <a:pt x="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5271" y="2015271"/>
              <a:ext cx="84256" cy="842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7471" y="2853471"/>
              <a:ext cx="84256" cy="842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43000" y="1099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28800" y="2853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9870" y="2300478"/>
            <a:ext cx="236220" cy="8077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4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8270" y="1760220"/>
            <a:ext cx="2197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1890395" algn="l"/>
                <a:tab pos="2018664" algn="l"/>
              </a:tabLst>
            </a:pPr>
            <a:r>
              <a:rPr sz="3000" b="1" i="1" spc="-254" baseline="-22222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i="1" u="heavy" spc="-170" dirty="0"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10" dirty="0"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10	</a:t>
            </a:r>
            <a:r>
              <a:rPr sz="1800" spc="-10" dirty="0">
                <a:latin typeface="Arial"/>
                <a:cs typeface="Arial"/>
              </a:rPr>
              <a:t>	</a:t>
            </a:r>
            <a:r>
              <a:rPr sz="2700" b="1" i="1" baseline="-1851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700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269" y="20142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8469" y="1482090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3	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8069" y="29286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800" y="3462020"/>
            <a:ext cx="9601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FIGURE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269" y="25628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96669" y="2334259"/>
            <a:ext cx="50736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925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5"/>
              </a:lnSpc>
            </a:pPr>
            <a:r>
              <a:rPr sz="1800" spc="-1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57758" y="1786830"/>
            <a:ext cx="313690" cy="922655"/>
            <a:chOff x="6357758" y="1786830"/>
            <a:chExt cx="313690" cy="922655"/>
          </a:xfrm>
        </p:grpSpPr>
        <p:sp>
          <p:nvSpPr>
            <p:cNvPr id="52" name="object 52"/>
            <p:cNvSpPr/>
            <p:nvPr/>
          </p:nvSpPr>
          <p:spPr>
            <a:xfrm>
              <a:off x="6409689" y="1864360"/>
              <a:ext cx="209550" cy="767080"/>
            </a:xfrm>
            <a:custGeom>
              <a:avLst/>
              <a:gdLst/>
              <a:ahLst/>
              <a:cxnLst/>
              <a:rect l="l" t="t" r="r" b="b"/>
              <a:pathLst>
                <a:path w="209550" h="767080">
                  <a:moveTo>
                    <a:pt x="209550" y="7670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86358" y="2624494"/>
              <a:ext cx="84832" cy="844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57758" y="1786830"/>
              <a:ext cx="84832" cy="839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17590" y="1172209"/>
            <a:ext cx="1707514" cy="792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215" dirty="0">
                <a:latin typeface="Arial"/>
                <a:cs typeface="Arial"/>
              </a:rPr>
              <a:t>SPANNING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3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62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49670" y="2140458"/>
            <a:ext cx="236220" cy="6629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4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29158" y="2929671"/>
            <a:ext cx="1762125" cy="922655"/>
            <a:chOff x="6129158" y="2929671"/>
            <a:chExt cx="1762125" cy="922655"/>
          </a:xfrm>
        </p:grpSpPr>
        <p:sp>
          <p:nvSpPr>
            <p:cNvPr id="58" name="object 58"/>
            <p:cNvSpPr/>
            <p:nvPr/>
          </p:nvSpPr>
          <p:spPr>
            <a:xfrm>
              <a:off x="6432549" y="2989580"/>
              <a:ext cx="1384300" cy="801370"/>
            </a:xfrm>
            <a:custGeom>
              <a:avLst/>
              <a:gdLst/>
              <a:ahLst/>
              <a:cxnLst/>
              <a:rect l="l" t="t" r="r" b="b"/>
              <a:pathLst>
                <a:path w="1384300" h="801370">
                  <a:moveTo>
                    <a:pt x="1384300" y="0"/>
                  </a:moveTo>
                  <a:lnTo>
                    <a:pt x="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6471" y="2929671"/>
              <a:ext cx="84256" cy="842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58671" y="3767871"/>
              <a:ext cx="84256" cy="842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81089" y="3007360"/>
              <a:ext cx="209550" cy="767080"/>
            </a:xfrm>
            <a:custGeom>
              <a:avLst/>
              <a:gdLst/>
              <a:ahLst/>
              <a:cxnLst/>
              <a:rect l="l" t="t" r="r" b="b"/>
              <a:pathLst>
                <a:path w="209550" h="767079">
                  <a:moveTo>
                    <a:pt x="209550" y="7670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57758" y="3767494"/>
              <a:ext cx="84832" cy="844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29158" y="2929830"/>
              <a:ext cx="84832" cy="839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926069" y="27774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43600" y="2777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2470" y="23202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434871" y="5656560"/>
            <a:ext cx="1532255" cy="923925"/>
            <a:chOff x="6434871" y="5656560"/>
            <a:chExt cx="1532255" cy="923925"/>
          </a:xfrm>
        </p:grpSpPr>
        <p:sp>
          <p:nvSpPr>
            <p:cNvPr id="68" name="object 68"/>
            <p:cNvSpPr/>
            <p:nvPr/>
          </p:nvSpPr>
          <p:spPr>
            <a:xfrm>
              <a:off x="6508749" y="5717539"/>
              <a:ext cx="1383030" cy="801370"/>
            </a:xfrm>
            <a:custGeom>
              <a:avLst/>
              <a:gdLst/>
              <a:ahLst/>
              <a:cxnLst/>
              <a:rect l="l" t="t" r="r" b="b"/>
              <a:pathLst>
                <a:path w="1383029" h="801370">
                  <a:moveTo>
                    <a:pt x="1383029" y="0"/>
                  </a:moveTo>
                  <a:lnTo>
                    <a:pt x="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81600" y="5656560"/>
              <a:ext cx="85308" cy="851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34871" y="6494760"/>
              <a:ext cx="84256" cy="851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849869" y="53682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21070" y="55054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97270" y="5940425"/>
            <a:ext cx="234950" cy="809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85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54469" y="6054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205358" y="5656719"/>
            <a:ext cx="1505585" cy="923290"/>
            <a:chOff x="6205358" y="5656719"/>
            <a:chExt cx="1505585" cy="923290"/>
          </a:xfrm>
        </p:grpSpPr>
        <p:sp>
          <p:nvSpPr>
            <p:cNvPr id="76" name="object 76"/>
            <p:cNvSpPr/>
            <p:nvPr/>
          </p:nvSpPr>
          <p:spPr>
            <a:xfrm>
              <a:off x="6257289" y="5735320"/>
              <a:ext cx="209550" cy="765810"/>
            </a:xfrm>
            <a:custGeom>
              <a:avLst/>
              <a:gdLst/>
              <a:ahLst/>
              <a:cxnLst/>
              <a:rect l="l" t="t" r="r" b="b"/>
              <a:pathLst>
                <a:path w="209550" h="765810">
                  <a:moveTo>
                    <a:pt x="209550" y="76580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33958" y="64949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05358" y="56567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48399" y="5715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0"/>
                  </a:moveTo>
                  <a:lnTo>
                    <a:pt x="1447800" y="8382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434871" y="4056360"/>
            <a:ext cx="1532255" cy="923925"/>
            <a:chOff x="6434871" y="4056360"/>
            <a:chExt cx="1532255" cy="923925"/>
          </a:xfrm>
        </p:grpSpPr>
        <p:sp>
          <p:nvSpPr>
            <p:cNvPr id="81" name="object 81"/>
            <p:cNvSpPr/>
            <p:nvPr/>
          </p:nvSpPr>
          <p:spPr>
            <a:xfrm>
              <a:off x="6508749" y="4117339"/>
              <a:ext cx="1383030" cy="801370"/>
            </a:xfrm>
            <a:custGeom>
              <a:avLst/>
              <a:gdLst/>
              <a:ahLst/>
              <a:cxnLst/>
              <a:rect l="l" t="t" r="r" b="b"/>
              <a:pathLst>
                <a:path w="1383029" h="801370">
                  <a:moveTo>
                    <a:pt x="1383029" y="0"/>
                  </a:moveTo>
                  <a:lnTo>
                    <a:pt x="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81600" y="4056360"/>
              <a:ext cx="85308" cy="851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34871" y="4894560"/>
              <a:ext cx="84256" cy="851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021070" y="3283458"/>
            <a:ext cx="812165" cy="9525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45465" algn="l"/>
              </a:tabLst>
            </a:pPr>
            <a:r>
              <a:rPr sz="1800" dirty="0">
                <a:latin typeface="Arial"/>
                <a:cs typeface="Arial"/>
              </a:rPr>
              <a:t>7	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581025" indent="76200">
              <a:lnSpc>
                <a:spcPts val="2280"/>
              </a:lnSpc>
              <a:spcBef>
                <a:spcPts val="415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001000" y="390397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97270" y="4395088"/>
            <a:ext cx="234950" cy="6940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37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78270" y="44538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205358" y="4056519"/>
            <a:ext cx="1533525" cy="939165"/>
            <a:chOff x="6205358" y="4056519"/>
            <a:chExt cx="1533525" cy="939165"/>
          </a:xfrm>
        </p:grpSpPr>
        <p:sp>
          <p:nvSpPr>
            <p:cNvPr id="89" name="object 89"/>
            <p:cNvSpPr/>
            <p:nvPr/>
          </p:nvSpPr>
          <p:spPr>
            <a:xfrm>
              <a:off x="6257289" y="4135120"/>
              <a:ext cx="209550" cy="765810"/>
            </a:xfrm>
            <a:custGeom>
              <a:avLst/>
              <a:gdLst/>
              <a:ahLst/>
              <a:cxnLst/>
              <a:rect l="l" t="t" r="r" b="b"/>
              <a:pathLst>
                <a:path w="209550" h="765810">
                  <a:moveTo>
                    <a:pt x="209550" y="76580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33958" y="48947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05358" y="40565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280149" y="4132580"/>
              <a:ext cx="1384300" cy="801370"/>
            </a:xfrm>
            <a:custGeom>
              <a:avLst/>
              <a:gdLst/>
              <a:ahLst/>
              <a:cxnLst/>
              <a:rect l="l" t="t" r="r" b="b"/>
              <a:pathLst>
                <a:path w="1384300" h="801370">
                  <a:moveTo>
                    <a:pt x="0" y="0"/>
                  </a:moveTo>
                  <a:lnTo>
                    <a:pt x="138430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06271" y="4072671"/>
              <a:ext cx="84256" cy="842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54071" y="4910871"/>
              <a:ext cx="84256" cy="842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772400" y="4757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11669" y="46824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72400" y="63576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011669" y="62826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120215" y="5215215"/>
            <a:ext cx="619125" cy="1381125"/>
            <a:chOff x="7120215" y="5215215"/>
            <a:chExt cx="619125" cy="1381125"/>
          </a:xfrm>
        </p:grpSpPr>
        <p:sp>
          <p:nvSpPr>
            <p:cNvPr id="100" name="object 100"/>
            <p:cNvSpPr/>
            <p:nvPr/>
          </p:nvSpPr>
          <p:spPr>
            <a:xfrm>
              <a:off x="7176769" y="5292090"/>
              <a:ext cx="505459" cy="1226820"/>
            </a:xfrm>
            <a:custGeom>
              <a:avLst/>
              <a:gdLst/>
              <a:ahLst/>
              <a:cxnLst/>
              <a:rect l="l" t="t" r="r" b="b"/>
              <a:pathLst>
                <a:path w="505459" h="1226820">
                  <a:moveTo>
                    <a:pt x="0" y="0"/>
                  </a:moveTo>
                  <a:lnTo>
                    <a:pt x="505459" y="12268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20215" y="52152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53615" y="65106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858000" y="50774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16469" y="54432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19871" y="5199360"/>
            <a:ext cx="1532255" cy="923925"/>
            <a:chOff x="719871" y="5199360"/>
            <a:chExt cx="1532255" cy="923925"/>
          </a:xfrm>
        </p:grpSpPr>
        <p:sp>
          <p:nvSpPr>
            <p:cNvPr id="106" name="object 106"/>
            <p:cNvSpPr/>
            <p:nvPr/>
          </p:nvSpPr>
          <p:spPr>
            <a:xfrm>
              <a:off x="793749" y="5260339"/>
              <a:ext cx="1383030" cy="801370"/>
            </a:xfrm>
            <a:custGeom>
              <a:avLst/>
              <a:gdLst/>
              <a:ahLst/>
              <a:cxnLst/>
              <a:rect l="l" t="t" r="r" b="b"/>
              <a:pathLst>
                <a:path w="1383030" h="801370">
                  <a:moveTo>
                    <a:pt x="1383030" y="0"/>
                  </a:moveTo>
                  <a:lnTo>
                    <a:pt x="0" y="80137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66600" y="5199360"/>
              <a:ext cx="85308" cy="851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9871" y="6037560"/>
              <a:ext cx="84256" cy="851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134870" y="49110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06070" y="50482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2270" y="5483225"/>
            <a:ext cx="234950" cy="809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85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39469" y="55968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90358" y="5199519"/>
            <a:ext cx="1505585" cy="923290"/>
            <a:chOff x="490358" y="5199519"/>
            <a:chExt cx="1505585" cy="923290"/>
          </a:xfrm>
        </p:grpSpPr>
        <p:sp>
          <p:nvSpPr>
            <p:cNvPr id="114" name="object 114"/>
            <p:cNvSpPr/>
            <p:nvPr/>
          </p:nvSpPr>
          <p:spPr>
            <a:xfrm>
              <a:off x="542290" y="5278120"/>
              <a:ext cx="209550" cy="765810"/>
            </a:xfrm>
            <a:custGeom>
              <a:avLst/>
              <a:gdLst/>
              <a:ahLst/>
              <a:cxnLst/>
              <a:rect l="l" t="t" r="r" b="b"/>
              <a:pathLst>
                <a:path w="209550" h="765810">
                  <a:moveTo>
                    <a:pt x="209550" y="76580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8958" y="60377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0358" y="5199519"/>
              <a:ext cx="84832" cy="84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33400" y="52578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0"/>
                  </a:moveTo>
                  <a:lnTo>
                    <a:pt x="1447800" y="8382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057400" y="590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296669" y="58254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405215" y="4758015"/>
            <a:ext cx="619125" cy="1381125"/>
            <a:chOff x="1405215" y="4758015"/>
            <a:chExt cx="619125" cy="1381125"/>
          </a:xfrm>
        </p:grpSpPr>
        <p:sp>
          <p:nvSpPr>
            <p:cNvPr id="121" name="object 121"/>
            <p:cNvSpPr/>
            <p:nvPr/>
          </p:nvSpPr>
          <p:spPr>
            <a:xfrm>
              <a:off x="1461769" y="4834890"/>
              <a:ext cx="505459" cy="1226820"/>
            </a:xfrm>
            <a:custGeom>
              <a:avLst/>
              <a:gdLst/>
              <a:ahLst/>
              <a:cxnLst/>
              <a:rect l="l" t="t" r="r" b="b"/>
              <a:pathLst>
                <a:path w="505460" h="1226820">
                  <a:moveTo>
                    <a:pt x="0" y="0"/>
                  </a:moveTo>
                  <a:lnTo>
                    <a:pt x="505460" y="12268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5215" y="47580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938615" y="6053415"/>
              <a:ext cx="85169" cy="85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382270" y="3843020"/>
            <a:ext cx="163448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minimum  spanning </a:t>
            </a:r>
            <a:r>
              <a:rPr sz="1800" spc="-5" dirty="0">
                <a:latin typeface="Arial"/>
                <a:cs typeface="Arial"/>
              </a:rPr>
              <a:t>tree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by:</a:t>
            </a:r>
            <a:endParaRPr sz="1800">
              <a:latin typeface="Arial"/>
              <a:cs typeface="Arial"/>
            </a:endParaRPr>
          </a:p>
          <a:p>
            <a:pPr marL="773430">
              <a:lnSpc>
                <a:spcPts val="1800"/>
              </a:lnSpc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601469" y="49860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06070" y="6433820"/>
            <a:ext cx="166623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Total </a:t>
            </a:r>
            <a:r>
              <a:rPr sz="1600" b="1" dirty="0">
                <a:latin typeface="Arial"/>
                <a:cs typeface="Arial"/>
              </a:rPr>
              <a:t>weight =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46480"/>
            <a:ext cx="6980555" cy="21326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70"/>
              </a:spcBef>
              <a:buClr>
                <a:srgbClr val="00A2D5"/>
              </a:buClr>
              <a:buChar char="►"/>
              <a:tabLst>
                <a:tab pos="298450" algn="l"/>
              </a:tabLst>
            </a:pPr>
            <a:r>
              <a:rPr sz="2100" spc="-190" dirty="0">
                <a:latin typeface="Arial"/>
                <a:cs typeface="Arial"/>
              </a:rPr>
              <a:t>A </a:t>
            </a:r>
            <a:r>
              <a:rPr sz="2100" b="1" spc="-70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spc="-85" dirty="0">
                <a:latin typeface="Arial"/>
                <a:cs typeface="Arial"/>
              </a:rPr>
              <a:t>connected </a:t>
            </a:r>
            <a:r>
              <a:rPr sz="2100" spc="-55" dirty="0">
                <a:latin typeface="Arial"/>
                <a:cs typeface="Arial"/>
              </a:rPr>
              <a:t>undirected </a:t>
            </a:r>
            <a:r>
              <a:rPr sz="2100" spc="-90" dirty="0">
                <a:latin typeface="Arial"/>
                <a:cs typeface="Arial"/>
              </a:rPr>
              <a:t>graph </a:t>
            </a:r>
            <a:r>
              <a:rPr sz="2100" spc="10" dirty="0">
                <a:latin typeface="Arial"/>
                <a:cs typeface="Arial"/>
              </a:rPr>
              <a:t>with </a:t>
            </a:r>
            <a:r>
              <a:rPr sz="2100" b="1" i="1" spc="-65" dirty="0">
                <a:latin typeface="Arial"/>
                <a:cs typeface="Arial"/>
              </a:rPr>
              <a:t>no </a:t>
            </a:r>
            <a:r>
              <a:rPr sz="2100" b="1" i="1" spc="-80" dirty="0">
                <a:latin typeface="Arial"/>
                <a:cs typeface="Arial"/>
              </a:rPr>
              <a:t>simple</a:t>
            </a:r>
            <a:r>
              <a:rPr sz="2100" b="1" i="1" spc="-265" dirty="0">
                <a:latin typeface="Arial"/>
                <a:cs typeface="Arial"/>
              </a:rPr>
              <a:t> </a:t>
            </a:r>
            <a:r>
              <a:rPr sz="2100" b="1" i="1" spc="-35" dirty="0">
                <a:latin typeface="Arial"/>
                <a:cs typeface="Arial"/>
              </a:rPr>
              <a:t>circuit.</a:t>
            </a:r>
            <a:endParaRPr sz="2100" b="1" i="1" dirty="0">
              <a:latin typeface="Arial"/>
              <a:cs typeface="Arial"/>
            </a:endParaRPr>
          </a:p>
          <a:p>
            <a:pPr marL="298450" marR="255904" indent="-285750">
              <a:lnSpc>
                <a:spcPts val="2270"/>
              </a:lnSpc>
              <a:spcBef>
                <a:spcPts val="1650"/>
              </a:spcBef>
              <a:buClr>
                <a:srgbClr val="00A2D5"/>
              </a:buClr>
              <a:buChar char="►"/>
              <a:tabLst>
                <a:tab pos="298450" algn="l"/>
              </a:tabLst>
            </a:pPr>
            <a:r>
              <a:rPr sz="2100" spc="-135" dirty="0">
                <a:latin typeface="Arial"/>
                <a:cs typeface="Arial"/>
              </a:rPr>
              <a:t>An </a:t>
            </a:r>
            <a:r>
              <a:rPr sz="2100" spc="-55" dirty="0">
                <a:latin typeface="Arial"/>
                <a:cs typeface="Arial"/>
              </a:rPr>
              <a:t>undirected </a:t>
            </a:r>
            <a:r>
              <a:rPr sz="2100" spc="-95" dirty="0">
                <a:latin typeface="Arial"/>
                <a:cs typeface="Arial"/>
              </a:rPr>
              <a:t>graph </a:t>
            </a:r>
            <a:r>
              <a:rPr sz="2100" spc="-114" dirty="0">
                <a:latin typeface="Arial"/>
                <a:cs typeface="Arial"/>
              </a:rPr>
              <a:t>is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spc="-30" dirty="0">
                <a:latin typeface="Arial"/>
                <a:cs typeface="Arial"/>
              </a:rPr>
              <a:t>tree </a:t>
            </a:r>
            <a:r>
              <a:rPr sz="2100" spc="30" dirty="0">
                <a:latin typeface="Arial"/>
                <a:cs typeface="Arial"/>
              </a:rPr>
              <a:t>if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spc="-55" dirty="0">
                <a:latin typeface="Arial"/>
                <a:cs typeface="Arial"/>
              </a:rPr>
              <a:t>only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there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spc="-65" dirty="0">
                <a:latin typeface="Arial"/>
                <a:cs typeface="Arial"/>
              </a:rPr>
              <a:t>unique  </a:t>
            </a:r>
            <a:r>
              <a:rPr sz="2100" spc="-80" dirty="0">
                <a:latin typeface="Arial"/>
                <a:cs typeface="Arial"/>
              </a:rPr>
              <a:t>simple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path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between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any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two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of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its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vertices.</a:t>
            </a:r>
            <a:endParaRPr sz="21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Clr>
                <a:srgbClr val="00A2D5"/>
              </a:buClr>
              <a:buChar char="►"/>
              <a:tabLst>
                <a:tab pos="298450" algn="l"/>
              </a:tabLst>
            </a:pPr>
            <a:r>
              <a:rPr sz="2100" b="1" spc="-235" dirty="0">
                <a:latin typeface="Arial"/>
                <a:cs typeface="Arial"/>
              </a:rPr>
              <a:t>THEOREM: </a:t>
            </a:r>
            <a:r>
              <a:rPr sz="2100" b="1" spc="-190" dirty="0">
                <a:latin typeface="Arial"/>
                <a:cs typeface="Arial"/>
              </a:rPr>
              <a:t>A </a:t>
            </a:r>
            <a:r>
              <a:rPr sz="2100" b="1" spc="-25" dirty="0">
                <a:latin typeface="Arial"/>
                <a:cs typeface="Arial"/>
              </a:rPr>
              <a:t>tree </a:t>
            </a:r>
            <a:r>
              <a:rPr sz="2100" b="1" spc="10" dirty="0">
                <a:latin typeface="Arial"/>
                <a:cs typeface="Arial"/>
              </a:rPr>
              <a:t>with </a:t>
            </a:r>
            <a:r>
              <a:rPr sz="2100" b="1" spc="-65" dirty="0">
                <a:latin typeface="Arial"/>
                <a:cs typeface="Arial"/>
              </a:rPr>
              <a:t>n </a:t>
            </a:r>
            <a:r>
              <a:rPr sz="2100" b="1" spc="-75" dirty="0">
                <a:latin typeface="Arial"/>
                <a:cs typeface="Arial"/>
              </a:rPr>
              <a:t>vertices </a:t>
            </a:r>
            <a:r>
              <a:rPr sz="2100" b="1" spc="-155" dirty="0">
                <a:latin typeface="Arial"/>
                <a:cs typeface="Arial"/>
              </a:rPr>
              <a:t>has </a:t>
            </a:r>
            <a:r>
              <a:rPr sz="2100" b="1" i="1" spc="-90" dirty="0">
                <a:latin typeface="Arial"/>
                <a:cs typeface="Arial"/>
              </a:rPr>
              <a:t>n </a:t>
            </a:r>
            <a:r>
              <a:rPr sz="2100" b="1" spc="-125" dirty="0">
                <a:latin typeface="Arial"/>
                <a:cs typeface="Arial"/>
              </a:rPr>
              <a:t>– </a:t>
            </a:r>
            <a:r>
              <a:rPr sz="2100" b="1" spc="-105" dirty="0">
                <a:latin typeface="Arial"/>
                <a:cs typeface="Arial"/>
              </a:rPr>
              <a:t>1</a:t>
            </a:r>
            <a:r>
              <a:rPr sz="2100" b="1" spc="-140" dirty="0">
                <a:latin typeface="Arial"/>
                <a:cs typeface="Arial"/>
              </a:rPr>
              <a:t> </a:t>
            </a:r>
            <a:r>
              <a:rPr sz="2100" b="1" spc="-135" dirty="0">
                <a:latin typeface="Arial"/>
                <a:cs typeface="Arial"/>
              </a:rPr>
              <a:t>edges.</a:t>
            </a:r>
            <a:endParaRPr sz="21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465" dirty="0"/>
              <a:t>A</a:t>
            </a:r>
            <a:r>
              <a:rPr sz="4000" spc="-225" dirty="0"/>
              <a:t> </a:t>
            </a:r>
            <a:r>
              <a:rPr sz="4000" spc="-260" dirty="0"/>
              <a:t>Tree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947419" y="3844290"/>
            <a:ext cx="1657985" cy="1381760"/>
            <a:chOff x="947419" y="3844290"/>
            <a:chExt cx="1657985" cy="1381760"/>
          </a:xfrm>
        </p:grpSpPr>
        <p:sp>
          <p:nvSpPr>
            <p:cNvPr id="5" name="object 5"/>
            <p:cNvSpPr/>
            <p:nvPr/>
          </p:nvSpPr>
          <p:spPr>
            <a:xfrm>
              <a:off x="1752600" y="38862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838200" y="0"/>
                  </a:moveTo>
                  <a:lnTo>
                    <a:pt x="0" y="12954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429" y="5181600"/>
              <a:ext cx="665480" cy="1270"/>
            </a:xfrm>
            <a:custGeom>
              <a:avLst/>
              <a:gdLst/>
              <a:ahLst/>
              <a:cxnLst/>
              <a:rect l="l" t="t" r="r" b="b"/>
              <a:pathLst>
                <a:path w="665480" h="1270">
                  <a:moveTo>
                    <a:pt x="665480" y="0"/>
                  </a:moveTo>
                  <a:lnTo>
                    <a:pt x="0" y="126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7829" y="5138420"/>
              <a:ext cx="85089" cy="85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7419" y="5140960"/>
              <a:ext cx="85090" cy="85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829" y="3844290"/>
              <a:ext cx="8508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419" y="3845560"/>
              <a:ext cx="85090" cy="850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599" y="3923030"/>
              <a:ext cx="1270" cy="1221740"/>
            </a:xfrm>
            <a:custGeom>
              <a:avLst/>
              <a:gdLst/>
              <a:ahLst/>
              <a:cxnLst/>
              <a:rect l="l" t="t" r="r" b="b"/>
              <a:pathLst>
                <a:path w="1269" h="1221739">
                  <a:moveTo>
                    <a:pt x="1269" y="122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9959" y="5138420"/>
              <a:ext cx="85090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8689" y="3844290"/>
              <a:ext cx="85090" cy="83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923030"/>
              <a:ext cx="1270" cy="1221740"/>
            </a:xfrm>
            <a:custGeom>
              <a:avLst/>
              <a:gdLst/>
              <a:ahLst/>
              <a:cxnLst/>
              <a:rect l="l" t="t" r="r" b="b"/>
              <a:pathLst>
                <a:path w="1269" h="1221739">
                  <a:moveTo>
                    <a:pt x="1269" y="122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1959" y="5138420"/>
              <a:ext cx="83819" cy="850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9419" y="3844290"/>
              <a:ext cx="85090" cy="838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3269" y="5215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670" y="52158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49741" y="3844071"/>
            <a:ext cx="1683385" cy="1379855"/>
            <a:chOff x="949741" y="3844071"/>
            <a:chExt cx="1683385" cy="1379855"/>
          </a:xfrm>
        </p:grpSpPr>
        <p:sp>
          <p:nvSpPr>
            <p:cNvPr id="20" name="object 20"/>
            <p:cNvSpPr/>
            <p:nvPr/>
          </p:nvSpPr>
          <p:spPr>
            <a:xfrm>
              <a:off x="2547619" y="3844289"/>
              <a:ext cx="85090" cy="838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9420" y="3845559"/>
              <a:ext cx="85090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3886199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838200" y="129540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0920" y="3917949"/>
              <a:ext cx="722630" cy="1231900"/>
            </a:xfrm>
            <a:custGeom>
              <a:avLst/>
              <a:gdLst/>
              <a:ahLst/>
              <a:cxnLst/>
              <a:rect l="l" t="t" r="r" b="b"/>
              <a:pathLst>
                <a:path w="722630" h="1231900">
                  <a:moveTo>
                    <a:pt x="0" y="1231900"/>
                  </a:moveTo>
                  <a:lnTo>
                    <a:pt x="72263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9741" y="5139471"/>
              <a:ext cx="84256" cy="84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471" y="3844071"/>
              <a:ext cx="84256" cy="842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8259" y="3923029"/>
              <a:ext cx="2540" cy="1221740"/>
            </a:xfrm>
            <a:custGeom>
              <a:avLst/>
              <a:gdLst/>
              <a:ahLst/>
              <a:cxnLst/>
              <a:rect l="l" t="t" r="r" b="b"/>
              <a:pathLst>
                <a:path w="2539" h="1221739">
                  <a:moveTo>
                    <a:pt x="2539" y="1221740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7619" y="5138419"/>
              <a:ext cx="85090" cy="850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46350" y="3844289"/>
              <a:ext cx="85089" cy="838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14600" y="52158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270" y="2944240"/>
            <a:ext cx="2262505" cy="9258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EXAMPLES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330"/>
              </a:spcBef>
              <a:tabLst>
                <a:tab pos="1229995" algn="l"/>
                <a:tab pos="2144395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17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</a:t>
            </a:r>
            <a:r>
              <a:rPr sz="2000" b="1" i="1" spc="-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29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c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54829" y="3844290"/>
            <a:ext cx="944880" cy="1379220"/>
            <a:chOff x="4354829" y="3844290"/>
            <a:chExt cx="944880" cy="1379220"/>
          </a:xfrm>
        </p:grpSpPr>
        <p:sp>
          <p:nvSpPr>
            <p:cNvPr id="32" name="object 32"/>
            <p:cNvSpPr/>
            <p:nvPr/>
          </p:nvSpPr>
          <p:spPr>
            <a:xfrm>
              <a:off x="4439919" y="3916680"/>
              <a:ext cx="797560" cy="1234440"/>
            </a:xfrm>
            <a:custGeom>
              <a:avLst/>
              <a:gdLst/>
              <a:ahLst/>
              <a:cxnLst/>
              <a:rect l="l" t="t" r="r" b="b"/>
              <a:pathLst>
                <a:path w="797560" h="1234439">
                  <a:moveTo>
                    <a:pt x="797559" y="0"/>
                  </a:moveTo>
                  <a:lnTo>
                    <a:pt x="0" y="12344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6008" y="3844409"/>
              <a:ext cx="83581" cy="835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77808" y="5139809"/>
              <a:ext cx="83581" cy="835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54829" y="3844290"/>
              <a:ext cx="85090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614420" y="3844290"/>
            <a:ext cx="87630" cy="1379220"/>
            <a:chOff x="3614420" y="3844290"/>
            <a:chExt cx="87630" cy="1379220"/>
          </a:xfrm>
        </p:grpSpPr>
        <p:sp>
          <p:nvSpPr>
            <p:cNvPr id="37" name="object 37"/>
            <p:cNvSpPr/>
            <p:nvPr/>
          </p:nvSpPr>
          <p:spPr>
            <a:xfrm>
              <a:off x="3614420" y="3845560"/>
              <a:ext cx="85089" cy="850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57600" y="3923030"/>
              <a:ext cx="1270" cy="1221740"/>
            </a:xfrm>
            <a:custGeom>
              <a:avLst/>
              <a:gdLst/>
              <a:ahLst/>
              <a:cxnLst/>
              <a:rect l="l" t="t" r="r" b="b"/>
              <a:pathLst>
                <a:path w="1270" h="1221739">
                  <a:moveTo>
                    <a:pt x="1270" y="122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5690" y="3844290"/>
              <a:ext cx="83820" cy="838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6960" y="5138420"/>
              <a:ext cx="85089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06470" y="3539490"/>
            <a:ext cx="1806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688464" algn="l"/>
              </a:tabLst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17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</a:t>
            </a:r>
            <a:r>
              <a:rPr sz="20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i="1" u="heavy" spc="-29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29000" y="5215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43400" y="52158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377690" y="3844290"/>
            <a:ext cx="922019" cy="1379220"/>
            <a:chOff x="4377690" y="3844290"/>
            <a:chExt cx="922019" cy="1379220"/>
          </a:xfrm>
        </p:grpSpPr>
        <p:sp>
          <p:nvSpPr>
            <p:cNvPr id="45" name="object 45"/>
            <p:cNvSpPr/>
            <p:nvPr/>
          </p:nvSpPr>
          <p:spPr>
            <a:xfrm>
              <a:off x="5215890" y="3844290"/>
              <a:ext cx="83820" cy="838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77690" y="3845560"/>
              <a:ext cx="85089" cy="8508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6530" y="3923030"/>
              <a:ext cx="1270" cy="1221740"/>
            </a:xfrm>
            <a:custGeom>
              <a:avLst/>
              <a:gdLst/>
              <a:ahLst/>
              <a:cxnLst/>
              <a:rect l="l" t="t" r="r" b="b"/>
              <a:pathLst>
                <a:path w="1270" h="1221739">
                  <a:moveTo>
                    <a:pt x="1270" y="122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5890" y="5138420"/>
              <a:ext cx="83820" cy="850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13350" y="3844290"/>
              <a:ext cx="85089" cy="838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82870" y="52158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81420" y="3844290"/>
            <a:ext cx="1685289" cy="1379220"/>
            <a:chOff x="6281420" y="3844290"/>
            <a:chExt cx="1685289" cy="1379220"/>
          </a:xfrm>
        </p:grpSpPr>
        <p:sp>
          <p:nvSpPr>
            <p:cNvPr id="52" name="object 52"/>
            <p:cNvSpPr/>
            <p:nvPr/>
          </p:nvSpPr>
          <p:spPr>
            <a:xfrm>
              <a:off x="7106920" y="3916680"/>
              <a:ext cx="797560" cy="1234440"/>
            </a:xfrm>
            <a:custGeom>
              <a:avLst/>
              <a:gdLst/>
              <a:ahLst/>
              <a:cxnLst/>
              <a:rect l="l" t="t" r="r" b="b"/>
              <a:pathLst>
                <a:path w="797559" h="1234439">
                  <a:moveTo>
                    <a:pt x="797559" y="0"/>
                  </a:moveTo>
                  <a:lnTo>
                    <a:pt x="0" y="12344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3009" y="3844409"/>
              <a:ext cx="83581" cy="835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4809" y="5139809"/>
              <a:ext cx="83581" cy="835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24600" y="3923030"/>
              <a:ext cx="1270" cy="1221740"/>
            </a:xfrm>
            <a:custGeom>
              <a:avLst/>
              <a:gdLst/>
              <a:ahLst/>
              <a:cxnLst/>
              <a:rect l="l" t="t" r="r" b="b"/>
              <a:pathLst>
                <a:path w="1270" h="1221739">
                  <a:moveTo>
                    <a:pt x="1270" y="122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83960" y="5138420"/>
              <a:ext cx="83819" cy="850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81420" y="3844290"/>
              <a:ext cx="85089" cy="838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172200" y="3539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35469" y="3539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49869" y="35394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97270" y="5215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11669" y="52158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283741" y="3844071"/>
            <a:ext cx="1683385" cy="1379855"/>
            <a:chOff x="6283741" y="3844071"/>
            <a:chExt cx="1683385" cy="1379855"/>
          </a:xfrm>
        </p:grpSpPr>
        <p:sp>
          <p:nvSpPr>
            <p:cNvPr id="64" name="object 64"/>
            <p:cNvSpPr/>
            <p:nvPr/>
          </p:nvSpPr>
          <p:spPr>
            <a:xfrm>
              <a:off x="7106919" y="3916679"/>
              <a:ext cx="797560" cy="1234440"/>
            </a:xfrm>
            <a:custGeom>
              <a:avLst/>
              <a:gdLst/>
              <a:ahLst/>
              <a:cxnLst/>
              <a:rect l="l" t="t" r="r" b="b"/>
              <a:pathLst>
                <a:path w="797559" h="1234439">
                  <a:moveTo>
                    <a:pt x="797559" y="12344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83008" y="5139808"/>
              <a:ext cx="83581" cy="835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44808" y="3844408"/>
              <a:ext cx="83581" cy="835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44919" y="3917949"/>
              <a:ext cx="722630" cy="1231900"/>
            </a:xfrm>
            <a:custGeom>
              <a:avLst/>
              <a:gdLst/>
              <a:ahLst/>
              <a:cxnLst/>
              <a:rect l="l" t="t" r="r" b="b"/>
              <a:pathLst>
                <a:path w="722629" h="1231900">
                  <a:moveTo>
                    <a:pt x="0" y="1231900"/>
                  </a:moveTo>
                  <a:lnTo>
                    <a:pt x="72262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83741" y="5139471"/>
              <a:ext cx="84792" cy="842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44471" y="3844071"/>
              <a:ext cx="84256" cy="8425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849869" y="52158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14400" y="5977890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 A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00800" y="5977890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 A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6200" y="5977890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905F-2FEE-4997-B7F4-0AFD94EE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369332"/>
          </a:xfrm>
        </p:spPr>
        <p:txBody>
          <a:bodyPr/>
          <a:lstStyle/>
          <a:p>
            <a:pPr algn="ctr"/>
            <a:r>
              <a:rPr lang="en-US" dirty="0"/>
              <a:t>Prim’s Algorithm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A5718-5BC7-4F48-8B40-B44110FE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59660"/>
            <a:ext cx="6781800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E1A5-DF64-4790-B744-1F803E13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D7F7-8E0D-463E-AD91-E48AC818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176020"/>
            <a:ext cx="7903209" cy="369332"/>
          </a:xfrm>
        </p:spPr>
        <p:txBody>
          <a:bodyPr/>
          <a:lstStyle/>
          <a:p>
            <a:pPr algn="ctr"/>
            <a:r>
              <a:rPr lang="en-US" dirty="0"/>
              <a:t>Final solution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57064-8042-473B-B07E-7C825B8E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" y="1785620"/>
            <a:ext cx="7219949" cy="4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6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73600"/>
            <a:chOff x="0" y="0"/>
            <a:chExt cx="9144000" cy="4673600"/>
          </a:xfrm>
        </p:grpSpPr>
        <p:sp>
          <p:nvSpPr>
            <p:cNvPr id="3" name="object 3"/>
            <p:cNvSpPr/>
            <p:nvPr/>
          </p:nvSpPr>
          <p:spPr>
            <a:xfrm>
              <a:off x="0" y="403860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B7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673600"/>
            </a:xfrm>
            <a:custGeom>
              <a:avLst/>
              <a:gdLst/>
              <a:ahLst/>
              <a:cxnLst/>
              <a:rect l="l" t="t" r="r" b="b"/>
              <a:pathLst>
                <a:path w="9144000" h="4673600">
                  <a:moveTo>
                    <a:pt x="9144000" y="4645660"/>
                  </a:moveTo>
                  <a:lnTo>
                    <a:pt x="0" y="4645660"/>
                  </a:lnTo>
                  <a:lnTo>
                    <a:pt x="0" y="4673600"/>
                  </a:lnTo>
                  <a:lnTo>
                    <a:pt x="9144000" y="4673600"/>
                  </a:lnTo>
                  <a:lnTo>
                    <a:pt x="9144000" y="4645660"/>
                  </a:lnTo>
                  <a:close/>
                </a:path>
                <a:path w="9144000" h="4673600">
                  <a:moveTo>
                    <a:pt x="91440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9144000" y="4038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B7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23630" y="414019"/>
            <a:ext cx="279400" cy="188213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285" dirty="0">
                <a:solidFill>
                  <a:srgbClr val="FFFFFF"/>
                </a:solidFill>
                <a:latin typeface="Arial"/>
                <a:cs typeface="Arial"/>
              </a:rPr>
              <a:t>CHAPTER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40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450" y="3519170"/>
            <a:ext cx="1794510" cy="1814830"/>
            <a:chOff x="171450" y="3519170"/>
            <a:chExt cx="1794510" cy="1814830"/>
          </a:xfrm>
        </p:grpSpPr>
        <p:sp>
          <p:nvSpPr>
            <p:cNvPr id="7" name="object 7"/>
            <p:cNvSpPr/>
            <p:nvPr/>
          </p:nvSpPr>
          <p:spPr>
            <a:xfrm>
              <a:off x="233680" y="3519170"/>
              <a:ext cx="1732280" cy="1783080"/>
            </a:xfrm>
            <a:custGeom>
              <a:avLst/>
              <a:gdLst/>
              <a:ahLst/>
              <a:cxnLst/>
              <a:rect l="l" t="t" r="r" b="b"/>
              <a:pathLst>
                <a:path w="1732280" h="1783079">
                  <a:moveTo>
                    <a:pt x="1732280" y="0"/>
                  </a:moveTo>
                  <a:lnTo>
                    <a:pt x="0" y="194309"/>
                  </a:lnTo>
                  <a:lnTo>
                    <a:pt x="186690" y="1628139"/>
                  </a:lnTo>
                  <a:lnTo>
                    <a:pt x="1412239" y="1783079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9FD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" y="3902710"/>
              <a:ext cx="1328420" cy="1431290"/>
            </a:xfrm>
            <a:custGeom>
              <a:avLst/>
              <a:gdLst/>
              <a:ahLst/>
              <a:cxnLst/>
              <a:rect l="l" t="t" r="r" b="b"/>
              <a:pathLst>
                <a:path w="1328420" h="1431289">
                  <a:moveTo>
                    <a:pt x="287020" y="0"/>
                  </a:moveTo>
                  <a:lnTo>
                    <a:pt x="273050" y="0"/>
                  </a:lnTo>
                  <a:lnTo>
                    <a:pt x="241300" y="7619"/>
                  </a:lnTo>
                  <a:lnTo>
                    <a:pt x="220979" y="24129"/>
                  </a:lnTo>
                  <a:lnTo>
                    <a:pt x="212090" y="44450"/>
                  </a:lnTo>
                  <a:lnTo>
                    <a:pt x="208279" y="67309"/>
                  </a:lnTo>
                  <a:lnTo>
                    <a:pt x="210820" y="90169"/>
                  </a:lnTo>
                  <a:lnTo>
                    <a:pt x="215900" y="109219"/>
                  </a:lnTo>
                  <a:lnTo>
                    <a:pt x="220979" y="123189"/>
                  </a:lnTo>
                  <a:lnTo>
                    <a:pt x="222250" y="128269"/>
                  </a:lnTo>
                  <a:lnTo>
                    <a:pt x="217170" y="128269"/>
                  </a:lnTo>
                  <a:lnTo>
                    <a:pt x="203200" y="124459"/>
                  </a:lnTo>
                  <a:lnTo>
                    <a:pt x="182879" y="121919"/>
                  </a:lnTo>
                  <a:lnTo>
                    <a:pt x="133350" y="119379"/>
                  </a:lnTo>
                  <a:lnTo>
                    <a:pt x="109220" y="121919"/>
                  </a:lnTo>
                  <a:lnTo>
                    <a:pt x="90170" y="128269"/>
                  </a:lnTo>
                  <a:lnTo>
                    <a:pt x="77470" y="138429"/>
                  </a:lnTo>
                  <a:lnTo>
                    <a:pt x="72389" y="152400"/>
                  </a:lnTo>
                  <a:lnTo>
                    <a:pt x="73660" y="166369"/>
                  </a:lnTo>
                  <a:lnTo>
                    <a:pt x="107950" y="209550"/>
                  </a:lnTo>
                  <a:lnTo>
                    <a:pt x="116839" y="215900"/>
                  </a:lnTo>
                  <a:lnTo>
                    <a:pt x="113029" y="218439"/>
                  </a:lnTo>
                  <a:lnTo>
                    <a:pt x="69850" y="242569"/>
                  </a:lnTo>
                  <a:lnTo>
                    <a:pt x="13969" y="288289"/>
                  </a:lnTo>
                  <a:lnTo>
                    <a:pt x="0" y="314959"/>
                  </a:lnTo>
                  <a:lnTo>
                    <a:pt x="1269" y="325119"/>
                  </a:lnTo>
                  <a:lnTo>
                    <a:pt x="5080" y="337819"/>
                  </a:lnTo>
                  <a:lnTo>
                    <a:pt x="11430" y="350519"/>
                  </a:lnTo>
                  <a:lnTo>
                    <a:pt x="19050" y="363219"/>
                  </a:lnTo>
                  <a:lnTo>
                    <a:pt x="30480" y="377189"/>
                  </a:lnTo>
                  <a:lnTo>
                    <a:pt x="41910" y="393700"/>
                  </a:lnTo>
                  <a:lnTo>
                    <a:pt x="54610" y="407669"/>
                  </a:lnTo>
                  <a:lnTo>
                    <a:pt x="69850" y="422909"/>
                  </a:lnTo>
                  <a:lnTo>
                    <a:pt x="83820" y="439419"/>
                  </a:lnTo>
                  <a:lnTo>
                    <a:pt x="99060" y="453389"/>
                  </a:lnTo>
                  <a:lnTo>
                    <a:pt x="114300" y="468629"/>
                  </a:lnTo>
                  <a:lnTo>
                    <a:pt x="129539" y="481329"/>
                  </a:lnTo>
                  <a:lnTo>
                    <a:pt x="167640" y="515619"/>
                  </a:lnTo>
                  <a:lnTo>
                    <a:pt x="172720" y="562609"/>
                  </a:lnTo>
                  <a:lnTo>
                    <a:pt x="180340" y="609600"/>
                  </a:lnTo>
                  <a:lnTo>
                    <a:pt x="189229" y="657859"/>
                  </a:lnTo>
                  <a:lnTo>
                    <a:pt x="199390" y="704850"/>
                  </a:lnTo>
                  <a:lnTo>
                    <a:pt x="210820" y="753109"/>
                  </a:lnTo>
                  <a:lnTo>
                    <a:pt x="236220" y="844550"/>
                  </a:lnTo>
                  <a:lnTo>
                    <a:pt x="248920" y="889000"/>
                  </a:lnTo>
                  <a:lnTo>
                    <a:pt x="262890" y="930909"/>
                  </a:lnTo>
                  <a:lnTo>
                    <a:pt x="275590" y="971550"/>
                  </a:lnTo>
                  <a:lnTo>
                    <a:pt x="289559" y="1009650"/>
                  </a:lnTo>
                  <a:lnTo>
                    <a:pt x="302259" y="1045209"/>
                  </a:lnTo>
                  <a:lnTo>
                    <a:pt x="313690" y="1078229"/>
                  </a:lnTo>
                  <a:lnTo>
                    <a:pt x="335280" y="1132839"/>
                  </a:lnTo>
                  <a:lnTo>
                    <a:pt x="344170" y="1154429"/>
                  </a:lnTo>
                  <a:lnTo>
                    <a:pt x="290830" y="1158239"/>
                  </a:lnTo>
                  <a:lnTo>
                    <a:pt x="309880" y="1266189"/>
                  </a:lnTo>
                  <a:lnTo>
                    <a:pt x="1060450" y="1431289"/>
                  </a:lnTo>
                  <a:lnTo>
                    <a:pt x="1074420" y="1299209"/>
                  </a:lnTo>
                  <a:lnTo>
                    <a:pt x="1191260" y="1403349"/>
                  </a:lnTo>
                  <a:lnTo>
                    <a:pt x="1112520" y="1107439"/>
                  </a:lnTo>
                  <a:lnTo>
                    <a:pt x="1061720" y="1111250"/>
                  </a:lnTo>
                  <a:lnTo>
                    <a:pt x="1073150" y="1107439"/>
                  </a:lnTo>
                  <a:lnTo>
                    <a:pt x="996950" y="831850"/>
                  </a:lnTo>
                  <a:lnTo>
                    <a:pt x="1009650" y="829309"/>
                  </a:lnTo>
                  <a:lnTo>
                    <a:pt x="1022350" y="828039"/>
                  </a:lnTo>
                  <a:lnTo>
                    <a:pt x="1037590" y="824229"/>
                  </a:lnTo>
                  <a:lnTo>
                    <a:pt x="1052830" y="821689"/>
                  </a:lnTo>
                  <a:lnTo>
                    <a:pt x="1071880" y="817879"/>
                  </a:lnTo>
                  <a:lnTo>
                    <a:pt x="1089660" y="811529"/>
                  </a:lnTo>
                  <a:lnTo>
                    <a:pt x="1108710" y="805179"/>
                  </a:lnTo>
                  <a:lnTo>
                    <a:pt x="1130300" y="798829"/>
                  </a:lnTo>
                  <a:lnTo>
                    <a:pt x="1150620" y="788669"/>
                  </a:lnTo>
                  <a:lnTo>
                    <a:pt x="1172210" y="778509"/>
                  </a:lnTo>
                  <a:lnTo>
                    <a:pt x="1216660" y="753109"/>
                  </a:lnTo>
                  <a:lnTo>
                    <a:pt x="1259840" y="722629"/>
                  </a:lnTo>
                  <a:lnTo>
                    <a:pt x="1303020" y="683259"/>
                  </a:lnTo>
                  <a:lnTo>
                    <a:pt x="1324610" y="647700"/>
                  </a:lnTo>
                  <a:lnTo>
                    <a:pt x="1328420" y="632459"/>
                  </a:lnTo>
                  <a:lnTo>
                    <a:pt x="1328420" y="614679"/>
                  </a:lnTo>
                  <a:lnTo>
                    <a:pt x="1318260" y="571500"/>
                  </a:lnTo>
                  <a:lnTo>
                    <a:pt x="1287780" y="514350"/>
                  </a:lnTo>
                  <a:lnTo>
                    <a:pt x="1245870" y="463550"/>
                  </a:lnTo>
                  <a:lnTo>
                    <a:pt x="1211580" y="429259"/>
                  </a:lnTo>
                  <a:lnTo>
                    <a:pt x="1172210" y="394969"/>
                  </a:lnTo>
                  <a:lnTo>
                    <a:pt x="1127760" y="360679"/>
                  </a:lnTo>
                  <a:lnTo>
                    <a:pt x="1104900" y="342900"/>
                  </a:lnTo>
                  <a:lnTo>
                    <a:pt x="1056640" y="309879"/>
                  </a:lnTo>
                  <a:lnTo>
                    <a:pt x="1029969" y="293369"/>
                  </a:lnTo>
                  <a:lnTo>
                    <a:pt x="976630" y="262889"/>
                  </a:lnTo>
                  <a:lnTo>
                    <a:pt x="948690" y="246379"/>
                  </a:lnTo>
                  <a:lnTo>
                    <a:pt x="862330" y="204469"/>
                  </a:lnTo>
                  <a:lnTo>
                    <a:pt x="802640" y="179069"/>
                  </a:lnTo>
                  <a:lnTo>
                    <a:pt x="712469" y="147319"/>
                  </a:lnTo>
                  <a:lnTo>
                    <a:pt x="622300" y="123189"/>
                  </a:lnTo>
                  <a:lnTo>
                    <a:pt x="562610" y="111759"/>
                  </a:lnTo>
                  <a:lnTo>
                    <a:pt x="532130" y="107950"/>
                  </a:lnTo>
                  <a:lnTo>
                    <a:pt x="519430" y="99059"/>
                  </a:lnTo>
                  <a:lnTo>
                    <a:pt x="504190" y="90169"/>
                  </a:lnTo>
                  <a:lnTo>
                    <a:pt x="488950" y="80009"/>
                  </a:lnTo>
                  <a:lnTo>
                    <a:pt x="455930" y="62229"/>
                  </a:lnTo>
                  <a:lnTo>
                    <a:pt x="438150" y="53339"/>
                  </a:lnTo>
                  <a:lnTo>
                    <a:pt x="421640" y="43179"/>
                  </a:lnTo>
                  <a:lnTo>
                    <a:pt x="402590" y="34289"/>
                  </a:lnTo>
                  <a:lnTo>
                    <a:pt x="332740" y="7619"/>
                  </a:lnTo>
                  <a:lnTo>
                    <a:pt x="300990" y="1269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400" y="4056380"/>
              <a:ext cx="1049020" cy="998219"/>
            </a:xfrm>
            <a:custGeom>
              <a:avLst/>
              <a:gdLst/>
              <a:ahLst/>
              <a:cxnLst/>
              <a:rect l="l" t="t" r="r" b="b"/>
              <a:pathLst>
                <a:path w="1049020" h="998220">
                  <a:moveTo>
                    <a:pt x="317500" y="0"/>
                  </a:moveTo>
                  <a:lnTo>
                    <a:pt x="303530" y="3810"/>
                  </a:lnTo>
                  <a:lnTo>
                    <a:pt x="288290" y="8890"/>
                  </a:lnTo>
                  <a:lnTo>
                    <a:pt x="270509" y="13970"/>
                  </a:lnTo>
                  <a:lnTo>
                    <a:pt x="232409" y="26670"/>
                  </a:lnTo>
                  <a:lnTo>
                    <a:pt x="210820" y="34290"/>
                  </a:lnTo>
                  <a:lnTo>
                    <a:pt x="189229" y="43180"/>
                  </a:lnTo>
                  <a:lnTo>
                    <a:pt x="168909" y="50800"/>
                  </a:lnTo>
                  <a:lnTo>
                    <a:pt x="147320" y="59690"/>
                  </a:lnTo>
                  <a:lnTo>
                    <a:pt x="127000" y="69850"/>
                  </a:lnTo>
                  <a:lnTo>
                    <a:pt x="106679" y="78740"/>
                  </a:lnTo>
                  <a:lnTo>
                    <a:pt x="52070" y="110490"/>
                  </a:lnTo>
                  <a:lnTo>
                    <a:pt x="10159" y="147320"/>
                  </a:lnTo>
                  <a:lnTo>
                    <a:pt x="0" y="177800"/>
                  </a:lnTo>
                  <a:lnTo>
                    <a:pt x="0" y="190500"/>
                  </a:lnTo>
                  <a:lnTo>
                    <a:pt x="21590" y="229870"/>
                  </a:lnTo>
                  <a:lnTo>
                    <a:pt x="57150" y="260350"/>
                  </a:lnTo>
                  <a:lnTo>
                    <a:pt x="81279" y="275590"/>
                  </a:lnTo>
                  <a:lnTo>
                    <a:pt x="97790" y="285750"/>
                  </a:lnTo>
                  <a:lnTo>
                    <a:pt x="104140" y="288290"/>
                  </a:lnTo>
                  <a:lnTo>
                    <a:pt x="105409" y="288290"/>
                  </a:lnTo>
                  <a:lnTo>
                    <a:pt x="135890" y="523240"/>
                  </a:lnTo>
                  <a:lnTo>
                    <a:pt x="101600" y="532130"/>
                  </a:lnTo>
                  <a:lnTo>
                    <a:pt x="101600" y="529590"/>
                  </a:lnTo>
                  <a:lnTo>
                    <a:pt x="100329" y="527050"/>
                  </a:lnTo>
                  <a:lnTo>
                    <a:pt x="100329" y="524510"/>
                  </a:lnTo>
                  <a:lnTo>
                    <a:pt x="99059" y="521970"/>
                  </a:lnTo>
                  <a:lnTo>
                    <a:pt x="95250" y="510540"/>
                  </a:lnTo>
                  <a:lnTo>
                    <a:pt x="68579" y="477520"/>
                  </a:lnTo>
                  <a:lnTo>
                    <a:pt x="58420" y="474980"/>
                  </a:lnTo>
                  <a:lnTo>
                    <a:pt x="49529" y="472440"/>
                  </a:lnTo>
                  <a:lnTo>
                    <a:pt x="7620" y="508000"/>
                  </a:lnTo>
                  <a:lnTo>
                    <a:pt x="6350" y="519430"/>
                  </a:lnTo>
                  <a:lnTo>
                    <a:pt x="6350" y="530860"/>
                  </a:lnTo>
                  <a:lnTo>
                    <a:pt x="7620" y="543560"/>
                  </a:lnTo>
                  <a:lnTo>
                    <a:pt x="8890" y="546100"/>
                  </a:lnTo>
                  <a:lnTo>
                    <a:pt x="8890" y="548640"/>
                  </a:lnTo>
                  <a:lnTo>
                    <a:pt x="11429" y="553720"/>
                  </a:lnTo>
                  <a:lnTo>
                    <a:pt x="10159" y="553720"/>
                  </a:lnTo>
                  <a:lnTo>
                    <a:pt x="29209" y="624840"/>
                  </a:lnTo>
                  <a:lnTo>
                    <a:pt x="48259" y="694690"/>
                  </a:lnTo>
                  <a:lnTo>
                    <a:pt x="68579" y="762000"/>
                  </a:lnTo>
                  <a:lnTo>
                    <a:pt x="90170" y="824230"/>
                  </a:lnTo>
                  <a:lnTo>
                    <a:pt x="128270" y="928370"/>
                  </a:lnTo>
                  <a:lnTo>
                    <a:pt x="143509" y="969010"/>
                  </a:lnTo>
                  <a:lnTo>
                    <a:pt x="156209" y="998220"/>
                  </a:lnTo>
                  <a:lnTo>
                    <a:pt x="793750" y="958850"/>
                  </a:lnTo>
                  <a:lnTo>
                    <a:pt x="706119" y="636270"/>
                  </a:lnTo>
                  <a:lnTo>
                    <a:pt x="736600" y="635000"/>
                  </a:lnTo>
                  <a:lnTo>
                    <a:pt x="751840" y="635000"/>
                  </a:lnTo>
                  <a:lnTo>
                    <a:pt x="763269" y="632460"/>
                  </a:lnTo>
                  <a:lnTo>
                    <a:pt x="778510" y="631190"/>
                  </a:lnTo>
                  <a:lnTo>
                    <a:pt x="796290" y="627380"/>
                  </a:lnTo>
                  <a:lnTo>
                    <a:pt x="815340" y="622300"/>
                  </a:lnTo>
                  <a:lnTo>
                    <a:pt x="836930" y="617220"/>
                  </a:lnTo>
                  <a:lnTo>
                    <a:pt x="883919" y="600710"/>
                  </a:lnTo>
                  <a:lnTo>
                    <a:pt x="933450" y="576580"/>
                  </a:lnTo>
                  <a:lnTo>
                    <a:pt x="985519" y="543560"/>
                  </a:lnTo>
                  <a:lnTo>
                    <a:pt x="1036319" y="497840"/>
                  </a:lnTo>
                  <a:lnTo>
                    <a:pt x="1049020" y="463550"/>
                  </a:lnTo>
                  <a:lnTo>
                    <a:pt x="1045210" y="440690"/>
                  </a:lnTo>
                  <a:lnTo>
                    <a:pt x="1033780" y="414020"/>
                  </a:lnTo>
                  <a:lnTo>
                    <a:pt x="1016000" y="386080"/>
                  </a:lnTo>
                  <a:lnTo>
                    <a:pt x="1004569" y="372110"/>
                  </a:lnTo>
                  <a:lnTo>
                    <a:pt x="993140" y="356870"/>
                  </a:lnTo>
                  <a:lnTo>
                    <a:pt x="980440" y="341630"/>
                  </a:lnTo>
                  <a:lnTo>
                    <a:pt x="965200" y="327660"/>
                  </a:lnTo>
                  <a:lnTo>
                    <a:pt x="932180" y="294640"/>
                  </a:lnTo>
                  <a:lnTo>
                    <a:pt x="914400" y="279400"/>
                  </a:lnTo>
                  <a:lnTo>
                    <a:pt x="875030" y="247650"/>
                  </a:lnTo>
                  <a:lnTo>
                    <a:pt x="853440" y="232410"/>
                  </a:lnTo>
                  <a:lnTo>
                    <a:pt x="831850" y="215900"/>
                  </a:lnTo>
                  <a:lnTo>
                    <a:pt x="808990" y="200660"/>
                  </a:lnTo>
                  <a:lnTo>
                    <a:pt x="736600" y="154940"/>
                  </a:lnTo>
                  <a:lnTo>
                    <a:pt x="709930" y="140970"/>
                  </a:lnTo>
                  <a:lnTo>
                    <a:pt x="684530" y="125730"/>
                  </a:lnTo>
                  <a:lnTo>
                    <a:pt x="631190" y="99060"/>
                  </a:lnTo>
                  <a:lnTo>
                    <a:pt x="575310" y="73660"/>
                  </a:lnTo>
                  <a:lnTo>
                    <a:pt x="519430" y="52070"/>
                  </a:lnTo>
                  <a:lnTo>
                    <a:pt x="461009" y="33020"/>
                  </a:lnTo>
                  <a:lnTo>
                    <a:pt x="433069" y="24130"/>
                  </a:lnTo>
                  <a:lnTo>
                    <a:pt x="403859" y="16510"/>
                  </a:lnTo>
                  <a:lnTo>
                    <a:pt x="375920" y="10160"/>
                  </a:lnTo>
                  <a:lnTo>
                    <a:pt x="346709" y="381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350" y="5057140"/>
              <a:ext cx="768350" cy="222250"/>
            </a:xfrm>
            <a:custGeom>
              <a:avLst/>
              <a:gdLst/>
              <a:ahLst/>
              <a:cxnLst/>
              <a:rect l="l" t="t" r="r" b="b"/>
              <a:pathLst>
                <a:path w="768350" h="222250">
                  <a:moveTo>
                    <a:pt x="736600" y="0"/>
                  </a:moveTo>
                  <a:lnTo>
                    <a:pt x="0" y="45720"/>
                  </a:lnTo>
                  <a:lnTo>
                    <a:pt x="5079" y="76200"/>
                  </a:lnTo>
                  <a:lnTo>
                    <a:pt x="678180" y="222250"/>
                  </a:lnTo>
                  <a:lnTo>
                    <a:pt x="695960" y="53340"/>
                  </a:lnTo>
                  <a:lnTo>
                    <a:pt x="768350" y="11811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40" y="4137659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236220" y="80010"/>
                  </a:moveTo>
                  <a:lnTo>
                    <a:pt x="233680" y="76200"/>
                  </a:lnTo>
                  <a:lnTo>
                    <a:pt x="228600" y="73660"/>
                  </a:lnTo>
                  <a:lnTo>
                    <a:pt x="224790" y="68580"/>
                  </a:lnTo>
                  <a:lnTo>
                    <a:pt x="217170" y="63500"/>
                  </a:lnTo>
                  <a:lnTo>
                    <a:pt x="209550" y="57150"/>
                  </a:lnTo>
                  <a:lnTo>
                    <a:pt x="200660" y="52070"/>
                  </a:lnTo>
                  <a:lnTo>
                    <a:pt x="190500" y="46990"/>
                  </a:lnTo>
                  <a:lnTo>
                    <a:pt x="179070" y="40640"/>
                  </a:lnTo>
                  <a:lnTo>
                    <a:pt x="167640" y="36830"/>
                  </a:lnTo>
                  <a:lnTo>
                    <a:pt x="153670" y="33020"/>
                  </a:lnTo>
                  <a:lnTo>
                    <a:pt x="139700" y="30480"/>
                  </a:lnTo>
                  <a:lnTo>
                    <a:pt x="109220" y="30480"/>
                  </a:lnTo>
                  <a:lnTo>
                    <a:pt x="46990" y="57150"/>
                  </a:lnTo>
                  <a:lnTo>
                    <a:pt x="12700" y="105410"/>
                  </a:lnTo>
                  <a:lnTo>
                    <a:pt x="0" y="154940"/>
                  </a:lnTo>
                  <a:lnTo>
                    <a:pt x="0" y="194310"/>
                  </a:lnTo>
                  <a:lnTo>
                    <a:pt x="2540" y="189230"/>
                  </a:lnTo>
                  <a:lnTo>
                    <a:pt x="6350" y="176530"/>
                  </a:lnTo>
                  <a:lnTo>
                    <a:pt x="15240" y="158750"/>
                  </a:lnTo>
                  <a:lnTo>
                    <a:pt x="43180" y="115570"/>
                  </a:lnTo>
                  <a:lnTo>
                    <a:pt x="88900" y="76200"/>
                  </a:lnTo>
                  <a:lnTo>
                    <a:pt x="148590" y="58420"/>
                  </a:lnTo>
                  <a:lnTo>
                    <a:pt x="173990" y="57150"/>
                  </a:lnTo>
                  <a:lnTo>
                    <a:pt x="194310" y="59690"/>
                  </a:lnTo>
                  <a:lnTo>
                    <a:pt x="210820" y="63500"/>
                  </a:lnTo>
                  <a:lnTo>
                    <a:pt x="222250" y="69850"/>
                  </a:lnTo>
                  <a:lnTo>
                    <a:pt x="229870" y="74930"/>
                  </a:lnTo>
                  <a:lnTo>
                    <a:pt x="234950" y="78740"/>
                  </a:lnTo>
                  <a:lnTo>
                    <a:pt x="236220" y="80010"/>
                  </a:lnTo>
                  <a:close/>
                </a:path>
                <a:path w="1104900" h="1076960">
                  <a:moveTo>
                    <a:pt x="238760" y="246380"/>
                  </a:moveTo>
                  <a:lnTo>
                    <a:pt x="236220" y="229870"/>
                  </a:lnTo>
                  <a:lnTo>
                    <a:pt x="233540" y="220980"/>
                  </a:lnTo>
                  <a:lnTo>
                    <a:pt x="232410" y="217170"/>
                  </a:lnTo>
                  <a:lnTo>
                    <a:pt x="209550" y="184150"/>
                  </a:lnTo>
                  <a:lnTo>
                    <a:pt x="193040" y="177800"/>
                  </a:lnTo>
                  <a:lnTo>
                    <a:pt x="186690" y="177800"/>
                  </a:lnTo>
                  <a:lnTo>
                    <a:pt x="180340" y="180340"/>
                  </a:lnTo>
                  <a:lnTo>
                    <a:pt x="176530" y="182880"/>
                  </a:lnTo>
                  <a:lnTo>
                    <a:pt x="172720" y="187960"/>
                  </a:lnTo>
                  <a:lnTo>
                    <a:pt x="168910" y="191770"/>
                  </a:lnTo>
                  <a:lnTo>
                    <a:pt x="163830" y="199390"/>
                  </a:lnTo>
                  <a:lnTo>
                    <a:pt x="161429" y="220980"/>
                  </a:lnTo>
                  <a:lnTo>
                    <a:pt x="161328" y="222465"/>
                  </a:lnTo>
                  <a:lnTo>
                    <a:pt x="163830" y="236220"/>
                  </a:lnTo>
                  <a:lnTo>
                    <a:pt x="166370" y="243840"/>
                  </a:lnTo>
                  <a:lnTo>
                    <a:pt x="168910" y="252730"/>
                  </a:lnTo>
                  <a:lnTo>
                    <a:pt x="172720" y="259080"/>
                  </a:lnTo>
                  <a:lnTo>
                    <a:pt x="176530" y="264160"/>
                  </a:lnTo>
                  <a:lnTo>
                    <a:pt x="181610" y="269240"/>
                  </a:lnTo>
                  <a:lnTo>
                    <a:pt x="186690" y="273050"/>
                  </a:lnTo>
                  <a:lnTo>
                    <a:pt x="195580" y="273050"/>
                  </a:lnTo>
                  <a:lnTo>
                    <a:pt x="203200" y="267970"/>
                  </a:lnTo>
                  <a:lnTo>
                    <a:pt x="208267" y="257810"/>
                  </a:lnTo>
                  <a:lnTo>
                    <a:pt x="209550" y="242570"/>
                  </a:lnTo>
                  <a:lnTo>
                    <a:pt x="207010" y="226060"/>
                  </a:lnTo>
                  <a:lnTo>
                    <a:pt x="207010" y="222465"/>
                  </a:lnTo>
                  <a:lnTo>
                    <a:pt x="205740" y="220980"/>
                  </a:lnTo>
                  <a:lnTo>
                    <a:pt x="207010" y="222250"/>
                  </a:lnTo>
                  <a:lnTo>
                    <a:pt x="207010" y="222465"/>
                  </a:lnTo>
                  <a:lnTo>
                    <a:pt x="213360" y="229870"/>
                  </a:lnTo>
                  <a:lnTo>
                    <a:pt x="217170" y="241300"/>
                  </a:lnTo>
                  <a:lnTo>
                    <a:pt x="222250" y="252730"/>
                  </a:lnTo>
                  <a:lnTo>
                    <a:pt x="226060" y="265430"/>
                  </a:lnTo>
                  <a:lnTo>
                    <a:pt x="226060" y="270510"/>
                  </a:lnTo>
                  <a:lnTo>
                    <a:pt x="227330" y="275590"/>
                  </a:lnTo>
                  <a:lnTo>
                    <a:pt x="228600" y="281940"/>
                  </a:lnTo>
                  <a:lnTo>
                    <a:pt x="228600" y="287020"/>
                  </a:lnTo>
                  <a:lnTo>
                    <a:pt x="234950" y="275590"/>
                  </a:lnTo>
                  <a:lnTo>
                    <a:pt x="238760" y="262890"/>
                  </a:lnTo>
                  <a:lnTo>
                    <a:pt x="238760" y="246380"/>
                  </a:lnTo>
                  <a:close/>
                </a:path>
                <a:path w="1104900" h="1076960">
                  <a:moveTo>
                    <a:pt x="563880" y="207010"/>
                  </a:moveTo>
                  <a:lnTo>
                    <a:pt x="553720" y="167640"/>
                  </a:lnTo>
                  <a:lnTo>
                    <a:pt x="527050" y="139700"/>
                  </a:lnTo>
                  <a:lnTo>
                    <a:pt x="519430" y="138430"/>
                  </a:lnTo>
                  <a:lnTo>
                    <a:pt x="511810" y="138430"/>
                  </a:lnTo>
                  <a:lnTo>
                    <a:pt x="487680" y="170180"/>
                  </a:lnTo>
                  <a:lnTo>
                    <a:pt x="487680" y="182880"/>
                  </a:lnTo>
                  <a:lnTo>
                    <a:pt x="490220" y="196850"/>
                  </a:lnTo>
                  <a:lnTo>
                    <a:pt x="492760" y="204470"/>
                  </a:lnTo>
                  <a:lnTo>
                    <a:pt x="495300" y="213360"/>
                  </a:lnTo>
                  <a:lnTo>
                    <a:pt x="499110" y="219710"/>
                  </a:lnTo>
                  <a:lnTo>
                    <a:pt x="502920" y="224790"/>
                  </a:lnTo>
                  <a:lnTo>
                    <a:pt x="511810" y="233680"/>
                  </a:lnTo>
                  <a:lnTo>
                    <a:pt x="520700" y="233680"/>
                  </a:lnTo>
                  <a:lnTo>
                    <a:pt x="528320" y="228600"/>
                  </a:lnTo>
                  <a:lnTo>
                    <a:pt x="533400" y="218440"/>
                  </a:lnTo>
                  <a:lnTo>
                    <a:pt x="534670" y="204470"/>
                  </a:lnTo>
                  <a:lnTo>
                    <a:pt x="533400" y="184150"/>
                  </a:lnTo>
                  <a:lnTo>
                    <a:pt x="532130" y="182880"/>
                  </a:lnTo>
                  <a:lnTo>
                    <a:pt x="532130" y="181610"/>
                  </a:lnTo>
                  <a:lnTo>
                    <a:pt x="543560" y="201930"/>
                  </a:lnTo>
                  <a:lnTo>
                    <a:pt x="547370" y="213360"/>
                  </a:lnTo>
                  <a:lnTo>
                    <a:pt x="549910" y="227330"/>
                  </a:lnTo>
                  <a:lnTo>
                    <a:pt x="553720" y="242570"/>
                  </a:lnTo>
                  <a:lnTo>
                    <a:pt x="553720" y="247650"/>
                  </a:lnTo>
                  <a:lnTo>
                    <a:pt x="560070" y="236220"/>
                  </a:lnTo>
                  <a:lnTo>
                    <a:pt x="563880" y="223520"/>
                  </a:lnTo>
                  <a:lnTo>
                    <a:pt x="563880" y="207010"/>
                  </a:lnTo>
                  <a:close/>
                </a:path>
                <a:path w="1104900" h="1076960">
                  <a:moveTo>
                    <a:pt x="589280" y="0"/>
                  </a:moveTo>
                  <a:lnTo>
                    <a:pt x="585470" y="2540"/>
                  </a:lnTo>
                  <a:lnTo>
                    <a:pt x="576580" y="10160"/>
                  </a:lnTo>
                  <a:lnTo>
                    <a:pt x="543560" y="34290"/>
                  </a:lnTo>
                  <a:lnTo>
                    <a:pt x="500380" y="62230"/>
                  </a:lnTo>
                  <a:lnTo>
                    <a:pt x="452120" y="82550"/>
                  </a:lnTo>
                  <a:lnTo>
                    <a:pt x="431800" y="88900"/>
                  </a:lnTo>
                  <a:lnTo>
                    <a:pt x="419100" y="96520"/>
                  </a:lnTo>
                  <a:lnTo>
                    <a:pt x="410210" y="102870"/>
                  </a:lnTo>
                  <a:lnTo>
                    <a:pt x="406400" y="109220"/>
                  </a:lnTo>
                  <a:lnTo>
                    <a:pt x="405130" y="115570"/>
                  </a:lnTo>
                  <a:lnTo>
                    <a:pt x="406400" y="119380"/>
                  </a:lnTo>
                  <a:lnTo>
                    <a:pt x="406400" y="121920"/>
                  </a:lnTo>
                  <a:lnTo>
                    <a:pt x="407670" y="123190"/>
                  </a:lnTo>
                  <a:lnTo>
                    <a:pt x="411480" y="121920"/>
                  </a:lnTo>
                  <a:lnTo>
                    <a:pt x="421640" y="119380"/>
                  </a:lnTo>
                  <a:lnTo>
                    <a:pt x="435610" y="114300"/>
                  </a:lnTo>
                  <a:lnTo>
                    <a:pt x="454660" y="107950"/>
                  </a:lnTo>
                  <a:lnTo>
                    <a:pt x="474980" y="101600"/>
                  </a:lnTo>
                  <a:lnTo>
                    <a:pt x="494030" y="92710"/>
                  </a:lnTo>
                  <a:lnTo>
                    <a:pt x="539750" y="66040"/>
                  </a:lnTo>
                  <a:lnTo>
                    <a:pt x="579120" y="17780"/>
                  </a:lnTo>
                  <a:lnTo>
                    <a:pt x="588010" y="2540"/>
                  </a:lnTo>
                  <a:lnTo>
                    <a:pt x="589280" y="0"/>
                  </a:lnTo>
                  <a:close/>
                </a:path>
                <a:path w="1104900" h="1076960">
                  <a:moveTo>
                    <a:pt x="1104900" y="828040"/>
                  </a:moveTo>
                  <a:lnTo>
                    <a:pt x="1101610" y="781050"/>
                  </a:lnTo>
                  <a:lnTo>
                    <a:pt x="1101090" y="773430"/>
                  </a:lnTo>
                  <a:lnTo>
                    <a:pt x="1090930" y="723900"/>
                  </a:lnTo>
                  <a:lnTo>
                    <a:pt x="1073150" y="680720"/>
                  </a:lnTo>
                  <a:lnTo>
                    <a:pt x="1043940" y="648970"/>
                  </a:lnTo>
                  <a:lnTo>
                    <a:pt x="1005840" y="632460"/>
                  </a:lnTo>
                  <a:lnTo>
                    <a:pt x="952500" y="624840"/>
                  </a:lnTo>
                  <a:lnTo>
                    <a:pt x="845820" y="615950"/>
                  </a:lnTo>
                  <a:lnTo>
                    <a:pt x="725170" y="615950"/>
                  </a:lnTo>
                  <a:lnTo>
                    <a:pt x="685800" y="618490"/>
                  </a:lnTo>
                  <a:lnTo>
                    <a:pt x="612140" y="626110"/>
                  </a:lnTo>
                  <a:lnTo>
                    <a:pt x="549910" y="638810"/>
                  </a:lnTo>
                  <a:lnTo>
                    <a:pt x="506730" y="657860"/>
                  </a:lnTo>
                  <a:lnTo>
                    <a:pt x="485140" y="692150"/>
                  </a:lnTo>
                  <a:lnTo>
                    <a:pt x="486410" y="703580"/>
                  </a:lnTo>
                  <a:lnTo>
                    <a:pt x="518160" y="746760"/>
                  </a:lnTo>
                  <a:lnTo>
                    <a:pt x="562610" y="765810"/>
                  </a:lnTo>
                  <a:lnTo>
                    <a:pt x="615950" y="775970"/>
                  </a:lnTo>
                  <a:lnTo>
                    <a:pt x="633730" y="779780"/>
                  </a:lnTo>
                  <a:lnTo>
                    <a:pt x="651510" y="779780"/>
                  </a:lnTo>
                  <a:lnTo>
                    <a:pt x="688340" y="782320"/>
                  </a:lnTo>
                  <a:lnTo>
                    <a:pt x="723900" y="782320"/>
                  </a:lnTo>
                  <a:lnTo>
                    <a:pt x="739140" y="781050"/>
                  </a:lnTo>
                  <a:lnTo>
                    <a:pt x="731520" y="792480"/>
                  </a:lnTo>
                  <a:lnTo>
                    <a:pt x="726440" y="805180"/>
                  </a:lnTo>
                  <a:lnTo>
                    <a:pt x="723900" y="816610"/>
                  </a:lnTo>
                  <a:lnTo>
                    <a:pt x="722630" y="828040"/>
                  </a:lnTo>
                  <a:lnTo>
                    <a:pt x="723900" y="838200"/>
                  </a:lnTo>
                  <a:lnTo>
                    <a:pt x="728980" y="850900"/>
                  </a:lnTo>
                  <a:lnTo>
                    <a:pt x="731520" y="854710"/>
                  </a:lnTo>
                  <a:lnTo>
                    <a:pt x="732790" y="855980"/>
                  </a:lnTo>
                  <a:lnTo>
                    <a:pt x="732790" y="858520"/>
                  </a:lnTo>
                  <a:lnTo>
                    <a:pt x="730250" y="862330"/>
                  </a:lnTo>
                  <a:lnTo>
                    <a:pt x="727710" y="868680"/>
                  </a:lnTo>
                  <a:lnTo>
                    <a:pt x="723900" y="876300"/>
                  </a:lnTo>
                  <a:lnTo>
                    <a:pt x="716280" y="896620"/>
                  </a:lnTo>
                  <a:lnTo>
                    <a:pt x="713740" y="919480"/>
                  </a:lnTo>
                  <a:lnTo>
                    <a:pt x="715010" y="939800"/>
                  </a:lnTo>
                  <a:lnTo>
                    <a:pt x="728980" y="975360"/>
                  </a:lnTo>
                  <a:lnTo>
                    <a:pt x="751840" y="1008380"/>
                  </a:lnTo>
                  <a:lnTo>
                    <a:pt x="763270" y="1018540"/>
                  </a:lnTo>
                  <a:lnTo>
                    <a:pt x="775970" y="1029970"/>
                  </a:lnTo>
                  <a:lnTo>
                    <a:pt x="792480" y="1041400"/>
                  </a:lnTo>
                  <a:lnTo>
                    <a:pt x="808990" y="1054100"/>
                  </a:lnTo>
                  <a:lnTo>
                    <a:pt x="826770" y="1064260"/>
                  </a:lnTo>
                  <a:lnTo>
                    <a:pt x="844550" y="1073162"/>
                  </a:lnTo>
                  <a:lnTo>
                    <a:pt x="861060" y="1076960"/>
                  </a:lnTo>
                  <a:lnTo>
                    <a:pt x="877570" y="1076960"/>
                  </a:lnTo>
                  <a:lnTo>
                    <a:pt x="906780" y="1047750"/>
                  </a:lnTo>
                  <a:lnTo>
                    <a:pt x="913130" y="1027430"/>
                  </a:lnTo>
                  <a:lnTo>
                    <a:pt x="916940" y="1033780"/>
                  </a:lnTo>
                  <a:lnTo>
                    <a:pt x="923290" y="1037590"/>
                  </a:lnTo>
                  <a:lnTo>
                    <a:pt x="928370" y="1041400"/>
                  </a:lnTo>
                  <a:lnTo>
                    <a:pt x="934720" y="1046480"/>
                  </a:lnTo>
                  <a:lnTo>
                    <a:pt x="956310" y="1054100"/>
                  </a:lnTo>
                  <a:lnTo>
                    <a:pt x="977900" y="1056640"/>
                  </a:lnTo>
                  <a:lnTo>
                    <a:pt x="999490" y="1054100"/>
                  </a:lnTo>
                  <a:lnTo>
                    <a:pt x="1021080" y="1049020"/>
                  </a:lnTo>
                  <a:lnTo>
                    <a:pt x="1074420" y="1027430"/>
                  </a:lnTo>
                  <a:lnTo>
                    <a:pt x="1083310" y="1012190"/>
                  </a:lnTo>
                  <a:lnTo>
                    <a:pt x="1087120" y="999490"/>
                  </a:lnTo>
                  <a:lnTo>
                    <a:pt x="1092200" y="971550"/>
                  </a:lnTo>
                  <a:lnTo>
                    <a:pt x="1098550" y="929640"/>
                  </a:lnTo>
                  <a:lnTo>
                    <a:pt x="1103630" y="880110"/>
                  </a:lnTo>
                  <a:lnTo>
                    <a:pt x="1104900" y="828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730" y="4798060"/>
              <a:ext cx="530860" cy="372110"/>
            </a:xfrm>
            <a:custGeom>
              <a:avLst/>
              <a:gdLst/>
              <a:ahLst/>
              <a:cxnLst/>
              <a:rect l="l" t="t" r="r" b="b"/>
              <a:pathLst>
                <a:path w="530860" h="372110">
                  <a:moveTo>
                    <a:pt x="304800" y="0"/>
                  </a:moveTo>
                  <a:lnTo>
                    <a:pt x="229869" y="0"/>
                  </a:lnTo>
                  <a:lnTo>
                    <a:pt x="194309" y="1269"/>
                  </a:lnTo>
                  <a:lnTo>
                    <a:pt x="158750" y="3809"/>
                  </a:lnTo>
                  <a:lnTo>
                    <a:pt x="125729" y="5079"/>
                  </a:lnTo>
                  <a:lnTo>
                    <a:pt x="93979" y="8889"/>
                  </a:lnTo>
                  <a:lnTo>
                    <a:pt x="66039" y="13969"/>
                  </a:lnTo>
                  <a:lnTo>
                    <a:pt x="41909" y="17779"/>
                  </a:lnTo>
                  <a:lnTo>
                    <a:pt x="7619" y="29209"/>
                  </a:lnTo>
                  <a:lnTo>
                    <a:pt x="0" y="35559"/>
                  </a:lnTo>
                  <a:lnTo>
                    <a:pt x="5079" y="43179"/>
                  </a:lnTo>
                  <a:lnTo>
                    <a:pt x="50800" y="63500"/>
                  </a:lnTo>
                  <a:lnTo>
                    <a:pt x="102869" y="73659"/>
                  </a:lnTo>
                  <a:lnTo>
                    <a:pt x="140969" y="76200"/>
                  </a:lnTo>
                  <a:lnTo>
                    <a:pt x="220979" y="76200"/>
                  </a:lnTo>
                  <a:lnTo>
                    <a:pt x="257809" y="73659"/>
                  </a:lnTo>
                  <a:lnTo>
                    <a:pt x="260350" y="73659"/>
                  </a:lnTo>
                  <a:lnTo>
                    <a:pt x="267969" y="72389"/>
                  </a:lnTo>
                  <a:lnTo>
                    <a:pt x="278129" y="71119"/>
                  </a:lnTo>
                  <a:lnTo>
                    <a:pt x="302259" y="68579"/>
                  </a:lnTo>
                  <a:lnTo>
                    <a:pt x="318769" y="66039"/>
                  </a:lnTo>
                  <a:lnTo>
                    <a:pt x="321309" y="66039"/>
                  </a:lnTo>
                  <a:lnTo>
                    <a:pt x="275589" y="110489"/>
                  </a:lnTo>
                  <a:lnTo>
                    <a:pt x="260350" y="125729"/>
                  </a:lnTo>
                  <a:lnTo>
                    <a:pt x="254000" y="133350"/>
                  </a:lnTo>
                  <a:lnTo>
                    <a:pt x="243839" y="148589"/>
                  </a:lnTo>
                  <a:lnTo>
                    <a:pt x="240029" y="154939"/>
                  </a:lnTo>
                  <a:lnTo>
                    <a:pt x="238759" y="160019"/>
                  </a:lnTo>
                  <a:lnTo>
                    <a:pt x="237489" y="163829"/>
                  </a:lnTo>
                  <a:lnTo>
                    <a:pt x="237489" y="166369"/>
                  </a:lnTo>
                  <a:lnTo>
                    <a:pt x="238759" y="167639"/>
                  </a:lnTo>
                  <a:lnTo>
                    <a:pt x="240029" y="170179"/>
                  </a:lnTo>
                  <a:lnTo>
                    <a:pt x="240029" y="172719"/>
                  </a:lnTo>
                  <a:lnTo>
                    <a:pt x="246379" y="186689"/>
                  </a:lnTo>
                  <a:lnTo>
                    <a:pt x="247650" y="200659"/>
                  </a:lnTo>
                  <a:lnTo>
                    <a:pt x="242569" y="217169"/>
                  </a:lnTo>
                  <a:lnTo>
                    <a:pt x="233679" y="237489"/>
                  </a:lnTo>
                  <a:lnTo>
                    <a:pt x="228600" y="250189"/>
                  </a:lnTo>
                  <a:lnTo>
                    <a:pt x="228600" y="261619"/>
                  </a:lnTo>
                  <a:lnTo>
                    <a:pt x="229869" y="274319"/>
                  </a:lnTo>
                  <a:lnTo>
                    <a:pt x="234950" y="285750"/>
                  </a:lnTo>
                  <a:lnTo>
                    <a:pt x="240029" y="295909"/>
                  </a:lnTo>
                  <a:lnTo>
                    <a:pt x="245109" y="304800"/>
                  </a:lnTo>
                  <a:lnTo>
                    <a:pt x="250189" y="311150"/>
                  </a:lnTo>
                  <a:lnTo>
                    <a:pt x="252729" y="314959"/>
                  </a:lnTo>
                  <a:lnTo>
                    <a:pt x="275589" y="335279"/>
                  </a:lnTo>
                  <a:lnTo>
                    <a:pt x="288289" y="344169"/>
                  </a:lnTo>
                  <a:lnTo>
                    <a:pt x="299719" y="353059"/>
                  </a:lnTo>
                  <a:lnTo>
                    <a:pt x="311150" y="360679"/>
                  </a:lnTo>
                  <a:lnTo>
                    <a:pt x="321309" y="365759"/>
                  </a:lnTo>
                  <a:lnTo>
                    <a:pt x="328929" y="370839"/>
                  </a:lnTo>
                  <a:lnTo>
                    <a:pt x="335279" y="372109"/>
                  </a:lnTo>
                  <a:lnTo>
                    <a:pt x="341629" y="355600"/>
                  </a:lnTo>
                  <a:lnTo>
                    <a:pt x="344169" y="330200"/>
                  </a:lnTo>
                  <a:lnTo>
                    <a:pt x="347979" y="298450"/>
                  </a:lnTo>
                  <a:lnTo>
                    <a:pt x="347979" y="262889"/>
                  </a:lnTo>
                  <a:lnTo>
                    <a:pt x="392429" y="262889"/>
                  </a:lnTo>
                  <a:lnTo>
                    <a:pt x="392429" y="270509"/>
                  </a:lnTo>
                  <a:lnTo>
                    <a:pt x="393700" y="280669"/>
                  </a:lnTo>
                  <a:lnTo>
                    <a:pt x="396239" y="292100"/>
                  </a:lnTo>
                  <a:lnTo>
                    <a:pt x="400050" y="304800"/>
                  </a:lnTo>
                  <a:lnTo>
                    <a:pt x="403859" y="318769"/>
                  </a:lnTo>
                  <a:lnTo>
                    <a:pt x="410209" y="330200"/>
                  </a:lnTo>
                  <a:lnTo>
                    <a:pt x="417829" y="339089"/>
                  </a:lnTo>
                  <a:lnTo>
                    <a:pt x="426719" y="346709"/>
                  </a:lnTo>
                  <a:lnTo>
                    <a:pt x="435609" y="350519"/>
                  </a:lnTo>
                  <a:lnTo>
                    <a:pt x="458469" y="350519"/>
                  </a:lnTo>
                  <a:lnTo>
                    <a:pt x="504189" y="337819"/>
                  </a:lnTo>
                  <a:lnTo>
                    <a:pt x="524509" y="269239"/>
                  </a:lnTo>
                  <a:lnTo>
                    <a:pt x="528319" y="229869"/>
                  </a:lnTo>
                  <a:lnTo>
                    <a:pt x="530859" y="187959"/>
                  </a:lnTo>
                  <a:lnTo>
                    <a:pt x="530859" y="147319"/>
                  </a:lnTo>
                  <a:lnTo>
                    <a:pt x="527050" y="107950"/>
                  </a:lnTo>
                  <a:lnTo>
                    <a:pt x="505459" y="44450"/>
                  </a:lnTo>
                  <a:lnTo>
                    <a:pt x="472439" y="17779"/>
                  </a:lnTo>
                  <a:lnTo>
                    <a:pt x="467359" y="15239"/>
                  </a:lnTo>
                  <a:lnTo>
                    <a:pt x="439419" y="11429"/>
                  </a:lnTo>
                  <a:lnTo>
                    <a:pt x="410209" y="6350"/>
                  </a:lnTo>
                  <a:lnTo>
                    <a:pt x="341629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82470" y="4072890"/>
            <a:ext cx="2124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04569" y="977900"/>
            <a:ext cx="6831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-135" dirty="0">
                <a:solidFill>
                  <a:srgbClr val="000000"/>
                </a:solidFill>
                <a:latin typeface="Arial"/>
                <a:cs typeface="Arial"/>
              </a:rPr>
              <a:t>Tree </a:t>
            </a:r>
            <a:r>
              <a:rPr sz="2200" b="0" spc="-12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2200" b="0" spc="-17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200" b="0" spc="-90" dirty="0">
                <a:solidFill>
                  <a:srgbClr val="000000"/>
                </a:solidFill>
                <a:latin typeface="Arial"/>
                <a:cs typeface="Arial"/>
              </a:rPr>
              <a:t>connected </a:t>
            </a:r>
            <a:r>
              <a:rPr sz="2200" b="0" spc="-60" dirty="0">
                <a:solidFill>
                  <a:srgbClr val="000000"/>
                </a:solidFill>
                <a:latin typeface="Arial"/>
                <a:cs typeface="Arial"/>
              </a:rPr>
              <a:t>undirected </a:t>
            </a:r>
            <a:r>
              <a:rPr sz="2200" b="0" spc="-100" dirty="0">
                <a:solidFill>
                  <a:srgbClr val="000000"/>
                </a:solidFill>
                <a:latin typeface="Arial"/>
                <a:cs typeface="Arial"/>
              </a:rPr>
              <a:t>graph </a:t>
            </a:r>
            <a:r>
              <a:rPr sz="2200" b="0" spc="5" dirty="0">
                <a:solidFill>
                  <a:srgbClr val="000000"/>
                </a:solidFill>
                <a:latin typeface="Arial"/>
                <a:cs typeface="Arial"/>
              </a:rPr>
              <a:t>with </a:t>
            </a:r>
            <a:r>
              <a:rPr sz="2200" b="0" spc="-75" dirty="0">
                <a:solidFill>
                  <a:srgbClr val="000000"/>
                </a:solidFill>
                <a:latin typeface="Arial"/>
                <a:cs typeface="Arial"/>
              </a:rPr>
              <a:t>no </a:t>
            </a:r>
            <a:r>
              <a:rPr sz="2200" b="0" spc="-85" dirty="0">
                <a:solidFill>
                  <a:srgbClr val="000000"/>
                </a:solidFill>
                <a:latin typeface="Arial"/>
                <a:cs typeface="Arial"/>
              </a:rPr>
              <a:t>simple</a:t>
            </a:r>
            <a:r>
              <a:rPr sz="22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spc="-65" dirty="0">
                <a:solidFill>
                  <a:srgbClr val="000000"/>
                </a:solidFill>
                <a:latin typeface="Arial"/>
                <a:cs typeface="Arial"/>
              </a:rPr>
              <a:t>circuits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869" y="787400"/>
            <a:ext cx="165100" cy="104394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200" spc="32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spc="32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569" y="1488440"/>
            <a:ext cx="7084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latin typeface="Arial"/>
                <a:cs typeface="Arial"/>
              </a:rPr>
              <a:t>Trees </a:t>
            </a:r>
            <a:r>
              <a:rPr sz="2200" spc="-120" dirty="0">
                <a:latin typeface="Arial"/>
                <a:cs typeface="Arial"/>
              </a:rPr>
              <a:t>have </a:t>
            </a:r>
            <a:r>
              <a:rPr sz="2200" spc="-105" dirty="0">
                <a:latin typeface="Arial"/>
                <a:cs typeface="Arial"/>
              </a:rPr>
              <a:t>been </a:t>
            </a:r>
            <a:r>
              <a:rPr sz="2200" spc="-85" dirty="0">
                <a:latin typeface="Arial"/>
                <a:cs typeface="Arial"/>
              </a:rPr>
              <a:t>employed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solve </a:t>
            </a:r>
            <a:r>
              <a:rPr sz="2200" spc="-80" dirty="0">
                <a:latin typeface="Arial"/>
                <a:cs typeface="Arial"/>
              </a:rPr>
              <a:t>problems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55" dirty="0">
                <a:latin typeface="Arial"/>
                <a:cs typeface="Arial"/>
              </a:rPr>
              <a:t>wide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variety 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disciplines.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1252220"/>
            <a:ext cx="7924165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250">
              <a:lnSpc>
                <a:spcPct val="100000"/>
              </a:lnSpc>
              <a:spcBef>
                <a:spcPts val="100"/>
              </a:spcBef>
              <a:buClr>
                <a:srgbClr val="00A2D5"/>
              </a:buClr>
              <a:buChar char="►"/>
              <a:tabLst>
                <a:tab pos="361950" algn="l"/>
              </a:tabLst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sz="2200" b="1" spc="-114" dirty="0">
                <a:solidFill>
                  <a:srgbClr val="FF0000"/>
                </a:solidFill>
                <a:latin typeface="Arial"/>
                <a:cs typeface="Arial"/>
              </a:rPr>
              <a:t>rooted </a:t>
            </a:r>
            <a:r>
              <a:rPr sz="2200" b="1" spc="-75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30" dirty="0">
                <a:latin typeface="Arial"/>
                <a:cs typeface="Arial"/>
              </a:rPr>
              <a:t>tree in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90" dirty="0">
                <a:latin typeface="Arial"/>
                <a:cs typeface="Arial"/>
              </a:rPr>
              <a:t>one </a:t>
            </a:r>
            <a:r>
              <a:rPr sz="2200" spc="-65" dirty="0">
                <a:latin typeface="Arial"/>
                <a:cs typeface="Arial"/>
              </a:rPr>
              <a:t>vertex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105" dirty="0">
                <a:latin typeface="Arial"/>
                <a:cs typeface="Arial"/>
              </a:rPr>
              <a:t>been </a:t>
            </a:r>
            <a:r>
              <a:rPr sz="2200" spc="-100" dirty="0">
                <a:latin typeface="Arial"/>
                <a:cs typeface="Arial"/>
              </a:rPr>
              <a:t>designated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204" dirty="0">
                <a:latin typeface="Arial"/>
                <a:cs typeface="Arial"/>
              </a:rPr>
              <a:t>as 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root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every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edge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is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directed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away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from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root.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2D5"/>
              </a:buClr>
              <a:buFont typeface="Arial"/>
              <a:buChar char="►"/>
            </a:pPr>
            <a:endParaRPr sz="1700">
              <a:latin typeface="Arial"/>
              <a:cs typeface="Arial"/>
            </a:endParaRPr>
          </a:p>
          <a:p>
            <a:pPr marL="361950" indent="-349250">
              <a:lnSpc>
                <a:spcPct val="100000"/>
              </a:lnSpc>
              <a:buClr>
                <a:srgbClr val="00A2D5"/>
              </a:buClr>
              <a:buChar char="►"/>
              <a:tabLst>
                <a:tab pos="361950" algn="l"/>
              </a:tabLst>
            </a:pPr>
            <a:r>
              <a:rPr sz="2200" spc="-35" dirty="0">
                <a:latin typeface="Arial"/>
                <a:cs typeface="Arial"/>
              </a:rPr>
              <a:t>Different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choice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root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produce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different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rooted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tree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465" dirty="0"/>
              <a:t>A </a:t>
            </a:r>
            <a:r>
              <a:rPr sz="4000" spc="-290" dirty="0"/>
              <a:t>Rooted</a:t>
            </a:r>
            <a:r>
              <a:rPr sz="4000" spc="-615" dirty="0"/>
              <a:t> </a:t>
            </a:r>
            <a:r>
              <a:rPr sz="4000" spc="-260" dirty="0"/>
              <a:t>Tree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43572" y="3767137"/>
            <a:ext cx="1685289" cy="1442720"/>
            <a:chOff x="643572" y="3767137"/>
            <a:chExt cx="1685289" cy="1442720"/>
          </a:xfrm>
        </p:grpSpPr>
        <p:sp>
          <p:nvSpPr>
            <p:cNvPr id="5" name="object 5"/>
            <p:cNvSpPr/>
            <p:nvPr/>
          </p:nvSpPr>
          <p:spPr>
            <a:xfrm>
              <a:off x="1779270" y="383666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60" h="480060">
                  <a:moveTo>
                    <a:pt x="480060" y="0"/>
                  </a:moveTo>
                  <a:lnTo>
                    <a:pt x="0" y="4800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3137" y="3767137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737" y="4300537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659" y="4525009"/>
              <a:ext cx="487680" cy="613410"/>
            </a:xfrm>
            <a:custGeom>
              <a:avLst/>
              <a:gdLst/>
              <a:ahLst/>
              <a:cxnLst/>
              <a:rect l="l" t="t" r="r" b="b"/>
              <a:pathLst>
                <a:path w="487680" h="613410">
                  <a:moveTo>
                    <a:pt x="0" y="0"/>
                  </a:moveTo>
                  <a:lnTo>
                    <a:pt x="487680" y="61340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3572" y="4453096"/>
              <a:ext cx="84454" cy="84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972" y="5124767"/>
              <a:ext cx="84931" cy="85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4400" y="506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270" y="4301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42252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4600" y="51396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6337" y="3691572"/>
            <a:ext cx="1455420" cy="2218690"/>
            <a:chOff x="1176337" y="3691572"/>
            <a:chExt cx="1455420" cy="2218690"/>
          </a:xfrm>
        </p:grpSpPr>
        <p:sp>
          <p:nvSpPr>
            <p:cNvPr id="16" name="object 16"/>
            <p:cNvSpPr/>
            <p:nvPr/>
          </p:nvSpPr>
          <p:spPr>
            <a:xfrm>
              <a:off x="1316989" y="3763009"/>
              <a:ext cx="412750" cy="549910"/>
            </a:xfrm>
            <a:custGeom>
              <a:avLst/>
              <a:gdLst/>
              <a:ahLst/>
              <a:cxnLst/>
              <a:rect l="l" t="t" r="r" b="b"/>
              <a:pathLst>
                <a:path w="412750" h="549910">
                  <a:moveTo>
                    <a:pt x="412749" y="54990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0372" y="4301172"/>
              <a:ext cx="84454" cy="844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3172" y="3691572"/>
              <a:ext cx="84454" cy="844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5869" y="5209539"/>
              <a:ext cx="632460" cy="631190"/>
            </a:xfrm>
            <a:custGeom>
              <a:avLst/>
              <a:gdLst/>
              <a:ahLst/>
              <a:cxnLst/>
              <a:rect l="l" t="t" r="r" b="b"/>
              <a:pathLst>
                <a:path w="632460" h="631189">
                  <a:moveTo>
                    <a:pt x="632460" y="63119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2137" y="5824537"/>
              <a:ext cx="85725" cy="85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6337" y="5140324"/>
              <a:ext cx="85725" cy="854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9519" y="4375149"/>
              <a:ext cx="491490" cy="774700"/>
            </a:xfrm>
            <a:custGeom>
              <a:avLst/>
              <a:gdLst/>
              <a:ahLst/>
              <a:cxnLst/>
              <a:rect l="l" t="t" r="r" b="b"/>
              <a:pathLst>
                <a:path w="491489" h="774700">
                  <a:moveTo>
                    <a:pt x="0" y="774700"/>
                  </a:moveTo>
                  <a:lnTo>
                    <a:pt x="49149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7409" y="5139808"/>
              <a:ext cx="83581" cy="835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9003" y="4301608"/>
              <a:ext cx="84117" cy="83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36750" y="5488939"/>
              <a:ext cx="619760" cy="359410"/>
            </a:xfrm>
            <a:custGeom>
              <a:avLst/>
              <a:gdLst/>
              <a:ahLst/>
              <a:cxnLst/>
              <a:rect l="l" t="t" r="r" b="b"/>
              <a:pathLst>
                <a:path w="619760" h="359410">
                  <a:moveTo>
                    <a:pt x="0" y="359410"/>
                  </a:moveTo>
                  <a:lnTo>
                    <a:pt x="61976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2871" y="5825271"/>
              <a:ext cx="84256" cy="842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6330" y="5427959"/>
              <a:ext cx="85308" cy="851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20469" y="33870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2239" y="5649100"/>
            <a:ext cx="856615" cy="795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85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86732" y="3690620"/>
            <a:ext cx="1457325" cy="1457325"/>
            <a:chOff x="3386732" y="3690620"/>
            <a:chExt cx="1457325" cy="1457325"/>
          </a:xfrm>
        </p:grpSpPr>
        <p:sp>
          <p:nvSpPr>
            <p:cNvPr id="31" name="object 31"/>
            <p:cNvSpPr/>
            <p:nvPr/>
          </p:nvSpPr>
          <p:spPr>
            <a:xfrm>
              <a:off x="3445510" y="4376420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79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7554" y="4301132"/>
              <a:ext cx="84712" cy="845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6732" y="5063132"/>
              <a:ext cx="84534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1750" y="3752850"/>
              <a:ext cx="927100" cy="571500"/>
            </a:xfrm>
            <a:custGeom>
              <a:avLst/>
              <a:gdLst/>
              <a:ahLst/>
              <a:cxnLst/>
              <a:rect l="l" t="t" r="r" b="b"/>
              <a:pathLst>
                <a:path w="927100" h="571500">
                  <a:moveTo>
                    <a:pt x="927100" y="0"/>
                  </a:moveTo>
                  <a:lnTo>
                    <a:pt x="0" y="57150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8451" y="3691671"/>
              <a:ext cx="84296" cy="844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67673" y="4301251"/>
              <a:ext cx="84454" cy="842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0600" y="3770630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8689" y="4376420"/>
              <a:ext cx="85089" cy="863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8689" y="3690620"/>
              <a:ext cx="85089" cy="863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49470" y="3387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2670" y="4072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72000" y="42252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3870" y="4149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67534" y="3691413"/>
            <a:ext cx="1761489" cy="1532255"/>
            <a:chOff x="3767534" y="3691413"/>
            <a:chExt cx="1761489" cy="1532255"/>
          </a:xfrm>
        </p:grpSpPr>
        <p:sp>
          <p:nvSpPr>
            <p:cNvPr id="45" name="object 45"/>
            <p:cNvSpPr/>
            <p:nvPr/>
          </p:nvSpPr>
          <p:spPr>
            <a:xfrm>
              <a:off x="4829810" y="3756660"/>
              <a:ext cx="627380" cy="487680"/>
            </a:xfrm>
            <a:custGeom>
              <a:avLst/>
              <a:gdLst/>
              <a:ahLst/>
              <a:cxnLst/>
              <a:rect l="l" t="t" r="r" b="b"/>
              <a:pathLst>
                <a:path w="627379" h="487679">
                  <a:moveTo>
                    <a:pt x="627379" y="4876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44013" y="4224337"/>
              <a:ext cx="84454" cy="849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8213" y="3691413"/>
              <a:ext cx="84454" cy="846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7780" y="4376420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39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24734" y="5139134"/>
              <a:ext cx="84395" cy="843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7534" y="4301470"/>
              <a:ext cx="84395" cy="838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0600" y="4456430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58689" y="5062220"/>
              <a:ext cx="85089" cy="863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58689" y="4376420"/>
              <a:ext cx="85089" cy="863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2270" y="5124450"/>
            <a:ext cx="683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77870" y="51396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435189" y="4149189"/>
            <a:ext cx="998219" cy="769620"/>
            <a:chOff x="6435189" y="4149189"/>
            <a:chExt cx="998219" cy="769620"/>
          </a:xfrm>
        </p:grpSpPr>
        <p:sp>
          <p:nvSpPr>
            <p:cNvPr id="57" name="object 57"/>
            <p:cNvSpPr/>
            <p:nvPr/>
          </p:nvSpPr>
          <p:spPr>
            <a:xfrm>
              <a:off x="6954520" y="4221480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0"/>
                  </a:moveTo>
                  <a:lnTo>
                    <a:pt x="416559" y="6248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2389" y="4149189"/>
              <a:ext cx="83621" cy="836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49589" y="4834989"/>
              <a:ext cx="83621" cy="836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97320" y="4221480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624840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5189" y="4834989"/>
              <a:ext cx="83621" cy="836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92389" y="4149189"/>
              <a:ext cx="83621" cy="836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06869" y="3920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72200" y="4682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92669" y="33108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68869" y="4758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07069" y="43014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977989" y="3614737"/>
            <a:ext cx="2293620" cy="1990089"/>
            <a:chOff x="5977989" y="3614737"/>
            <a:chExt cx="2293620" cy="1990089"/>
          </a:xfrm>
        </p:grpSpPr>
        <p:sp>
          <p:nvSpPr>
            <p:cNvPr id="69" name="object 69"/>
            <p:cNvSpPr/>
            <p:nvPr/>
          </p:nvSpPr>
          <p:spPr>
            <a:xfrm>
              <a:off x="7495540" y="3680460"/>
              <a:ext cx="704850" cy="562610"/>
            </a:xfrm>
            <a:custGeom>
              <a:avLst/>
              <a:gdLst/>
              <a:ahLst/>
              <a:cxnLst/>
              <a:rect l="l" t="t" r="r" b="b"/>
              <a:pathLst>
                <a:path w="704850" h="562610">
                  <a:moveTo>
                    <a:pt x="704850" y="56260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86737" y="4224337"/>
              <a:ext cx="84613" cy="8461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24737" y="3614737"/>
              <a:ext cx="84613" cy="8461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60870" y="368426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480059"/>
                  </a:moveTo>
                  <a:lnTo>
                    <a:pt x="480059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91337" y="4148137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4737" y="3614737"/>
              <a:ext cx="85725" cy="85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97320" y="4907280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0"/>
                  </a:moveTo>
                  <a:lnTo>
                    <a:pt x="416559" y="6248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92389" y="5520789"/>
              <a:ext cx="83621" cy="836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35189" y="4834989"/>
              <a:ext cx="83621" cy="836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40120" y="4907280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60" h="624839">
                  <a:moveTo>
                    <a:pt x="0" y="624840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77989" y="5520789"/>
              <a:ext cx="83621" cy="836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35189" y="4834989"/>
              <a:ext cx="83621" cy="836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792470" y="55206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00800" y="5505450"/>
            <a:ext cx="13843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320" algn="ctr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TREE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with  </a:t>
            </a:r>
            <a:r>
              <a:rPr sz="1800" b="1" dirty="0">
                <a:latin typeface="Arial"/>
                <a:cs typeface="Arial"/>
              </a:rPr>
              <a:t>root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86200" y="5977890"/>
            <a:ext cx="1384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TREE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with  </a:t>
            </a:r>
            <a:r>
              <a:rPr sz="1800" b="1" dirty="0">
                <a:latin typeface="Arial"/>
                <a:cs typeface="Arial"/>
              </a:rPr>
              <a:t>root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2000" b="1" i="1" spc="-6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000" y="33870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372870"/>
            <a:ext cx="4944745" cy="48387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2890" marR="647700" indent="-224790">
              <a:lnSpc>
                <a:spcPts val="2260"/>
              </a:lnSpc>
              <a:spcBef>
                <a:spcPts val="390"/>
              </a:spcBef>
              <a:buChar char="•"/>
              <a:tabLst>
                <a:tab pos="262890" algn="l"/>
              </a:tabLst>
            </a:pPr>
            <a:r>
              <a:rPr sz="2100" spc="-90" dirty="0">
                <a:solidFill>
                  <a:srgbClr val="0000CC"/>
                </a:solidFill>
                <a:latin typeface="Arial"/>
                <a:cs typeface="Arial"/>
              </a:rPr>
              <a:t>Parent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60" dirty="0">
                <a:latin typeface="Arial"/>
                <a:cs typeface="Arial"/>
              </a:rPr>
              <a:t>vertex </a:t>
            </a:r>
            <a:r>
              <a:rPr sz="2100" spc="-25" dirty="0">
                <a:latin typeface="Arial"/>
                <a:cs typeface="Arial"/>
              </a:rPr>
              <a:t>other </a:t>
            </a:r>
            <a:r>
              <a:rPr sz="2100" spc="-50" dirty="0">
                <a:latin typeface="Arial"/>
                <a:cs typeface="Arial"/>
              </a:rPr>
              <a:t>than </a:t>
            </a:r>
            <a:r>
              <a:rPr sz="2100" dirty="0">
                <a:latin typeface="Arial"/>
                <a:cs typeface="Arial"/>
              </a:rPr>
              <a:t>root </a:t>
            </a:r>
            <a:r>
              <a:rPr sz="2100" spc="-110" dirty="0">
                <a:latin typeface="Arial"/>
                <a:cs typeface="Arial"/>
              </a:rPr>
              <a:t>is</a:t>
            </a:r>
            <a:r>
              <a:rPr sz="2100" spc="-335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a  </a:t>
            </a:r>
            <a:r>
              <a:rPr sz="2100" spc="-45" dirty="0">
                <a:latin typeface="Arial"/>
                <a:cs typeface="Arial"/>
              </a:rPr>
              <a:t>parent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it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has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one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or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more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children</a:t>
            </a:r>
            <a:endParaRPr sz="2100">
              <a:latin typeface="Arial"/>
              <a:cs typeface="Arial"/>
            </a:endParaRPr>
          </a:p>
          <a:p>
            <a:pPr marL="726440" lvl="1" indent="-349250">
              <a:lnSpc>
                <a:spcPct val="100000"/>
              </a:lnSpc>
              <a:spcBef>
                <a:spcPts val="25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150" dirty="0">
                <a:latin typeface="Arial"/>
                <a:cs typeface="Arial"/>
              </a:rPr>
              <a:t>The </a:t>
            </a:r>
            <a:r>
              <a:rPr sz="2100" spc="-50" dirty="0">
                <a:latin typeface="Arial"/>
                <a:cs typeface="Arial"/>
              </a:rPr>
              <a:t>parent </a:t>
            </a:r>
            <a:r>
              <a:rPr sz="2100" spc="-5" dirty="0">
                <a:latin typeface="Arial"/>
                <a:cs typeface="Arial"/>
              </a:rPr>
              <a:t>of </a:t>
            </a:r>
            <a:r>
              <a:rPr sz="2100" i="1" spc="-180" dirty="0">
                <a:latin typeface="Arial"/>
                <a:cs typeface="Arial"/>
              </a:rPr>
              <a:t>c </a:t>
            </a:r>
            <a:r>
              <a:rPr sz="2100" spc="-105" dirty="0">
                <a:latin typeface="Arial"/>
                <a:cs typeface="Arial"/>
              </a:rPr>
              <a:t>is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i="1" spc="-90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  <a:p>
            <a:pPr marL="262890" indent="-262890">
              <a:lnSpc>
                <a:spcPts val="2395"/>
              </a:lnSpc>
              <a:spcBef>
                <a:spcPts val="1590"/>
              </a:spcBef>
              <a:buChar char="•"/>
              <a:tabLst>
                <a:tab pos="262890" algn="l"/>
              </a:tabLst>
            </a:pPr>
            <a:r>
              <a:rPr sz="2100" spc="-85" dirty="0">
                <a:solidFill>
                  <a:srgbClr val="0000CC"/>
                </a:solidFill>
                <a:latin typeface="Arial"/>
                <a:cs typeface="Arial"/>
              </a:rPr>
              <a:t>Children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If </a:t>
            </a:r>
            <a:r>
              <a:rPr sz="2100" i="1" spc="-190" dirty="0">
                <a:latin typeface="Arial"/>
                <a:cs typeface="Arial"/>
              </a:rPr>
              <a:t>A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spc="-60" dirty="0">
                <a:latin typeface="Arial"/>
                <a:cs typeface="Arial"/>
              </a:rPr>
              <a:t>vertex </a:t>
            </a:r>
            <a:r>
              <a:rPr sz="2100" spc="10" dirty="0">
                <a:latin typeface="Arial"/>
                <a:cs typeface="Arial"/>
              </a:rPr>
              <a:t>with </a:t>
            </a:r>
            <a:r>
              <a:rPr sz="2100" spc="-150" dirty="0">
                <a:latin typeface="Arial"/>
                <a:cs typeface="Arial"/>
              </a:rPr>
              <a:t>successors</a:t>
            </a:r>
            <a:r>
              <a:rPr sz="2100" spc="-280" dirty="0">
                <a:latin typeface="Arial"/>
                <a:cs typeface="Arial"/>
              </a:rPr>
              <a:t> </a:t>
            </a:r>
            <a:r>
              <a:rPr sz="2100" i="1" spc="-260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  <a:p>
            <a:pPr marL="40005" algn="ctr">
              <a:lnSpc>
                <a:spcPts val="2395"/>
              </a:lnSpc>
            </a:pP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-245" dirty="0">
                <a:latin typeface="Arial"/>
                <a:cs typeface="Arial"/>
              </a:rPr>
              <a:t>C</a:t>
            </a:r>
            <a:r>
              <a:rPr sz="2100" spc="-245" dirty="0">
                <a:latin typeface="Arial"/>
                <a:cs typeface="Arial"/>
              </a:rPr>
              <a:t>, </a:t>
            </a:r>
            <a:r>
              <a:rPr sz="2100" spc="-35" dirty="0">
                <a:latin typeface="Arial"/>
                <a:cs typeface="Arial"/>
              </a:rPr>
              <a:t>then </a:t>
            </a:r>
            <a:r>
              <a:rPr sz="2100" i="1" spc="-260" dirty="0">
                <a:latin typeface="Arial"/>
                <a:cs typeface="Arial"/>
              </a:rPr>
              <a:t>B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-420" dirty="0">
                <a:latin typeface="Arial"/>
                <a:cs typeface="Arial"/>
              </a:rPr>
              <a:t>C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55" dirty="0">
                <a:latin typeface="Arial"/>
                <a:cs typeface="Arial"/>
              </a:rPr>
              <a:t>children </a:t>
            </a:r>
            <a:r>
              <a:rPr sz="2100" spc="-5" dirty="0">
                <a:latin typeface="Arial"/>
                <a:cs typeface="Arial"/>
              </a:rPr>
              <a:t>of</a:t>
            </a:r>
            <a:r>
              <a:rPr sz="2100" spc="-415" dirty="0">
                <a:latin typeface="Arial"/>
                <a:cs typeface="Arial"/>
              </a:rPr>
              <a:t> </a:t>
            </a:r>
            <a:r>
              <a:rPr sz="2100" i="1" spc="-120" dirty="0">
                <a:latin typeface="Arial"/>
                <a:cs typeface="Arial"/>
              </a:rPr>
              <a:t>A</a:t>
            </a:r>
            <a:r>
              <a:rPr sz="2100" spc="-120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726440" lvl="1" indent="-349250">
              <a:lnSpc>
                <a:spcPct val="100000"/>
              </a:lnSpc>
              <a:spcBef>
                <a:spcPts val="27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150" dirty="0">
                <a:latin typeface="Arial"/>
                <a:cs typeface="Arial"/>
              </a:rPr>
              <a:t>The </a:t>
            </a:r>
            <a:r>
              <a:rPr sz="2100" spc="-55" dirty="0">
                <a:latin typeface="Arial"/>
                <a:cs typeface="Arial"/>
              </a:rPr>
              <a:t>children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i="1" spc="-90" dirty="0">
                <a:latin typeface="Arial"/>
                <a:cs typeface="Arial"/>
              </a:rPr>
              <a:t>a </a:t>
            </a:r>
            <a:r>
              <a:rPr sz="2100" spc="-105" dirty="0">
                <a:latin typeface="Arial"/>
                <a:cs typeface="Arial"/>
              </a:rPr>
              <a:t>is </a:t>
            </a:r>
            <a:r>
              <a:rPr sz="2100" i="1" spc="-75" dirty="0">
                <a:latin typeface="Arial"/>
                <a:cs typeface="Arial"/>
              </a:rPr>
              <a:t>b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55" dirty="0">
                <a:latin typeface="Arial"/>
                <a:cs typeface="Arial"/>
              </a:rPr>
              <a:t>f</a:t>
            </a:r>
            <a:r>
              <a:rPr sz="2100" i="1" spc="-29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-90" dirty="0">
                <a:latin typeface="Arial"/>
                <a:cs typeface="Arial"/>
              </a:rPr>
              <a:t>g</a:t>
            </a:r>
            <a:endParaRPr sz="2100">
              <a:latin typeface="Arial"/>
              <a:cs typeface="Arial"/>
            </a:endParaRPr>
          </a:p>
          <a:p>
            <a:pPr marL="262890" marR="308610" indent="-224790">
              <a:lnSpc>
                <a:spcPts val="2270"/>
              </a:lnSpc>
              <a:spcBef>
                <a:spcPts val="1880"/>
              </a:spcBef>
              <a:buChar char="•"/>
              <a:tabLst>
                <a:tab pos="262890" algn="l"/>
              </a:tabLst>
            </a:pPr>
            <a:r>
              <a:rPr sz="2100" spc="-120" dirty="0">
                <a:solidFill>
                  <a:srgbClr val="0000CC"/>
                </a:solidFill>
                <a:latin typeface="Arial"/>
                <a:cs typeface="Arial"/>
              </a:rPr>
              <a:t>Siblings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85" dirty="0">
                <a:latin typeface="Arial"/>
                <a:cs typeface="Arial"/>
              </a:rPr>
              <a:t>Children </a:t>
            </a:r>
            <a:r>
              <a:rPr sz="2100" spc="10" dirty="0">
                <a:latin typeface="Arial"/>
                <a:cs typeface="Arial"/>
              </a:rPr>
              <a:t>with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155" dirty="0">
                <a:latin typeface="Arial"/>
                <a:cs typeface="Arial"/>
              </a:rPr>
              <a:t>same</a:t>
            </a:r>
            <a:r>
              <a:rPr sz="2100" spc="-34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parent  </a:t>
            </a:r>
            <a:r>
              <a:rPr sz="2100" spc="-60" dirty="0">
                <a:latin typeface="Arial"/>
                <a:cs typeface="Arial"/>
              </a:rPr>
              <a:t>vertex.</a:t>
            </a:r>
            <a:endParaRPr sz="2100">
              <a:latin typeface="Arial"/>
              <a:cs typeface="Arial"/>
            </a:endParaRPr>
          </a:p>
          <a:p>
            <a:pPr marL="726440" lvl="1" indent="-349250">
              <a:lnSpc>
                <a:spcPct val="100000"/>
              </a:lnSpc>
              <a:spcBef>
                <a:spcPts val="24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i="1" spc="-75" dirty="0">
                <a:latin typeface="Arial"/>
                <a:cs typeface="Arial"/>
              </a:rPr>
              <a:t>h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15" dirty="0">
                <a:latin typeface="Arial"/>
                <a:cs typeface="Arial"/>
              </a:rPr>
              <a:t>i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35" dirty="0">
                <a:latin typeface="Arial"/>
                <a:cs typeface="Arial"/>
              </a:rPr>
              <a:t>j </a:t>
            </a:r>
            <a:r>
              <a:rPr sz="2100" spc="-90" dirty="0">
                <a:latin typeface="Arial"/>
                <a:cs typeface="Arial"/>
              </a:rPr>
              <a:t>are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siblings</a:t>
            </a:r>
            <a:endParaRPr sz="2100">
              <a:latin typeface="Arial"/>
              <a:cs typeface="Arial"/>
            </a:endParaRPr>
          </a:p>
          <a:p>
            <a:pPr marL="262890" marR="81915" indent="-224790">
              <a:lnSpc>
                <a:spcPts val="2270"/>
              </a:lnSpc>
              <a:spcBef>
                <a:spcPts val="1880"/>
              </a:spcBef>
              <a:buChar char="•"/>
              <a:tabLst>
                <a:tab pos="262890" algn="l"/>
              </a:tabLst>
            </a:pPr>
            <a:r>
              <a:rPr sz="2100" spc="-125" dirty="0">
                <a:solidFill>
                  <a:srgbClr val="0000CC"/>
                </a:solidFill>
                <a:latin typeface="Arial"/>
                <a:cs typeface="Arial"/>
              </a:rPr>
              <a:t>Level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55" dirty="0">
                <a:latin typeface="Arial"/>
                <a:cs typeface="Arial"/>
              </a:rPr>
              <a:t>length </a:t>
            </a:r>
            <a:r>
              <a:rPr sz="2100" spc="-5" dirty="0">
                <a:latin typeface="Arial"/>
                <a:cs typeface="Arial"/>
              </a:rPr>
              <a:t>of</a:t>
            </a:r>
            <a:r>
              <a:rPr sz="2100" spc="-44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65" dirty="0">
                <a:latin typeface="Arial"/>
                <a:cs typeface="Arial"/>
              </a:rPr>
              <a:t>unique </a:t>
            </a:r>
            <a:r>
              <a:rPr sz="2100" spc="-45" dirty="0">
                <a:latin typeface="Arial"/>
                <a:cs typeface="Arial"/>
              </a:rPr>
              <a:t>path </a:t>
            </a:r>
            <a:r>
              <a:rPr sz="2100" spc="-20" dirty="0">
                <a:latin typeface="Arial"/>
                <a:cs typeface="Arial"/>
              </a:rPr>
              <a:t>from 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dirty="0">
                <a:latin typeface="Arial"/>
                <a:cs typeface="Arial"/>
              </a:rPr>
              <a:t>root </a:t>
            </a:r>
            <a:r>
              <a:rPr sz="2100" spc="25" dirty="0">
                <a:latin typeface="Arial"/>
                <a:cs typeface="Arial"/>
              </a:rPr>
              <a:t>to </a:t>
            </a:r>
            <a:r>
              <a:rPr sz="2100" spc="-165" dirty="0">
                <a:latin typeface="Arial"/>
                <a:cs typeface="Arial"/>
              </a:rPr>
              <a:t>a</a:t>
            </a:r>
            <a:r>
              <a:rPr sz="2100" spc="-4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vertex</a:t>
            </a:r>
            <a:endParaRPr sz="2100">
              <a:latin typeface="Arial"/>
              <a:cs typeface="Arial"/>
            </a:endParaRPr>
          </a:p>
          <a:p>
            <a:pPr marL="726440" lvl="1" indent="-349250">
              <a:lnSpc>
                <a:spcPct val="100000"/>
              </a:lnSpc>
              <a:spcBef>
                <a:spcPts val="24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80" dirty="0">
                <a:latin typeface="Arial"/>
                <a:cs typeface="Arial"/>
              </a:rPr>
              <a:t>Vertex </a:t>
            </a:r>
            <a:r>
              <a:rPr sz="2100" i="1" spc="-90" dirty="0">
                <a:latin typeface="Arial"/>
                <a:cs typeface="Arial"/>
              </a:rPr>
              <a:t>a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30" dirty="0">
                <a:latin typeface="Arial"/>
                <a:cs typeface="Arial"/>
              </a:rPr>
              <a:t>at </a:t>
            </a:r>
            <a:r>
              <a:rPr sz="2100" spc="-70" dirty="0">
                <a:latin typeface="Arial"/>
                <a:cs typeface="Arial"/>
              </a:rPr>
              <a:t>level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marL="726440" lvl="1" indent="-349250">
              <a:lnSpc>
                <a:spcPct val="100000"/>
              </a:lnSpc>
              <a:spcBef>
                <a:spcPts val="27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90" dirty="0">
                <a:latin typeface="Arial"/>
                <a:cs typeface="Arial"/>
              </a:rPr>
              <a:t>Vertices </a:t>
            </a:r>
            <a:r>
              <a:rPr sz="2100" i="1" spc="-90" dirty="0">
                <a:latin typeface="Arial"/>
                <a:cs typeface="Arial"/>
              </a:rPr>
              <a:t>d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-170" dirty="0">
                <a:latin typeface="Arial"/>
                <a:cs typeface="Arial"/>
              </a:rPr>
              <a:t>e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30" dirty="0">
                <a:latin typeface="Arial"/>
                <a:cs typeface="Arial"/>
              </a:rPr>
              <a:t>at </a:t>
            </a:r>
            <a:r>
              <a:rPr sz="2100" spc="-70" dirty="0">
                <a:latin typeface="Arial"/>
                <a:cs typeface="Arial"/>
              </a:rPr>
              <a:t>level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60" dirty="0"/>
              <a:t>Properties </a:t>
            </a:r>
            <a:r>
              <a:rPr sz="4000" spc="-185" dirty="0"/>
              <a:t>of </a:t>
            </a:r>
            <a:r>
              <a:rPr sz="4000" spc="-290" dirty="0"/>
              <a:t>Rooted</a:t>
            </a:r>
            <a:r>
              <a:rPr sz="4000" spc="-210" dirty="0"/>
              <a:t> </a:t>
            </a:r>
            <a:r>
              <a:rPr sz="4000" spc="-340" dirty="0"/>
              <a:t>Trees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520332" y="2151379"/>
            <a:ext cx="1457325" cy="2158365"/>
            <a:chOff x="5520332" y="2151379"/>
            <a:chExt cx="1457325" cy="2158365"/>
          </a:xfrm>
        </p:grpSpPr>
        <p:sp>
          <p:nvSpPr>
            <p:cNvPr id="5" name="object 5"/>
            <p:cNvSpPr/>
            <p:nvPr/>
          </p:nvSpPr>
          <p:spPr>
            <a:xfrm>
              <a:off x="5579110" y="3538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79" y="0"/>
                  </a:moveTo>
                  <a:lnTo>
                    <a:pt x="0" y="6959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1332" y="3462932"/>
              <a:ext cx="84534" cy="8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0332" y="4224754"/>
              <a:ext cx="84712" cy="8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75350" y="2213609"/>
              <a:ext cx="927100" cy="570230"/>
            </a:xfrm>
            <a:custGeom>
              <a:avLst/>
              <a:gdLst/>
              <a:ahLst/>
              <a:cxnLst/>
              <a:rect l="l" t="t" r="r" b="b"/>
              <a:pathLst>
                <a:path w="927100" h="570230">
                  <a:moveTo>
                    <a:pt x="927100" y="0"/>
                  </a:moveTo>
                  <a:lnTo>
                    <a:pt x="0" y="57022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2071" y="2151697"/>
              <a:ext cx="84454" cy="84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1451" y="2761297"/>
              <a:ext cx="84296" cy="84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4200" y="2230119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3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2289" y="2837179"/>
              <a:ext cx="85089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2289" y="2151379"/>
              <a:ext cx="85089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9670" y="1309878"/>
            <a:ext cx="1276350" cy="8077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</a:t>
            </a:r>
            <a:r>
              <a:rPr sz="1800" b="1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MP</a:t>
            </a:r>
            <a:r>
              <a:rPr sz="18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99695" algn="ctr">
              <a:lnSpc>
                <a:spcPct val="100000"/>
              </a:lnSpc>
              <a:spcBef>
                <a:spcPts val="84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0" y="25336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6869" y="268477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7469" y="26098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5469" y="33108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01670" y="2151221"/>
            <a:ext cx="1762125" cy="2234565"/>
            <a:chOff x="5901670" y="2151221"/>
            <a:chExt cx="1762125" cy="2234565"/>
          </a:xfrm>
        </p:grpSpPr>
        <p:sp>
          <p:nvSpPr>
            <p:cNvPr id="20" name="object 20"/>
            <p:cNvSpPr/>
            <p:nvPr/>
          </p:nvSpPr>
          <p:spPr>
            <a:xfrm>
              <a:off x="5961379" y="3538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39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8870" y="4301470"/>
              <a:ext cx="83859" cy="838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1670" y="3463270"/>
              <a:ext cx="83859" cy="843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3409" y="2216149"/>
              <a:ext cx="627380" cy="488950"/>
            </a:xfrm>
            <a:custGeom>
              <a:avLst/>
              <a:gdLst/>
              <a:ahLst/>
              <a:cxnLst/>
              <a:rect l="l" t="t" r="r" b="b"/>
              <a:pathLst>
                <a:path w="627379" h="488950">
                  <a:moveTo>
                    <a:pt x="627380" y="4889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7613" y="2685097"/>
              <a:ext cx="84613" cy="849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1813" y="2151221"/>
              <a:ext cx="84613" cy="849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9999" y="2780029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78089" y="3385819"/>
              <a:ext cx="85089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78089" y="2700019"/>
              <a:ext cx="85089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11470" y="428497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5870" y="426974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96018" y="2700932"/>
            <a:ext cx="923925" cy="922655"/>
            <a:chOff x="7196018" y="2700932"/>
            <a:chExt cx="923925" cy="922655"/>
          </a:xfrm>
        </p:grpSpPr>
        <p:sp>
          <p:nvSpPr>
            <p:cNvPr id="32" name="object 32"/>
            <p:cNvSpPr/>
            <p:nvPr/>
          </p:nvSpPr>
          <p:spPr>
            <a:xfrm>
              <a:off x="7255509" y="2776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80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7553" y="2700932"/>
              <a:ext cx="84712" cy="845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6018" y="3462932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37779" y="2776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40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5269" y="3538934"/>
              <a:ext cx="84395" cy="843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78069" y="2701270"/>
              <a:ext cx="84395" cy="838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43800" y="34632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54669" y="32346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01690" y="2760979"/>
            <a:ext cx="2675255" cy="1701164"/>
            <a:chOff x="5901690" y="2760979"/>
            <a:chExt cx="2675255" cy="1701164"/>
          </a:xfrm>
        </p:grpSpPr>
        <p:sp>
          <p:nvSpPr>
            <p:cNvPr id="41" name="object 41"/>
            <p:cNvSpPr/>
            <p:nvPr/>
          </p:nvSpPr>
          <p:spPr>
            <a:xfrm>
              <a:off x="5943600" y="2840989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h="610870">
                  <a:moveTo>
                    <a:pt x="0" y="6108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01690" y="3446779"/>
              <a:ext cx="85089" cy="850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1690" y="2760979"/>
              <a:ext cx="85089" cy="850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39000" y="3542029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7645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5820" y="4301489"/>
              <a:ext cx="86359" cy="850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5820" y="3463289"/>
              <a:ext cx="86359" cy="850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12710" y="36144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80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34754" y="3538954"/>
              <a:ext cx="84712" cy="847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3218" y="4301132"/>
              <a:ext cx="85248" cy="8453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4980" y="3613149"/>
              <a:ext cx="421640" cy="773430"/>
            </a:xfrm>
            <a:custGeom>
              <a:avLst/>
              <a:gdLst/>
              <a:ahLst/>
              <a:cxnLst/>
              <a:rect l="l" t="t" r="r" b="b"/>
              <a:pathLst>
                <a:path w="421640" h="773429">
                  <a:moveTo>
                    <a:pt x="421640" y="77343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92470" y="4376955"/>
              <a:ext cx="84395" cy="845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35270" y="3538200"/>
              <a:ext cx="84395" cy="8512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715000" y="329565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64069" y="4362450"/>
            <a:ext cx="467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58200" y="443865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14670" y="5053329"/>
            <a:ext cx="281813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30480" indent="-224790">
              <a:lnSpc>
                <a:spcPct val="100000"/>
              </a:lnSpc>
              <a:spcBef>
                <a:spcPts val="100"/>
              </a:spcBef>
              <a:buChar char="•"/>
              <a:tabLst>
                <a:tab pos="262890" algn="l"/>
              </a:tabLst>
            </a:pPr>
            <a:r>
              <a:rPr sz="2100" spc="-80" dirty="0">
                <a:solidFill>
                  <a:srgbClr val="0000CC"/>
                </a:solidFill>
                <a:latin typeface="Arial"/>
                <a:cs typeface="Arial"/>
              </a:rPr>
              <a:t>Height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85" dirty="0">
                <a:latin typeface="Arial"/>
                <a:cs typeface="Arial"/>
              </a:rPr>
              <a:t>maximum  </a:t>
            </a:r>
            <a:r>
              <a:rPr sz="2100" spc="-70" dirty="0">
                <a:latin typeface="Arial"/>
                <a:cs typeface="Arial"/>
              </a:rPr>
              <a:t>level </a:t>
            </a:r>
            <a:r>
              <a:rPr sz="2100" spc="-5" dirty="0">
                <a:latin typeface="Arial"/>
                <a:cs typeface="Arial"/>
              </a:rPr>
              <a:t>of </a:t>
            </a:r>
            <a:r>
              <a:rPr sz="2100" spc="-50" dirty="0">
                <a:latin typeface="Arial"/>
                <a:cs typeface="Arial"/>
              </a:rPr>
              <a:t>all </a:t>
            </a:r>
            <a:r>
              <a:rPr sz="2100" spc="-25" dirty="0">
                <a:latin typeface="Arial"/>
                <a:cs typeface="Arial"/>
              </a:rPr>
              <a:t>the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vertices</a:t>
            </a:r>
            <a:endParaRPr sz="2100">
              <a:latin typeface="Arial"/>
              <a:cs typeface="Arial"/>
            </a:endParaRPr>
          </a:p>
          <a:p>
            <a:pPr marL="725805" marR="194310" indent="-349250">
              <a:lnSpc>
                <a:spcPct val="100000"/>
              </a:lnSpc>
              <a:spcBef>
                <a:spcPts val="530"/>
              </a:spcBef>
            </a:pPr>
            <a:r>
              <a:rPr sz="3150" spc="3720" baseline="5291" dirty="0">
                <a:latin typeface="OpenSymbol"/>
                <a:cs typeface="OpenSymbol"/>
              </a:rPr>
              <a:t></a:t>
            </a:r>
            <a:r>
              <a:rPr sz="3150" spc="-60" baseline="5291" dirty="0">
                <a:latin typeface="OpenSymbol"/>
                <a:cs typeface="OpenSymbol"/>
              </a:rPr>
              <a:t> </a:t>
            </a:r>
            <a:r>
              <a:rPr sz="2100" spc="-150" dirty="0">
                <a:latin typeface="Arial"/>
                <a:cs typeface="Arial"/>
              </a:rPr>
              <a:t>The </a:t>
            </a:r>
            <a:r>
              <a:rPr sz="2100" spc="-55" dirty="0">
                <a:latin typeface="Arial"/>
                <a:cs typeface="Arial"/>
              </a:rPr>
              <a:t>height </a:t>
            </a:r>
            <a:r>
              <a:rPr sz="2100" spc="-10" dirty="0">
                <a:latin typeface="Arial"/>
                <a:cs typeface="Arial"/>
              </a:rPr>
              <a:t>of  </a:t>
            </a:r>
            <a:r>
              <a:rPr sz="2100" spc="-705" dirty="0">
                <a:latin typeface="Arial"/>
                <a:cs typeface="Arial"/>
              </a:rPr>
              <a:t>this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tree </a:t>
            </a:r>
            <a:r>
              <a:rPr sz="2100" spc="-110" dirty="0">
                <a:latin typeface="Arial"/>
                <a:cs typeface="Arial"/>
              </a:rPr>
              <a:t>is</a:t>
            </a:r>
            <a:r>
              <a:rPr sz="2100" spc="-21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3.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1252220"/>
            <a:ext cx="461137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30480" indent="-224790">
              <a:lnSpc>
                <a:spcPct val="100000"/>
              </a:lnSpc>
              <a:spcBef>
                <a:spcPts val="100"/>
              </a:spcBef>
              <a:buChar char="•"/>
              <a:tabLst>
                <a:tab pos="262890" algn="l"/>
              </a:tabLst>
            </a:pPr>
            <a:r>
              <a:rPr sz="2100" spc="-90" dirty="0">
                <a:solidFill>
                  <a:srgbClr val="0000CC"/>
                </a:solidFill>
                <a:latin typeface="Arial"/>
                <a:cs typeface="Arial"/>
              </a:rPr>
              <a:t>Ancestor </a:t>
            </a:r>
            <a:r>
              <a:rPr sz="2100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100" spc="-165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2100" spc="-65" dirty="0">
                <a:solidFill>
                  <a:srgbClr val="0000CC"/>
                </a:solidFill>
                <a:latin typeface="Arial"/>
                <a:cs typeface="Arial"/>
              </a:rPr>
              <a:t>vertex </a:t>
            </a:r>
            <a:r>
              <a:rPr sz="2100" spc="-85" dirty="0">
                <a:solidFill>
                  <a:srgbClr val="0000CC"/>
                </a:solidFill>
                <a:latin typeface="Arial"/>
                <a:cs typeface="Arial"/>
              </a:rPr>
              <a:t>(v)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75" dirty="0">
                <a:latin typeface="Arial"/>
                <a:cs typeface="Arial"/>
              </a:rPr>
              <a:t>vertices</a:t>
            </a:r>
            <a:r>
              <a:rPr sz="2100" spc="-3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 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45" dirty="0">
                <a:latin typeface="Arial"/>
                <a:cs typeface="Arial"/>
              </a:rPr>
              <a:t>path </a:t>
            </a:r>
            <a:r>
              <a:rPr sz="2100" spc="-15" dirty="0">
                <a:latin typeface="Arial"/>
                <a:cs typeface="Arial"/>
              </a:rPr>
              <a:t>from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dirty="0">
                <a:latin typeface="Arial"/>
                <a:cs typeface="Arial"/>
              </a:rPr>
              <a:t>root </a:t>
            </a:r>
            <a:r>
              <a:rPr sz="2100" spc="25" dirty="0">
                <a:latin typeface="Arial"/>
                <a:cs typeface="Arial"/>
              </a:rPr>
              <a:t>to </a:t>
            </a:r>
            <a:r>
              <a:rPr sz="2100" spc="-45" dirty="0">
                <a:latin typeface="Arial"/>
                <a:cs typeface="Arial"/>
              </a:rPr>
              <a:t>this </a:t>
            </a:r>
            <a:r>
              <a:rPr sz="2100" spc="-60" dirty="0">
                <a:latin typeface="Arial"/>
                <a:cs typeface="Arial"/>
              </a:rPr>
              <a:t>vertex  </a:t>
            </a:r>
            <a:r>
              <a:rPr sz="2100" spc="-90" dirty="0">
                <a:latin typeface="Arial"/>
                <a:cs typeface="Arial"/>
              </a:rPr>
              <a:t>excluding </a:t>
            </a:r>
            <a:r>
              <a:rPr sz="2100" spc="-45" dirty="0">
                <a:latin typeface="Arial"/>
                <a:cs typeface="Arial"/>
              </a:rPr>
              <a:t>this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vertex.</a:t>
            </a:r>
            <a:endParaRPr sz="2100">
              <a:latin typeface="Arial"/>
              <a:cs typeface="Arial"/>
            </a:endParaRPr>
          </a:p>
          <a:p>
            <a:pPr marL="726440" lvl="1" indent="-349885">
              <a:lnSpc>
                <a:spcPct val="100000"/>
              </a:lnSpc>
              <a:spcBef>
                <a:spcPts val="52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105" dirty="0">
                <a:latin typeface="Arial"/>
                <a:cs typeface="Arial"/>
              </a:rPr>
              <a:t>ancestors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i="1" spc="-170" dirty="0">
                <a:latin typeface="Arial"/>
                <a:cs typeface="Arial"/>
              </a:rPr>
              <a:t>e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i="1" spc="-120" dirty="0">
                <a:latin typeface="Arial"/>
                <a:cs typeface="Arial"/>
              </a:rPr>
              <a:t>c</a:t>
            </a:r>
            <a:r>
              <a:rPr sz="2100" spc="-120" dirty="0">
                <a:latin typeface="Arial"/>
                <a:cs typeface="Arial"/>
              </a:rPr>
              <a:t>, </a:t>
            </a:r>
            <a:r>
              <a:rPr sz="2100" i="1" spc="-90" dirty="0">
                <a:latin typeface="Arial"/>
                <a:cs typeface="Arial"/>
              </a:rPr>
              <a:t>b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i="1" spc="-90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  <a:p>
            <a:pPr marL="262255" marR="391160" indent="-224790">
              <a:lnSpc>
                <a:spcPct val="100000"/>
              </a:lnSpc>
              <a:spcBef>
                <a:spcPts val="1710"/>
              </a:spcBef>
              <a:buChar char="•"/>
              <a:tabLst>
                <a:tab pos="262890" algn="l"/>
              </a:tabLst>
            </a:pPr>
            <a:r>
              <a:rPr sz="2100" spc="-110" dirty="0">
                <a:solidFill>
                  <a:srgbClr val="0000CC"/>
                </a:solidFill>
                <a:latin typeface="Arial"/>
                <a:cs typeface="Arial"/>
              </a:rPr>
              <a:t>Descendent </a:t>
            </a:r>
            <a:r>
              <a:rPr sz="2100" spc="-1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100" spc="-165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2100" spc="-60" dirty="0">
                <a:solidFill>
                  <a:srgbClr val="0000CC"/>
                </a:solidFill>
                <a:latin typeface="Arial"/>
                <a:cs typeface="Arial"/>
              </a:rPr>
              <a:t>vertex </a:t>
            </a:r>
            <a:r>
              <a:rPr sz="2100" spc="-80" dirty="0">
                <a:solidFill>
                  <a:srgbClr val="0000CC"/>
                </a:solidFill>
                <a:latin typeface="Arial"/>
                <a:cs typeface="Arial"/>
              </a:rPr>
              <a:t>(v) </a:t>
            </a:r>
            <a:r>
              <a:rPr sz="2100" spc="-125" dirty="0">
                <a:latin typeface="Arial"/>
                <a:cs typeface="Arial"/>
              </a:rPr>
              <a:t>–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vertices  </a:t>
            </a:r>
            <a:r>
              <a:rPr sz="2100" dirty="0">
                <a:latin typeface="Arial"/>
                <a:cs typeface="Arial"/>
              </a:rPr>
              <a:t>that </a:t>
            </a:r>
            <a:r>
              <a:rPr sz="2100" spc="-120" dirty="0">
                <a:latin typeface="Arial"/>
                <a:cs typeface="Arial"/>
              </a:rPr>
              <a:t>have </a:t>
            </a:r>
            <a:r>
              <a:rPr sz="2100" i="1" spc="-114" dirty="0">
                <a:latin typeface="Arial"/>
                <a:cs typeface="Arial"/>
              </a:rPr>
              <a:t>v </a:t>
            </a:r>
            <a:r>
              <a:rPr sz="2100" spc="-200" dirty="0">
                <a:latin typeface="Arial"/>
                <a:cs typeface="Arial"/>
              </a:rPr>
              <a:t>as </a:t>
            </a:r>
            <a:r>
              <a:rPr sz="2100" spc="-85" dirty="0">
                <a:latin typeface="Arial"/>
                <a:cs typeface="Arial"/>
              </a:rPr>
              <a:t>ancestor.</a:t>
            </a:r>
            <a:endParaRPr sz="2100">
              <a:latin typeface="Arial"/>
              <a:cs typeface="Arial"/>
            </a:endParaRPr>
          </a:p>
          <a:p>
            <a:pPr marL="726440" lvl="1" indent="-349885">
              <a:lnSpc>
                <a:spcPct val="100000"/>
              </a:lnSpc>
              <a:spcBef>
                <a:spcPts val="520"/>
              </a:spcBef>
              <a:buFont typeface="OpenSymbol"/>
              <a:buChar char=""/>
              <a:tabLst>
                <a:tab pos="726440" algn="l"/>
              </a:tabLst>
            </a:pP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110" dirty="0">
                <a:latin typeface="Arial"/>
                <a:cs typeface="Arial"/>
              </a:rPr>
              <a:t>descendants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i="1" spc="-90" dirty="0">
                <a:latin typeface="Arial"/>
                <a:cs typeface="Arial"/>
              </a:rPr>
              <a:t>b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i="1" spc="-120" dirty="0">
                <a:latin typeface="Arial"/>
                <a:cs typeface="Arial"/>
              </a:rPr>
              <a:t>c</a:t>
            </a:r>
            <a:r>
              <a:rPr sz="2100" spc="-120" dirty="0">
                <a:latin typeface="Arial"/>
                <a:cs typeface="Arial"/>
              </a:rPr>
              <a:t>, </a:t>
            </a:r>
            <a:r>
              <a:rPr sz="2100" i="1" spc="-90" dirty="0">
                <a:latin typeface="Arial"/>
                <a:cs typeface="Arial"/>
              </a:rPr>
              <a:t>d </a:t>
            </a:r>
            <a:r>
              <a:rPr sz="2100" spc="-395" dirty="0">
                <a:latin typeface="Arial"/>
                <a:cs typeface="Arial"/>
              </a:rPr>
              <a:t>and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i="1" spc="-170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027170"/>
            <a:ext cx="4303395" cy="797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620"/>
              </a:spcBef>
              <a:buChar char="•"/>
              <a:tabLst>
                <a:tab pos="237490" algn="l"/>
              </a:tabLst>
            </a:pPr>
            <a:r>
              <a:rPr sz="2100" spc="-130" dirty="0">
                <a:solidFill>
                  <a:srgbClr val="0000CC"/>
                </a:solidFill>
                <a:latin typeface="Arial"/>
                <a:cs typeface="Arial"/>
              </a:rPr>
              <a:t>Leaf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60" dirty="0">
                <a:latin typeface="Arial"/>
                <a:cs typeface="Arial"/>
              </a:rPr>
              <a:t>vertex </a:t>
            </a:r>
            <a:r>
              <a:rPr sz="2100" spc="10" dirty="0">
                <a:latin typeface="Arial"/>
                <a:cs typeface="Arial"/>
              </a:rPr>
              <a:t>with </a:t>
            </a:r>
            <a:r>
              <a:rPr sz="2100" spc="-65" dirty="0">
                <a:latin typeface="Arial"/>
                <a:cs typeface="Arial"/>
              </a:rPr>
              <a:t>no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children</a:t>
            </a:r>
            <a:endParaRPr sz="2100" dirty="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520"/>
              </a:spcBef>
            </a:pPr>
            <a:r>
              <a:rPr sz="3150" spc="3720" baseline="5291" dirty="0">
                <a:latin typeface="OpenSymbol"/>
                <a:cs typeface="OpenSymbol"/>
              </a:rPr>
              <a:t></a:t>
            </a:r>
            <a:r>
              <a:rPr sz="3150" spc="-457" baseline="5291" dirty="0">
                <a:latin typeface="OpenSymbol"/>
                <a:cs typeface="OpenSymbol"/>
              </a:rPr>
              <a:t> </a:t>
            </a: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130" dirty="0">
                <a:latin typeface="Arial"/>
                <a:cs typeface="Arial"/>
              </a:rPr>
              <a:t>leaves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i="1" spc="-75" dirty="0">
                <a:latin typeface="Arial"/>
                <a:cs typeface="Arial"/>
              </a:rPr>
              <a:t>d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-110" dirty="0">
                <a:latin typeface="Arial"/>
                <a:cs typeface="Arial"/>
              </a:rPr>
              <a:t>e</a:t>
            </a:r>
            <a:r>
              <a:rPr sz="2100" spc="-110" dirty="0">
                <a:latin typeface="Arial"/>
                <a:cs typeface="Arial"/>
              </a:rPr>
              <a:t>, </a:t>
            </a:r>
            <a:r>
              <a:rPr sz="2100" i="1" spc="-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, </a:t>
            </a:r>
            <a:r>
              <a:rPr sz="2100" i="1" spc="-25" dirty="0">
                <a:latin typeface="Arial"/>
                <a:cs typeface="Arial"/>
              </a:rPr>
              <a:t>i</a:t>
            </a:r>
            <a:r>
              <a:rPr sz="2100" spc="-25" dirty="0">
                <a:latin typeface="Arial"/>
                <a:cs typeface="Arial"/>
              </a:rPr>
              <a:t>, </a:t>
            </a:r>
            <a:r>
              <a:rPr sz="2100" i="1" spc="-70" dirty="0">
                <a:latin typeface="Arial"/>
                <a:cs typeface="Arial"/>
              </a:rPr>
              <a:t>k</a:t>
            </a:r>
            <a:r>
              <a:rPr sz="2100" spc="-70" dirty="0">
                <a:latin typeface="Arial"/>
                <a:cs typeface="Arial"/>
              </a:rPr>
              <a:t>, </a:t>
            </a:r>
            <a:r>
              <a:rPr sz="2100" i="1" spc="15" dirty="0">
                <a:latin typeface="Arial"/>
                <a:cs typeface="Arial"/>
              </a:rPr>
              <a:t>l </a:t>
            </a:r>
            <a:r>
              <a:rPr sz="2100" spc="-315" dirty="0">
                <a:latin typeface="Arial"/>
                <a:cs typeface="Arial"/>
              </a:rPr>
              <a:t>and  </a:t>
            </a:r>
            <a:r>
              <a:rPr sz="2100" i="1" spc="-90" dirty="0">
                <a:latin typeface="Arial"/>
                <a:cs typeface="Arial"/>
              </a:rPr>
              <a:t>m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5049520"/>
            <a:ext cx="442912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179705" indent="-224790">
              <a:lnSpc>
                <a:spcPct val="100000"/>
              </a:lnSpc>
              <a:spcBef>
                <a:spcPts val="100"/>
              </a:spcBef>
              <a:buChar char="•"/>
              <a:tabLst>
                <a:tab pos="262890" algn="l"/>
              </a:tabLst>
            </a:pPr>
            <a:r>
              <a:rPr sz="2100" spc="-45" dirty="0">
                <a:solidFill>
                  <a:srgbClr val="0000CC"/>
                </a:solidFill>
                <a:latin typeface="Arial"/>
                <a:cs typeface="Arial"/>
              </a:rPr>
              <a:t>Internal </a:t>
            </a:r>
            <a:r>
              <a:rPr sz="2100" spc="-90" dirty="0">
                <a:solidFill>
                  <a:srgbClr val="0000CC"/>
                </a:solidFill>
                <a:latin typeface="Arial"/>
                <a:cs typeface="Arial"/>
              </a:rPr>
              <a:t>Vertices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75" dirty="0">
                <a:latin typeface="Arial"/>
                <a:cs typeface="Arial"/>
              </a:rPr>
              <a:t>vertices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have  </a:t>
            </a:r>
            <a:r>
              <a:rPr sz="2100" spc="-55" dirty="0">
                <a:latin typeface="Arial"/>
                <a:cs typeface="Arial"/>
              </a:rPr>
              <a:t>children</a:t>
            </a:r>
            <a:endParaRPr sz="2100">
              <a:latin typeface="Arial"/>
              <a:cs typeface="Arial"/>
            </a:endParaRPr>
          </a:p>
          <a:p>
            <a:pPr marL="726440" marR="30480" indent="-349250">
              <a:lnSpc>
                <a:spcPct val="100000"/>
              </a:lnSpc>
              <a:spcBef>
                <a:spcPts val="530"/>
              </a:spcBef>
            </a:pPr>
            <a:r>
              <a:rPr sz="3150" spc="3720" baseline="5291" dirty="0">
                <a:latin typeface="OpenSymbol"/>
                <a:cs typeface="OpenSymbol"/>
              </a:rPr>
              <a:t></a:t>
            </a:r>
            <a:r>
              <a:rPr sz="3150" spc="-179" baseline="5291" dirty="0">
                <a:latin typeface="OpenSymbol"/>
                <a:cs typeface="OpenSymbol"/>
              </a:rPr>
              <a:t> </a:t>
            </a: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35" dirty="0">
                <a:latin typeface="Arial"/>
                <a:cs typeface="Arial"/>
              </a:rPr>
              <a:t>internal </a:t>
            </a:r>
            <a:r>
              <a:rPr sz="2100" spc="-75" dirty="0">
                <a:latin typeface="Arial"/>
                <a:cs typeface="Arial"/>
              </a:rPr>
              <a:t>vertices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i="1" spc="-75" dirty="0">
                <a:latin typeface="Arial"/>
                <a:cs typeface="Arial"/>
              </a:rPr>
              <a:t>a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-75" dirty="0">
                <a:latin typeface="Arial"/>
                <a:cs typeface="Arial"/>
              </a:rPr>
              <a:t>b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-520" dirty="0">
                <a:latin typeface="Arial"/>
                <a:cs typeface="Arial"/>
              </a:rPr>
              <a:t>c</a:t>
            </a:r>
            <a:r>
              <a:rPr sz="2100" spc="-520" dirty="0">
                <a:latin typeface="Arial"/>
                <a:cs typeface="Arial"/>
              </a:rPr>
              <a:t>,  </a:t>
            </a:r>
            <a:r>
              <a:rPr sz="2100" i="1" spc="-75" dirty="0">
                <a:latin typeface="Arial"/>
                <a:cs typeface="Arial"/>
              </a:rPr>
              <a:t>g</a:t>
            </a:r>
            <a:r>
              <a:rPr sz="2100" spc="-75" dirty="0">
                <a:latin typeface="Arial"/>
                <a:cs typeface="Arial"/>
              </a:rPr>
              <a:t>, </a:t>
            </a:r>
            <a:r>
              <a:rPr sz="2100" i="1" spc="-90" dirty="0">
                <a:latin typeface="Arial"/>
                <a:cs typeface="Arial"/>
              </a:rPr>
              <a:t>h </a:t>
            </a:r>
            <a:r>
              <a:rPr sz="2100" spc="-100" dirty="0">
                <a:latin typeface="Arial"/>
                <a:cs typeface="Arial"/>
              </a:rPr>
              <a:t>and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i="1" spc="35" dirty="0">
                <a:latin typeface="Arial"/>
                <a:cs typeface="Arial"/>
              </a:rPr>
              <a:t>j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spc="-260" dirty="0"/>
              <a:t>Properties </a:t>
            </a:r>
            <a:r>
              <a:rPr sz="4000" spc="-185" dirty="0"/>
              <a:t>of </a:t>
            </a:r>
            <a:r>
              <a:rPr sz="4000" spc="-290" dirty="0"/>
              <a:t>Rooted</a:t>
            </a:r>
            <a:r>
              <a:rPr sz="4000" spc="-210" dirty="0"/>
              <a:t> </a:t>
            </a:r>
            <a:r>
              <a:rPr sz="4000" spc="-340" dirty="0"/>
              <a:t>Trees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5520332" y="2151379"/>
            <a:ext cx="1457325" cy="2158365"/>
            <a:chOff x="5520332" y="2151379"/>
            <a:chExt cx="1457325" cy="2158365"/>
          </a:xfrm>
        </p:grpSpPr>
        <p:sp>
          <p:nvSpPr>
            <p:cNvPr id="7" name="object 7"/>
            <p:cNvSpPr/>
            <p:nvPr/>
          </p:nvSpPr>
          <p:spPr>
            <a:xfrm>
              <a:off x="5579110" y="3538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79" y="0"/>
                  </a:moveTo>
                  <a:lnTo>
                    <a:pt x="0" y="695959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1332" y="3462932"/>
              <a:ext cx="84534" cy="8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20332" y="4224754"/>
              <a:ext cx="84712" cy="8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75350" y="2213609"/>
              <a:ext cx="927100" cy="570230"/>
            </a:xfrm>
            <a:custGeom>
              <a:avLst/>
              <a:gdLst/>
              <a:ahLst/>
              <a:cxnLst/>
              <a:rect l="l" t="t" r="r" b="b"/>
              <a:pathLst>
                <a:path w="927100" h="570230">
                  <a:moveTo>
                    <a:pt x="927100" y="0"/>
                  </a:moveTo>
                  <a:lnTo>
                    <a:pt x="0" y="57022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2071" y="2151697"/>
              <a:ext cx="84454" cy="84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1451" y="2761297"/>
              <a:ext cx="84296" cy="84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4200" y="2230119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3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2289" y="2837179"/>
              <a:ext cx="85089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2289" y="2151379"/>
              <a:ext cx="85089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9670" y="1309878"/>
            <a:ext cx="1276350" cy="8077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</a:t>
            </a:r>
            <a:r>
              <a:rPr sz="1800" b="1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MP</a:t>
            </a:r>
            <a:r>
              <a:rPr sz="18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99695" algn="ctr">
              <a:lnSpc>
                <a:spcPct val="100000"/>
              </a:lnSpc>
              <a:spcBef>
                <a:spcPts val="84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5000" y="25336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6869" y="268477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7469" y="26098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5469" y="3310890"/>
            <a:ext cx="15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01670" y="2151221"/>
            <a:ext cx="1762125" cy="2234565"/>
            <a:chOff x="5901670" y="2151221"/>
            <a:chExt cx="1762125" cy="2234565"/>
          </a:xfrm>
        </p:grpSpPr>
        <p:sp>
          <p:nvSpPr>
            <p:cNvPr id="22" name="object 22"/>
            <p:cNvSpPr/>
            <p:nvPr/>
          </p:nvSpPr>
          <p:spPr>
            <a:xfrm>
              <a:off x="5961379" y="3538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39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8870" y="4301470"/>
              <a:ext cx="83859" cy="838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1670" y="3463270"/>
              <a:ext cx="83859" cy="843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3409" y="2216149"/>
              <a:ext cx="627380" cy="488950"/>
            </a:xfrm>
            <a:custGeom>
              <a:avLst/>
              <a:gdLst/>
              <a:ahLst/>
              <a:cxnLst/>
              <a:rect l="l" t="t" r="r" b="b"/>
              <a:pathLst>
                <a:path w="627379" h="488950">
                  <a:moveTo>
                    <a:pt x="627380" y="4889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7613" y="2685097"/>
              <a:ext cx="84613" cy="849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91813" y="2151221"/>
              <a:ext cx="84613" cy="849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19999" y="2780029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8089" y="3385819"/>
              <a:ext cx="85089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8089" y="2700019"/>
              <a:ext cx="85089" cy="85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11470" y="428497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5870" y="426974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196018" y="2700932"/>
            <a:ext cx="923925" cy="922655"/>
            <a:chOff x="7196018" y="2700932"/>
            <a:chExt cx="923925" cy="922655"/>
          </a:xfrm>
        </p:grpSpPr>
        <p:sp>
          <p:nvSpPr>
            <p:cNvPr id="34" name="object 34"/>
            <p:cNvSpPr/>
            <p:nvPr/>
          </p:nvSpPr>
          <p:spPr>
            <a:xfrm>
              <a:off x="7255509" y="2776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80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7553" y="2700932"/>
              <a:ext cx="84712" cy="845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6018" y="3462932"/>
              <a:ext cx="85248" cy="8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37779" y="2776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40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35269" y="3538934"/>
              <a:ext cx="84395" cy="843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78069" y="2701270"/>
              <a:ext cx="84395" cy="838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43800" y="3463290"/>
            <a:ext cx="8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54669" y="3234690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01690" y="2760979"/>
            <a:ext cx="2675255" cy="1701164"/>
            <a:chOff x="5901690" y="2760979"/>
            <a:chExt cx="2675255" cy="1701164"/>
          </a:xfrm>
        </p:grpSpPr>
        <p:sp>
          <p:nvSpPr>
            <p:cNvPr id="43" name="object 43"/>
            <p:cNvSpPr/>
            <p:nvPr/>
          </p:nvSpPr>
          <p:spPr>
            <a:xfrm>
              <a:off x="5943600" y="2840989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h="610870">
                  <a:moveTo>
                    <a:pt x="0" y="61087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01690" y="3446779"/>
              <a:ext cx="85089" cy="850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01690" y="2760979"/>
              <a:ext cx="85089" cy="850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39000" y="3542029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7645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5820" y="4301489"/>
              <a:ext cx="86359" cy="850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95820" y="3463289"/>
              <a:ext cx="86359" cy="850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12710" y="36144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80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34754" y="3538954"/>
              <a:ext cx="84712" cy="847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53218" y="4301132"/>
              <a:ext cx="85248" cy="8453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94980" y="3613149"/>
              <a:ext cx="421640" cy="773430"/>
            </a:xfrm>
            <a:custGeom>
              <a:avLst/>
              <a:gdLst/>
              <a:ahLst/>
              <a:cxnLst/>
              <a:rect l="l" t="t" r="r" b="b"/>
              <a:pathLst>
                <a:path w="421640" h="773429">
                  <a:moveTo>
                    <a:pt x="421640" y="77343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92470" y="4376955"/>
              <a:ext cx="84395" cy="845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35270" y="3538200"/>
              <a:ext cx="84395" cy="8512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715000" y="329565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64069" y="4362450"/>
            <a:ext cx="467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58200" y="4438650"/>
            <a:ext cx="22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29400" y="2586127"/>
            <a:ext cx="2367280" cy="2447925"/>
            <a:chOff x="6629400" y="2586127"/>
            <a:chExt cx="2367280" cy="2447925"/>
          </a:xfrm>
        </p:grpSpPr>
        <p:sp>
          <p:nvSpPr>
            <p:cNvPr id="59" name="object 59"/>
            <p:cNvSpPr/>
            <p:nvPr/>
          </p:nvSpPr>
          <p:spPr>
            <a:xfrm>
              <a:off x="6705600" y="2590799"/>
              <a:ext cx="2286000" cy="2438400"/>
            </a:xfrm>
            <a:custGeom>
              <a:avLst/>
              <a:gdLst/>
              <a:ahLst/>
              <a:cxnLst/>
              <a:rect l="l" t="t" r="r" b="b"/>
              <a:pathLst>
                <a:path w="2286000" h="2438400">
                  <a:moveTo>
                    <a:pt x="1143000" y="0"/>
                  </a:moveTo>
                  <a:lnTo>
                    <a:pt x="1190115" y="935"/>
                  </a:lnTo>
                  <a:lnTo>
                    <a:pt x="1236657" y="3720"/>
                  </a:lnTo>
                  <a:lnTo>
                    <a:pt x="1282595" y="8323"/>
                  </a:lnTo>
                  <a:lnTo>
                    <a:pt x="1327900" y="14713"/>
                  </a:lnTo>
                  <a:lnTo>
                    <a:pt x="1372541" y="22858"/>
                  </a:lnTo>
                  <a:lnTo>
                    <a:pt x="1416490" y="32727"/>
                  </a:lnTo>
                  <a:lnTo>
                    <a:pt x="1459715" y="44288"/>
                  </a:lnTo>
                  <a:lnTo>
                    <a:pt x="1502187" y="57509"/>
                  </a:lnTo>
                  <a:lnTo>
                    <a:pt x="1543876" y="72360"/>
                  </a:lnTo>
                  <a:lnTo>
                    <a:pt x="1584753" y="88808"/>
                  </a:lnTo>
                  <a:lnTo>
                    <a:pt x="1624787" y="106822"/>
                  </a:lnTo>
                  <a:lnTo>
                    <a:pt x="1663949" y="126371"/>
                  </a:lnTo>
                  <a:lnTo>
                    <a:pt x="1702209" y="147423"/>
                  </a:lnTo>
                  <a:lnTo>
                    <a:pt x="1739537" y="169947"/>
                  </a:lnTo>
                  <a:lnTo>
                    <a:pt x="1775903" y="193910"/>
                  </a:lnTo>
                  <a:lnTo>
                    <a:pt x="1811277" y="219282"/>
                  </a:lnTo>
                  <a:lnTo>
                    <a:pt x="1845629" y="246032"/>
                  </a:lnTo>
                  <a:lnTo>
                    <a:pt x="1878930" y="274126"/>
                  </a:lnTo>
                  <a:lnTo>
                    <a:pt x="1911150" y="303535"/>
                  </a:lnTo>
                  <a:lnTo>
                    <a:pt x="1942259" y="334227"/>
                  </a:lnTo>
                  <a:lnTo>
                    <a:pt x="1972226" y="366169"/>
                  </a:lnTo>
                  <a:lnTo>
                    <a:pt x="2001023" y="399331"/>
                  </a:lnTo>
                  <a:lnTo>
                    <a:pt x="2028619" y="433680"/>
                  </a:lnTo>
                  <a:lnTo>
                    <a:pt x="2054985" y="469187"/>
                  </a:lnTo>
                  <a:lnTo>
                    <a:pt x="2080090" y="505818"/>
                  </a:lnTo>
                  <a:lnTo>
                    <a:pt x="2103905" y="543542"/>
                  </a:lnTo>
                  <a:lnTo>
                    <a:pt x="2126400" y="582329"/>
                  </a:lnTo>
                  <a:lnTo>
                    <a:pt x="2147545" y="622146"/>
                  </a:lnTo>
                  <a:lnTo>
                    <a:pt x="2167310" y="662962"/>
                  </a:lnTo>
                  <a:lnTo>
                    <a:pt x="2185665" y="704745"/>
                  </a:lnTo>
                  <a:lnTo>
                    <a:pt x="2202581" y="747465"/>
                  </a:lnTo>
                  <a:lnTo>
                    <a:pt x="2218027" y="791088"/>
                  </a:lnTo>
                  <a:lnTo>
                    <a:pt x="2231975" y="835585"/>
                  </a:lnTo>
                  <a:lnTo>
                    <a:pt x="2244393" y="880923"/>
                  </a:lnTo>
                  <a:lnTo>
                    <a:pt x="2255252" y="927070"/>
                  </a:lnTo>
                  <a:lnTo>
                    <a:pt x="2264523" y="973996"/>
                  </a:lnTo>
                  <a:lnTo>
                    <a:pt x="2272175" y="1021669"/>
                  </a:lnTo>
                  <a:lnTo>
                    <a:pt x="2278178" y="1070058"/>
                  </a:lnTo>
                  <a:lnTo>
                    <a:pt x="2282504" y="1119130"/>
                  </a:lnTo>
                  <a:lnTo>
                    <a:pt x="2285121" y="1168854"/>
                  </a:lnTo>
                  <a:lnTo>
                    <a:pt x="2286000" y="1219200"/>
                  </a:lnTo>
                  <a:lnTo>
                    <a:pt x="2285121" y="1269456"/>
                  </a:lnTo>
                  <a:lnTo>
                    <a:pt x="2282504" y="1319101"/>
                  </a:lnTo>
                  <a:lnTo>
                    <a:pt x="2278178" y="1368102"/>
                  </a:lnTo>
                  <a:lnTo>
                    <a:pt x="2272175" y="1416427"/>
                  </a:lnTo>
                  <a:lnTo>
                    <a:pt x="2264523" y="1464044"/>
                  </a:lnTo>
                  <a:lnTo>
                    <a:pt x="2255252" y="1510922"/>
                  </a:lnTo>
                  <a:lnTo>
                    <a:pt x="2244393" y="1557029"/>
                  </a:lnTo>
                  <a:lnTo>
                    <a:pt x="2231975" y="1602333"/>
                  </a:lnTo>
                  <a:lnTo>
                    <a:pt x="2218027" y="1646801"/>
                  </a:lnTo>
                  <a:lnTo>
                    <a:pt x="2202581" y="1690403"/>
                  </a:lnTo>
                  <a:lnTo>
                    <a:pt x="2185665" y="1733106"/>
                  </a:lnTo>
                  <a:lnTo>
                    <a:pt x="2167310" y="1774879"/>
                  </a:lnTo>
                  <a:lnTo>
                    <a:pt x="2147545" y="1815690"/>
                  </a:lnTo>
                  <a:lnTo>
                    <a:pt x="2126400" y="1855506"/>
                  </a:lnTo>
                  <a:lnTo>
                    <a:pt x="2103905" y="1894296"/>
                  </a:lnTo>
                  <a:lnTo>
                    <a:pt x="2080090" y="1932028"/>
                  </a:lnTo>
                  <a:lnTo>
                    <a:pt x="2054985" y="1968671"/>
                  </a:lnTo>
                  <a:lnTo>
                    <a:pt x="2028619" y="2004192"/>
                  </a:lnTo>
                  <a:lnTo>
                    <a:pt x="2001023" y="2038560"/>
                  </a:lnTo>
                  <a:lnTo>
                    <a:pt x="1972226" y="2071743"/>
                  </a:lnTo>
                  <a:lnTo>
                    <a:pt x="1942259" y="2103708"/>
                  </a:lnTo>
                  <a:lnTo>
                    <a:pt x="1911150" y="2134425"/>
                  </a:lnTo>
                  <a:lnTo>
                    <a:pt x="1878930" y="2163861"/>
                  </a:lnTo>
                  <a:lnTo>
                    <a:pt x="1845629" y="2191984"/>
                  </a:lnTo>
                  <a:lnTo>
                    <a:pt x="1811277" y="2218763"/>
                  </a:lnTo>
                  <a:lnTo>
                    <a:pt x="1775903" y="2244165"/>
                  </a:lnTo>
                  <a:lnTo>
                    <a:pt x="1739537" y="2268160"/>
                  </a:lnTo>
                  <a:lnTo>
                    <a:pt x="1702209" y="2290714"/>
                  </a:lnTo>
                  <a:lnTo>
                    <a:pt x="1663949" y="2311797"/>
                  </a:lnTo>
                  <a:lnTo>
                    <a:pt x="1624787" y="2331376"/>
                  </a:lnTo>
                  <a:lnTo>
                    <a:pt x="1584753" y="2349420"/>
                  </a:lnTo>
                  <a:lnTo>
                    <a:pt x="1543876" y="2365896"/>
                  </a:lnTo>
                  <a:lnTo>
                    <a:pt x="1502187" y="2380773"/>
                  </a:lnTo>
                  <a:lnTo>
                    <a:pt x="1459715" y="2394019"/>
                  </a:lnTo>
                  <a:lnTo>
                    <a:pt x="1416490" y="2405603"/>
                  </a:lnTo>
                  <a:lnTo>
                    <a:pt x="1372541" y="2415491"/>
                  </a:lnTo>
                  <a:lnTo>
                    <a:pt x="1327900" y="2423653"/>
                  </a:lnTo>
                  <a:lnTo>
                    <a:pt x="1282595" y="2430057"/>
                  </a:lnTo>
                  <a:lnTo>
                    <a:pt x="1236657" y="2434670"/>
                  </a:lnTo>
                  <a:lnTo>
                    <a:pt x="1190115" y="2437462"/>
                  </a:lnTo>
                  <a:lnTo>
                    <a:pt x="1143000" y="2438400"/>
                  </a:lnTo>
                  <a:lnTo>
                    <a:pt x="1095884" y="2437462"/>
                  </a:lnTo>
                  <a:lnTo>
                    <a:pt x="1049342" y="2434670"/>
                  </a:lnTo>
                  <a:lnTo>
                    <a:pt x="1003404" y="2430057"/>
                  </a:lnTo>
                  <a:lnTo>
                    <a:pt x="958099" y="2423653"/>
                  </a:lnTo>
                  <a:lnTo>
                    <a:pt x="913458" y="2415491"/>
                  </a:lnTo>
                  <a:lnTo>
                    <a:pt x="869509" y="2405603"/>
                  </a:lnTo>
                  <a:lnTo>
                    <a:pt x="826284" y="2394019"/>
                  </a:lnTo>
                  <a:lnTo>
                    <a:pt x="783812" y="2380773"/>
                  </a:lnTo>
                  <a:lnTo>
                    <a:pt x="742123" y="2365896"/>
                  </a:lnTo>
                  <a:lnTo>
                    <a:pt x="701246" y="2349420"/>
                  </a:lnTo>
                  <a:lnTo>
                    <a:pt x="661212" y="2331376"/>
                  </a:lnTo>
                  <a:lnTo>
                    <a:pt x="622050" y="2311797"/>
                  </a:lnTo>
                  <a:lnTo>
                    <a:pt x="583790" y="2290714"/>
                  </a:lnTo>
                  <a:lnTo>
                    <a:pt x="546462" y="2268160"/>
                  </a:lnTo>
                  <a:lnTo>
                    <a:pt x="510096" y="2244165"/>
                  </a:lnTo>
                  <a:lnTo>
                    <a:pt x="474722" y="2218763"/>
                  </a:lnTo>
                  <a:lnTo>
                    <a:pt x="440370" y="2191984"/>
                  </a:lnTo>
                  <a:lnTo>
                    <a:pt x="407069" y="2163861"/>
                  </a:lnTo>
                  <a:lnTo>
                    <a:pt x="374849" y="2134425"/>
                  </a:lnTo>
                  <a:lnTo>
                    <a:pt x="343740" y="2103708"/>
                  </a:lnTo>
                  <a:lnTo>
                    <a:pt x="313773" y="2071743"/>
                  </a:lnTo>
                  <a:lnTo>
                    <a:pt x="284976" y="2038560"/>
                  </a:lnTo>
                  <a:lnTo>
                    <a:pt x="257380" y="2004192"/>
                  </a:lnTo>
                  <a:lnTo>
                    <a:pt x="231014" y="1968671"/>
                  </a:lnTo>
                  <a:lnTo>
                    <a:pt x="205909" y="1932028"/>
                  </a:lnTo>
                  <a:lnTo>
                    <a:pt x="182094" y="1894296"/>
                  </a:lnTo>
                  <a:lnTo>
                    <a:pt x="159599" y="1855506"/>
                  </a:lnTo>
                  <a:lnTo>
                    <a:pt x="138454" y="1815690"/>
                  </a:lnTo>
                  <a:lnTo>
                    <a:pt x="118689" y="1774879"/>
                  </a:lnTo>
                  <a:lnTo>
                    <a:pt x="100334" y="1733106"/>
                  </a:lnTo>
                  <a:lnTo>
                    <a:pt x="83418" y="1690403"/>
                  </a:lnTo>
                  <a:lnTo>
                    <a:pt x="67972" y="1646801"/>
                  </a:lnTo>
                  <a:lnTo>
                    <a:pt x="54024" y="1602333"/>
                  </a:lnTo>
                  <a:lnTo>
                    <a:pt x="41606" y="1557029"/>
                  </a:lnTo>
                  <a:lnTo>
                    <a:pt x="30747" y="1510922"/>
                  </a:lnTo>
                  <a:lnTo>
                    <a:pt x="21476" y="1464044"/>
                  </a:lnTo>
                  <a:lnTo>
                    <a:pt x="13824" y="1416427"/>
                  </a:lnTo>
                  <a:lnTo>
                    <a:pt x="7821" y="1368102"/>
                  </a:lnTo>
                  <a:lnTo>
                    <a:pt x="3495" y="1319101"/>
                  </a:lnTo>
                  <a:lnTo>
                    <a:pt x="878" y="1269456"/>
                  </a:lnTo>
                  <a:lnTo>
                    <a:pt x="0" y="1219200"/>
                  </a:lnTo>
                  <a:lnTo>
                    <a:pt x="878" y="1168854"/>
                  </a:lnTo>
                  <a:lnTo>
                    <a:pt x="3495" y="1119130"/>
                  </a:lnTo>
                  <a:lnTo>
                    <a:pt x="7821" y="1070058"/>
                  </a:lnTo>
                  <a:lnTo>
                    <a:pt x="13824" y="1021669"/>
                  </a:lnTo>
                  <a:lnTo>
                    <a:pt x="21476" y="973996"/>
                  </a:lnTo>
                  <a:lnTo>
                    <a:pt x="30747" y="927070"/>
                  </a:lnTo>
                  <a:lnTo>
                    <a:pt x="41606" y="880923"/>
                  </a:lnTo>
                  <a:lnTo>
                    <a:pt x="54024" y="835585"/>
                  </a:lnTo>
                  <a:lnTo>
                    <a:pt x="67972" y="791088"/>
                  </a:lnTo>
                  <a:lnTo>
                    <a:pt x="83418" y="747465"/>
                  </a:lnTo>
                  <a:lnTo>
                    <a:pt x="100334" y="704745"/>
                  </a:lnTo>
                  <a:lnTo>
                    <a:pt x="118689" y="662962"/>
                  </a:lnTo>
                  <a:lnTo>
                    <a:pt x="138454" y="622146"/>
                  </a:lnTo>
                  <a:lnTo>
                    <a:pt x="159599" y="582329"/>
                  </a:lnTo>
                  <a:lnTo>
                    <a:pt x="182094" y="543542"/>
                  </a:lnTo>
                  <a:lnTo>
                    <a:pt x="205909" y="505818"/>
                  </a:lnTo>
                  <a:lnTo>
                    <a:pt x="231014" y="469187"/>
                  </a:lnTo>
                  <a:lnTo>
                    <a:pt x="257380" y="433680"/>
                  </a:lnTo>
                  <a:lnTo>
                    <a:pt x="284976" y="399331"/>
                  </a:lnTo>
                  <a:lnTo>
                    <a:pt x="313773" y="366169"/>
                  </a:lnTo>
                  <a:lnTo>
                    <a:pt x="343740" y="334227"/>
                  </a:lnTo>
                  <a:lnTo>
                    <a:pt x="374849" y="303535"/>
                  </a:lnTo>
                  <a:lnTo>
                    <a:pt x="407069" y="274126"/>
                  </a:lnTo>
                  <a:lnTo>
                    <a:pt x="440370" y="246032"/>
                  </a:lnTo>
                  <a:lnTo>
                    <a:pt x="474722" y="219282"/>
                  </a:lnTo>
                  <a:lnTo>
                    <a:pt x="510096" y="193910"/>
                  </a:lnTo>
                  <a:lnTo>
                    <a:pt x="546462" y="169947"/>
                  </a:lnTo>
                  <a:lnTo>
                    <a:pt x="583790" y="147423"/>
                  </a:lnTo>
                  <a:lnTo>
                    <a:pt x="622050" y="126371"/>
                  </a:lnTo>
                  <a:lnTo>
                    <a:pt x="661212" y="106822"/>
                  </a:lnTo>
                  <a:lnTo>
                    <a:pt x="701246" y="88808"/>
                  </a:lnTo>
                  <a:lnTo>
                    <a:pt x="742123" y="72360"/>
                  </a:lnTo>
                  <a:lnTo>
                    <a:pt x="783812" y="57509"/>
                  </a:lnTo>
                  <a:lnTo>
                    <a:pt x="826284" y="44288"/>
                  </a:lnTo>
                  <a:lnTo>
                    <a:pt x="869509" y="32727"/>
                  </a:lnTo>
                  <a:lnTo>
                    <a:pt x="913458" y="22858"/>
                  </a:lnTo>
                  <a:lnTo>
                    <a:pt x="958099" y="14713"/>
                  </a:lnTo>
                  <a:lnTo>
                    <a:pt x="1003404" y="8323"/>
                  </a:lnTo>
                  <a:lnTo>
                    <a:pt x="1049342" y="3720"/>
                  </a:lnTo>
                  <a:lnTo>
                    <a:pt x="1095884" y="935"/>
                  </a:lnTo>
                  <a:lnTo>
                    <a:pt x="1143000" y="0"/>
                  </a:lnTo>
                  <a:close/>
                </a:path>
                <a:path w="2286000" h="2438400">
                  <a:moveTo>
                    <a:pt x="0" y="0"/>
                  </a:moveTo>
                  <a:lnTo>
                    <a:pt x="0" y="0"/>
                  </a:lnTo>
                </a:path>
                <a:path w="2286000" h="2438400">
                  <a:moveTo>
                    <a:pt x="2286000" y="2438400"/>
                  </a:moveTo>
                  <a:lnTo>
                    <a:pt x="2286000" y="2438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73850" y="4495800"/>
              <a:ext cx="260350" cy="391160"/>
            </a:xfrm>
            <a:custGeom>
              <a:avLst/>
              <a:gdLst/>
              <a:ahLst/>
              <a:cxnLst/>
              <a:rect l="l" t="t" r="r" b="b"/>
              <a:pathLst>
                <a:path w="260350" h="391160">
                  <a:moveTo>
                    <a:pt x="260350" y="0"/>
                  </a:moveTo>
                  <a:lnTo>
                    <a:pt x="0" y="391160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9400" y="4857750"/>
              <a:ext cx="82550" cy="95250"/>
            </a:xfrm>
            <a:custGeom>
              <a:avLst/>
              <a:gdLst/>
              <a:ahLst/>
              <a:cxnLst/>
              <a:rect l="l" t="t" r="r" b="b"/>
              <a:pathLst>
                <a:path w="82550" h="95250">
                  <a:moveTo>
                    <a:pt x="11429" y="0"/>
                  </a:moveTo>
                  <a:lnTo>
                    <a:pt x="0" y="95250"/>
                  </a:lnTo>
                  <a:lnTo>
                    <a:pt x="82550" y="4826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15000" y="4911090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subtree rooted at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79390" y="5368290"/>
            <a:ext cx="3233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311785" algn="l"/>
                <a:tab pos="312420" algn="l"/>
              </a:tabLst>
            </a:pPr>
            <a:r>
              <a:rPr sz="2000" spc="-95" dirty="0">
                <a:solidFill>
                  <a:srgbClr val="0000CC"/>
                </a:solidFill>
                <a:latin typeface="Arial"/>
                <a:cs typeface="Arial"/>
              </a:rPr>
              <a:t>Subtree </a:t>
            </a:r>
            <a:r>
              <a:rPr sz="2000" spc="-120" dirty="0">
                <a:latin typeface="Arial"/>
                <a:cs typeface="Arial"/>
              </a:rPr>
              <a:t>– </a:t>
            </a: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subgraph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 </a:t>
            </a:r>
            <a:r>
              <a:rPr sz="2000" spc="-30" dirty="0">
                <a:latin typeface="Arial"/>
                <a:cs typeface="Arial"/>
              </a:rPr>
              <a:t>tree </a:t>
            </a:r>
            <a:r>
              <a:rPr sz="2000" spc="-85" dirty="0">
                <a:latin typeface="Arial"/>
                <a:cs typeface="Arial"/>
              </a:rPr>
              <a:t>consisting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root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its  </a:t>
            </a:r>
            <a:r>
              <a:rPr sz="2000" spc="-90" dirty="0">
                <a:latin typeface="Arial"/>
                <a:cs typeface="Arial"/>
              </a:rPr>
              <a:t>descendent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40" dirty="0">
                <a:latin typeface="Arial"/>
                <a:cs typeface="Arial"/>
              </a:rPr>
              <a:t>edges  </a:t>
            </a:r>
            <a:r>
              <a:rPr sz="2000" spc="-45" dirty="0">
                <a:latin typeface="Arial"/>
                <a:cs typeface="Arial"/>
              </a:rPr>
              <a:t>incident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these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descendent.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close/>
              </a:path>
            </a:pathLst>
          </a:custGeom>
          <a:solidFill>
            <a:srgbClr val="8B7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3729" y="419100"/>
            <a:ext cx="5753100" cy="507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729" y="3619500"/>
            <a:ext cx="1502410" cy="4572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parent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40182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29" y="5143500"/>
            <a:ext cx="1330960" cy="4572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Times New Roman"/>
                <a:cs typeface="Times New Roman"/>
              </a:rPr>
              <a:t>child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554227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9660" y="5829300"/>
            <a:ext cx="1570990" cy="4572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Times New Roman"/>
                <a:cs typeface="Times New Roman"/>
              </a:rPr>
              <a:t>sibling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00" y="6228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30" y="2095500"/>
            <a:ext cx="1755139" cy="4572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ancestor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24942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8130" y="1790700"/>
            <a:ext cx="2288540" cy="533400"/>
          </a:xfrm>
          <a:custGeom>
            <a:avLst/>
            <a:gdLst/>
            <a:ahLst/>
            <a:cxnLst/>
            <a:rect l="l" t="t" r="r" b="b"/>
            <a:pathLst>
              <a:path w="2288540" h="533400">
                <a:moveTo>
                  <a:pt x="0" y="0"/>
                </a:moveTo>
                <a:lnTo>
                  <a:pt x="2288540" y="0"/>
                </a:lnTo>
                <a:lnTo>
                  <a:pt x="228854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8130" y="1790700"/>
            <a:ext cx="2288540" cy="533400"/>
          </a:xfrm>
          <a:prstGeom prst="rect">
            <a:avLst/>
          </a:prstGeom>
          <a:ln w="76194">
            <a:solidFill>
              <a:srgbClr val="CCB3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descendants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2659" y="3162300"/>
            <a:ext cx="638810" cy="457200"/>
          </a:xfrm>
          <a:custGeom>
            <a:avLst/>
            <a:gdLst/>
            <a:ahLst/>
            <a:cxnLst/>
            <a:rect l="l" t="t" r="r" b="b"/>
            <a:pathLst>
              <a:path w="638810" h="457200">
                <a:moveTo>
                  <a:pt x="0" y="0"/>
                </a:moveTo>
                <a:lnTo>
                  <a:pt x="638810" y="0"/>
                </a:lnTo>
                <a:lnTo>
                  <a:pt x="63881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2659" y="3162300"/>
            <a:ext cx="638810" cy="4572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lea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1400" y="356107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4459" y="723900"/>
            <a:ext cx="1950720" cy="4572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internal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3200" y="1122679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tex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4729" y="5448300"/>
            <a:ext cx="1101090" cy="495300"/>
          </a:xfrm>
          <a:prstGeom prst="rect">
            <a:avLst/>
          </a:prstGeom>
          <a:solidFill>
            <a:srgbClr val="99CCFF"/>
          </a:solidFill>
          <a:ln w="38097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subtree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89529" y="647700"/>
            <a:ext cx="5818505" cy="5819775"/>
            <a:chOff x="2589529" y="647700"/>
            <a:chExt cx="5818505" cy="5819775"/>
          </a:xfrm>
        </p:grpSpPr>
        <p:sp>
          <p:nvSpPr>
            <p:cNvPr id="21" name="object 21"/>
            <p:cNvSpPr/>
            <p:nvPr/>
          </p:nvSpPr>
          <p:spPr>
            <a:xfrm>
              <a:off x="5713729" y="3619500"/>
              <a:ext cx="1979930" cy="2743200"/>
            </a:xfrm>
            <a:custGeom>
              <a:avLst/>
              <a:gdLst/>
              <a:ahLst/>
              <a:cxnLst/>
              <a:rect l="l" t="t" r="r" b="b"/>
              <a:pathLst>
                <a:path w="1979929" h="2743200">
                  <a:moveTo>
                    <a:pt x="989329" y="0"/>
                  </a:moveTo>
                  <a:lnTo>
                    <a:pt x="1030161" y="1054"/>
                  </a:lnTo>
                  <a:lnTo>
                    <a:pt x="1070491" y="4195"/>
                  </a:lnTo>
                  <a:lnTo>
                    <a:pt x="1110293" y="9385"/>
                  </a:lnTo>
                  <a:lnTo>
                    <a:pt x="1149543" y="16589"/>
                  </a:lnTo>
                  <a:lnTo>
                    <a:pt x="1188214" y="25771"/>
                  </a:lnTo>
                  <a:lnTo>
                    <a:pt x="1226281" y="36896"/>
                  </a:lnTo>
                  <a:lnTo>
                    <a:pt x="1263718" y="49927"/>
                  </a:lnTo>
                  <a:lnTo>
                    <a:pt x="1300499" y="64829"/>
                  </a:lnTo>
                  <a:lnTo>
                    <a:pt x="1336599" y="81566"/>
                  </a:lnTo>
                  <a:lnTo>
                    <a:pt x="1371993" y="100102"/>
                  </a:lnTo>
                  <a:lnTo>
                    <a:pt x="1406654" y="120401"/>
                  </a:lnTo>
                  <a:lnTo>
                    <a:pt x="1440557" y="142427"/>
                  </a:lnTo>
                  <a:lnTo>
                    <a:pt x="1473676" y="166145"/>
                  </a:lnTo>
                  <a:lnTo>
                    <a:pt x="1505985" y="191519"/>
                  </a:lnTo>
                  <a:lnTo>
                    <a:pt x="1537460" y="218513"/>
                  </a:lnTo>
                  <a:lnTo>
                    <a:pt x="1568074" y="247091"/>
                  </a:lnTo>
                  <a:lnTo>
                    <a:pt x="1597801" y="277217"/>
                  </a:lnTo>
                  <a:lnTo>
                    <a:pt x="1626617" y="308856"/>
                  </a:lnTo>
                  <a:lnTo>
                    <a:pt x="1654495" y="341971"/>
                  </a:lnTo>
                  <a:lnTo>
                    <a:pt x="1681409" y="376527"/>
                  </a:lnTo>
                  <a:lnTo>
                    <a:pt x="1707335" y="412488"/>
                  </a:lnTo>
                  <a:lnTo>
                    <a:pt x="1732245" y="449819"/>
                  </a:lnTo>
                  <a:lnTo>
                    <a:pt x="1756116" y="488483"/>
                  </a:lnTo>
                  <a:lnTo>
                    <a:pt x="1778921" y="528444"/>
                  </a:lnTo>
                  <a:lnTo>
                    <a:pt x="1800634" y="569667"/>
                  </a:lnTo>
                  <a:lnTo>
                    <a:pt x="1821230" y="612116"/>
                  </a:lnTo>
                  <a:lnTo>
                    <a:pt x="1840683" y="655755"/>
                  </a:lnTo>
                  <a:lnTo>
                    <a:pt x="1858967" y="700548"/>
                  </a:lnTo>
                  <a:lnTo>
                    <a:pt x="1876058" y="746460"/>
                  </a:lnTo>
                  <a:lnTo>
                    <a:pt x="1891928" y="793454"/>
                  </a:lnTo>
                  <a:lnTo>
                    <a:pt x="1906553" y="841495"/>
                  </a:lnTo>
                  <a:lnTo>
                    <a:pt x="1919907" y="890547"/>
                  </a:lnTo>
                  <a:lnTo>
                    <a:pt x="1931964" y="940575"/>
                  </a:lnTo>
                  <a:lnTo>
                    <a:pt x="1942699" y="991541"/>
                  </a:lnTo>
                  <a:lnTo>
                    <a:pt x="1952086" y="1043411"/>
                  </a:lnTo>
                  <a:lnTo>
                    <a:pt x="1960099" y="1096149"/>
                  </a:lnTo>
                  <a:lnTo>
                    <a:pt x="1966712" y="1149719"/>
                  </a:lnTo>
                  <a:lnTo>
                    <a:pt x="1971901" y="1204084"/>
                  </a:lnTo>
                  <a:lnTo>
                    <a:pt x="1975638" y="1259210"/>
                  </a:lnTo>
                  <a:lnTo>
                    <a:pt x="1977900" y="1315061"/>
                  </a:lnTo>
                  <a:lnTo>
                    <a:pt x="1978660" y="1371600"/>
                  </a:lnTo>
                  <a:lnTo>
                    <a:pt x="1977900" y="1428138"/>
                  </a:lnTo>
                  <a:lnTo>
                    <a:pt x="1975638" y="1483989"/>
                  </a:lnTo>
                  <a:lnTo>
                    <a:pt x="1971901" y="1539115"/>
                  </a:lnTo>
                  <a:lnTo>
                    <a:pt x="1966712" y="1593480"/>
                  </a:lnTo>
                  <a:lnTo>
                    <a:pt x="1960099" y="1647050"/>
                  </a:lnTo>
                  <a:lnTo>
                    <a:pt x="1952086" y="1699788"/>
                  </a:lnTo>
                  <a:lnTo>
                    <a:pt x="1942699" y="1751658"/>
                  </a:lnTo>
                  <a:lnTo>
                    <a:pt x="1931964" y="1802624"/>
                  </a:lnTo>
                  <a:lnTo>
                    <a:pt x="1919907" y="1852652"/>
                  </a:lnTo>
                  <a:lnTo>
                    <a:pt x="1906553" y="1901704"/>
                  </a:lnTo>
                  <a:lnTo>
                    <a:pt x="1891928" y="1949745"/>
                  </a:lnTo>
                  <a:lnTo>
                    <a:pt x="1876058" y="1996739"/>
                  </a:lnTo>
                  <a:lnTo>
                    <a:pt x="1858967" y="2042651"/>
                  </a:lnTo>
                  <a:lnTo>
                    <a:pt x="1840683" y="2087444"/>
                  </a:lnTo>
                  <a:lnTo>
                    <a:pt x="1821230" y="2131083"/>
                  </a:lnTo>
                  <a:lnTo>
                    <a:pt x="1800634" y="2173532"/>
                  </a:lnTo>
                  <a:lnTo>
                    <a:pt x="1778921" y="2214755"/>
                  </a:lnTo>
                  <a:lnTo>
                    <a:pt x="1756116" y="2254716"/>
                  </a:lnTo>
                  <a:lnTo>
                    <a:pt x="1732245" y="2293380"/>
                  </a:lnTo>
                  <a:lnTo>
                    <a:pt x="1707335" y="2330711"/>
                  </a:lnTo>
                  <a:lnTo>
                    <a:pt x="1681409" y="2366672"/>
                  </a:lnTo>
                  <a:lnTo>
                    <a:pt x="1654495" y="2401228"/>
                  </a:lnTo>
                  <a:lnTo>
                    <a:pt x="1626617" y="2434343"/>
                  </a:lnTo>
                  <a:lnTo>
                    <a:pt x="1597801" y="2465982"/>
                  </a:lnTo>
                  <a:lnTo>
                    <a:pt x="1568074" y="2496108"/>
                  </a:lnTo>
                  <a:lnTo>
                    <a:pt x="1537460" y="2524686"/>
                  </a:lnTo>
                  <a:lnTo>
                    <a:pt x="1505985" y="2551680"/>
                  </a:lnTo>
                  <a:lnTo>
                    <a:pt x="1473676" y="2577054"/>
                  </a:lnTo>
                  <a:lnTo>
                    <a:pt x="1440557" y="2600772"/>
                  </a:lnTo>
                  <a:lnTo>
                    <a:pt x="1406654" y="2622798"/>
                  </a:lnTo>
                  <a:lnTo>
                    <a:pt x="1371993" y="2643097"/>
                  </a:lnTo>
                  <a:lnTo>
                    <a:pt x="1336599" y="2661633"/>
                  </a:lnTo>
                  <a:lnTo>
                    <a:pt x="1300499" y="2678370"/>
                  </a:lnTo>
                  <a:lnTo>
                    <a:pt x="1263718" y="2693272"/>
                  </a:lnTo>
                  <a:lnTo>
                    <a:pt x="1226281" y="2706303"/>
                  </a:lnTo>
                  <a:lnTo>
                    <a:pt x="1188214" y="2717428"/>
                  </a:lnTo>
                  <a:lnTo>
                    <a:pt x="1149543" y="2726610"/>
                  </a:lnTo>
                  <a:lnTo>
                    <a:pt x="1110293" y="2733814"/>
                  </a:lnTo>
                  <a:lnTo>
                    <a:pt x="1070491" y="2739004"/>
                  </a:lnTo>
                  <a:lnTo>
                    <a:pt x="1030161" y="2742145"/>
                  </a:lnTo>
                  <a:lnTo>
                    <a:pt x="989329" y="2743200"/>
                  </a:lnTo>
                  <a:lnTo>
                    <a:pt x="948498" y="2742145"/>
                  </a:lnTo>
                  <a:lnTo>
                    <a:pt x="908168" y="2739004"/>
                  </a:lnTo>
                  <a:lnTo>
                    <a:pt x="868366" y="2733814"/>
                  </a:lnTo>
                  <a:lnTo>
                    <a:pt x="829116" y="2726610"/>
                  </a:lnTo>
                  <a:lnTo>
                    <a:pt x="790445" y="2717428"/>
                  </a:lnTo>
                  <a:lnTo>
                    <a:pt x="752378" y="2706303"/>
                  </a:lnTo>
                  <a:lnTo>
                    <a:pt x="714941" y="2693272"/>
                  </a:lnTo>
                  <a:lnTo>
                    <a:pt x="678160" y="2678370"/>
                  </a:lnTo>
                  <a:lnTo>
                    <a:pt x="642060" y="2661633"/>
                  </a:lnTo>
                  <a:lnTo>
                    <a:pt x="606666" y="2643097"/>
                  </a:lnTo>
                  <a:lnTo>
                    <a:pt x="572005" y="2622798"/>
                  </a:lnTo>
                  <a:lnTo>
                    <a:pt x="538102" y="2600772"/>
                  </a:lnTo>
                  <a:lnTo>
                    <a:pt x="504983" y="2577054"/>
                  </a:lnTo>
                  <a:lnTo>
                    <a:pt x="472674" y="2551680"/>
                  </a:lnTo>
                  <a:lnTo>
                    <a:pt x="441199" y="2524686"/>
                  </a:lnTo>
                  <a:lnTo>
                    <a:pt x="410585" y="2496108"/>
                  </a:lnTo>
                  <a:lnTo>
                    <a:pt x="380858" y="2465982"/>
                  </a:lnTo>
                  <a:lnTo>
                    <a:pt x="352042" y="2434343"/>
                  </a:lnTo>
                  <a:lnTo>
                    <a:pt x="324164" y="2401228"/>
                  </a:lnTo>
                  <a:lnTo>
                    <a:pt x="297250" y="2366672"/>
                  </a:lnTo>
                  <a:lnTo>
                    <a:pt x="271324" y="2330711"/>
                  </a:lnTo>
                  <a:lnTo>
                    <a:pt x="246414" y="2293380"/>
                  </a:lnTo>
                  <a:lnTo>
                    <a:pt x="222543" y="2254716"/>
                  </a:lnTo>
                  <a:lnTo>
                    <a:pt x="199738" y="2214755"/>
                  </a:lnTo>
                  <a:lnTo>
                    <a:pt x="178025" y="2173532"/>
                  </a:lnTo>
                  <a:lnTo>
                    <a:pt x="157429" y="2131083"/>
                  </a:lnTo>
                  <a:lnTo>
                    <a:pt x="137976" y="2087444"/>
                  </a:lnTo>
                  <a:lnTo>
                    <a:pt x="119692" y="2042651"/>
                  </a:lnTo>
                  <a:lnTo>
                    <a:pt x="102601" y="1996739"/>
                  </a:lnTo>
                  <a:lnTo>
                    <a:pt x="86731" y="1949745"/>
                  </a:lnTo>
                  <a:lnTo>
                    <a:pt x="72106" y="1901704"/>
                  </a:lnTo>
                  <a:lnTo>
                    <a:pt x="58752" y="1852652"/>
                  </a:lnTo>
                  <a:lnTo>
                    <a:pt x="46695" y="1802624"/>
                  </a:lnTo>
                  <a:lnTo>
                    <a:pt x="35960" y="1751658"/>
                  </a:lnTo>
                  <a:lnTo>
                    <a:pt x="26573" y="1699788"/>
                  </a:lnTo>
                  <a:lnTo>
                    <a:pt x="18560" y="1647050"/>
                  </a:lnTo>
                  <a:lnTo>
                    <a:pt x="11947" y="1593480"/>
                  </a:lnTo>
                  <a:lnTo>
                    <a:pt x="6758" y="1539115"/>
                  </a:lnTo>
                  <a:lnTo>
                    <a:pt x="3021" y="1483989"/>
                  </a:lnTo>
                  <a:lnTo>
                    <a:pt x="759" y="1428138"/>
                  </a:lnTo>
                  <a:lnTo>
                    <a:pt x="0" y="1371600"/>
                  </a:lnTo>
                  <a:lnTo>
                    <a:pt x="759" y="1315061"/>
                  </a:lnTo>
                  <a:lnTo>
                    <a:pt x="3021" y="1259210"/>
                  </a:lnTo>
                  <a:lnTo>
                    <a:pt x="6758" y="1204084"/>
                  </a:lnTo>
                  <a:lnTo>
                    <a:pt x="11947" y="1149719"/>
                  </a:lnTo>
                  <a:lnTo>
                    <a:pt x="18560" y="1096149"/>
                  </a:lnTo>
                  <a:lnTo>
                    <a:pt x="26573" y="1043411"/>
                  </a:lnTo>
                  <a:lnTo>
                    <a:pt x="35960" y="991541"/>
                  </a:lnTo>
                  <a:lnTo>
                    <a:pt x="46695" y="940575"/>
                  </a:lnTo>
                  <a:lnTo>
                    <a:pt x="58752" y="890547"/>
                  </a:lnTo>
                  <a:lnTo>
                    <a:pt x="72106" y="841495"/>
                  </a:lnTo>
                  <a:lnTo>
                    <a:pt x="86731" y="793454"/>
                  </a:lnTo>
                  <a:lnTo>
                    <a:pt x="102601" y="746460"/>
                  </a:lnTo>
                  <a:lnTo>
                    <a:pt x="119692" y="700548"/>
                  </a:lnTo>
                  <a:lnTo>
                    <a:pt x="137976" y="655755"/>
                  </a:lnTo>
                  <a:lnTo>
                    <a:pt x="157429" y="612116"/>
                  </a:lnTo>
                  <a:lnTo>
                    <a:pt x="178025" y="569667"/>
                  </a:lnTo>
                  <a:lnTo>
                    <a:pt x="199738" y="528444"/>
                  </a:lnTo>
                  <a:lnTo>
                    <a:pt x="222543" y="488483"/>
                  </a:lnTo>
                  <a:lnTo>
                    <a:pt x="246414" y="449819"/>
                  </a:lnTo>
                  <a:lnTo>
                    <a:pt x="271324" y="412488"/>
                  </a:lnTo>
                  <a:lnTo>
                    <a:pt x="297250" y="376527"/>
                  </a:lnTo>
                  <a:lnTo>
                    <a:pt x="324164" y="341971"/>
                  </a:lnTo>
                  <a:lnTo>
                    <a:pt x="352042" y="308856"/>
                  </a:lnTo>
                  <a:lnTo>
                    <a:pt x="380858" y="277217"/>
                  </a:lnTo>
                  <a:lnTo>
                    <a:pt x="410585" y="247091"/>
                  </a:lnTo>
                  <a:lnTo>
                    <a:pt x="441199" y="218513"/>
                  </a:lnTo>
                  <a:lnTo>
                    <a:pt x="472674" y="191519"/>
                  </a:lnTo>
                  <a:lnTo>
                    <a:pt x="504983" y="166145"/>
                  </a:lnTo>
                  <a:lnTo>
                    <a:pt x="538102" y="142427"/>
                  </a:lnTo>
                  <a:lnTo>
                    <a:pt x="572005" y="120401"/>
                  </a:lnTo>
                  <a:lnTo>
                    <a:pt x="606666" y="100102"/>
                  </a:lnTo>
                  <a:lnTo>
                    <a:pt x="642060" y="81566"/>
                  </a:lnTo>
                  <a:lnTo>
                    <a:pt x="678160" y="64829"/>
                  </a:lnTo>
                  <a:lnTo>
                    <a:pt x="714941" y="49927"/>
                  </a:lnTo>
                  <a:lnTo>
                    <a:pt x="752378" y="36896"/>
                  </a:lnTo>
                  <a:lnTo>
                    <a:pt x="790445" y="25771"/>
                  </a:lnTo>
                  <a:lnTo>
                    <a:pt x="829116" y="16589"/>
                  </a:lnTo>
                  <a:lnTo>
                    <a:pt x="868366" y="9385"/>
                  </a:lnTo>
                  <a:lnTo>
                    <a:pt x="908168" y="4195"/>
                  </a:lnTo>
                  <a:lnTo>
                    <a:pt x="948498" y="1054"/>
                  </a:lnTo>
                  <a:lnTo>
                    <a:pt x="989329" y="0"/>
                  </a:lnTo>
                  <a:close/>
                </a:path>
                <a:path w="1979929" h="2743200">
                  <a:moveTo>
                    <a:pt x="0" y="0"/>
                  </a:moveTo>
                  <a:lnTo>
                    <a:pt x="0" y="0"/>
                  </a:lnTo>
                </a:path>
                <a:path w="1979929" h="2743200">
                  <a:moveTo>
                    <a:pt x="1979929" y="2743200"/>
                  </a:moveTo>
                  <a:lnTo>
                    <a:pt x="1979929" y="27432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2129" y="2676526"/>
              <a:ext cx="4037329" cy="3790950"/>
            </a:xfrm>
            <a:custGeom>
              <a:avLst/>
              <a:gdLst/>
              <a:ahLst/>
              <a:cxnLst/>
              <a:rect l="l" t="t" r="r" b="b"/>
              <a:pathLst>
                <a:path w="4037329" h="3790950">
                  <a:moveTo>
                    <a:pt x="2018030" y="28573"/>
                  </a:moveTo>
                  <a:lnTo>
                    <a:pt x="2069084" y="29111"/>
                  </a:lnTo>
                  <a:lnTo>
                    <a:pt x="2119766" y="30720"/>
                  </a:lnTo>
                  <a:lnTo>
                    <a:pt x="2170064" y="33388"/>
                  </a:lnTo>
                  <a:lnTo>
                    <a:pt x="2219966" y="37104"/>
                  </a:lnTo>
                  <a:lnTo>
                    <a:pt x="2269459" y="41856"/>
                  </a:lnTo>
                  <a:lnTo>
                    <a:pt x="2318533" y="47634"/>
                  </a:lnTo>
                  <a:lnTo>
                    <a:pt x="2367174" y="54426"/>
                  </a:lnTo>
                  <a:lnTo>
                    <a:pt x="2415370" y="62221"/>
                  </a:lnTo>
                  <a:lnTo>
                    <a:pt x="2463110" y="71008"/>
                  </a:lnTo>
                  <a:lnTo>
                    <a:pt x="2510382" y="80775"/>
                  </a:lnTo>
                  <a:lnTo>
                    <a:pt x="2557172" y="91512"/>
                  </a:lnTo>
                  <a:lnTo>
                    <a:pt x="2603470" y="103208"/>
                  </a:lnTo>
                  <a:lnTo>
                    <a:pt x="2649263" y="115851"/>
                  </a:lnTo>
                  <a:lnTo>
                    <a:pt x="2694539" y="129430"/>
                  </a:lnTo>
                  <a:lnTo>
                    <a:pt x="2739286" y="143934"/>
                  </a:lnTo>
                  <a:lnTo>
                    <a:pt x="2783492" y="159351"/>
                  </a:lnTo>
                  <a:lnTo>
                    <a:pt x="2827145" y="175671"/>
                  </a:lnTo>
                  <a:lnTo>
                    <a:pt x="2870232" y="192882"/>
                  </a:lnTo>
                  <a:lnTo>
                    <a:pt x="2912742" y="210974"/>
                  </a:lnTo>
                  <a:lnTo>
                    <a:pt x="2954662" y="229935"/>
                  </a:lnTo>
                  <a:lnTo>
                    <a:pt x="2995981" y="249753"/>
                  </a:lnTo>
                  <a:lnTo>
                    <a:pt x="3036686" y="270418"/>
                  </a:lnTo>
                  <a:lnTo>
                    <a:pt x="3076766" y="291919"/>
                  </a:lnTo>
                  <a:lnTo>
                    <a:pt x="3116207" y="314243"/>
                  </a:lnTo>
                  <a:lnTo>
                    <a:pt x="3154999" y="337381"/>
                  </a:lnTo>
                  <a:lnTo>
                    <a:pt x="3193129" y="361321"/>
                  </a:lnTo>
                  <a:lnTo>
                    <a:pt x="3230584" y="386052"/>
                  </a:lnTo>
                  <a:lnTo>
                    <a:pt x="3267354" y="411563"/>
                  </a:lnTo>
                  <a:lnTo>
                    <a:pt x="3303425" y="437841"/>
                  </a:lnTo>
                  <a:lnTo>
                    <a:pt x="3338786" y="464878"/>
                  </a:lnTo>
                  <a:lnTo>
                    <a:pt x="3373424" y="492660"/>
                  </a:lnTo>
                  <a:lnTo>
                    <a:pt x="3407328" y="521177"/>
                  </a:lnTo>
                  <a:lnTo>
                    <a:pt x="3440486" y="550418"/>
                  </a:lnTo>
                  <a:lnTo>
                    <a:pt x="3472885" y="580371"/>
                  </a:lnTo>
                  <a:lnTo>
                    <a:pt x="3504512" y="611026"/>
                  </a:lnTo>
                  <a:lnTo>
                    <a:pt x="3535358" y="642372"/>
                  </a:lnTo>
                  <a:lnTo>
                    <a:pt x="3565408" y="674396"/>
                  </a:lnTo>
                  <a:lnTo>
                    <a:pt x="3594651" y="707088"/>
                  </a:lnTo>
                  <a:lnTo>
                    <a:pt x="3623075" y="740437"/>
                  </a:lnTo>
                  <a:lnTo>
                    <a:pt x="3650668" y="774431"/>
                  </a:lnTo>
                  <a:lnTo>
                    <a:pt x="3677418" y="809060"/>
                  </a:lnTo>
                  <a:lnTo>
                    <a:pt x="3703312" y="844312"/>
                  </a:lnTo>
                  <a:lnTo>
                    <a:pt x="3728339" y="880176"/>
                  </a:lnTo>
                  <a:lnTo>
                    <a:pt x="3752486" y="916641"/>
                  </a:lnTo>
                  <a:lnTo>
                    <a:pt x="3775742" y="953696"/>
                  </a:lnTo>
                  <a:lnTo>
                    <a:pt x="3798094" y="991329"/>
                  </a:lnTo>
                  <a:lnTo>
                    <a:pt x="3819530" y="1029529"/>
                  </a:lnTo>
                  <a:lnTo>
                    <a:pt x="3840038" y="1068286"/>
                  </a:lnTo>
                  <a:lnTo>
                    <a:pt x="3859607" y="1107587"/>
                  </a:lnTo>
                  <a:lnTo>
                    <a:pt x="3878223" y="1147423"/>
                  </a:lnTo>
                  <a:lnTo>
                    <a:pt x="3895875" y="1187781"/>
                  </a:lnTo>
                  <a:lnTo>
                    <a:pt x="3912551" y="1228650"/>
                  </a:lnTo>
                  <a:lnTo>
                    <a:pt x="3928239" y="1270020"/>
                  </a:lnTo>
                  <a:lnTo>
                    <a:pt x="3942926" y="1311879"/>
                  </a:lnTo>
                  <a:lnTo>
                    <a:pt x="3956601" y="1354216"/>
                  </a:lnTo>
                  <a:lnTo>
                    <a:pt x="3969252" y="1397020"/>
                  </a:lnTo>
                  <a:lnTo>
                    <a:pt x="3980865" y="1440279"/>
                  </a:lnTo>
                  <a:lnTo>
                    <a:pt x="3991430" y="1483983"/>
                  </a:lnTo>
                  <a:lnTo>
                    <a:pt x="4000935" y="1528120"/>
                  </a:lnTo>
                  <a:lnTo>
                    <a:pt x="4009366" y="1572679"/>
                  </a:lnTo>
                  <a:lnTo>
                    <a:pt x="4016712" y="1617649"/>
                  </a:lnTo>
                  <a:lnTo>
                    <a:pt x="4022962" y="1663019"/>
                  </a:lnTo>
                  <a:lnTo>
                    <a:pt x="4028102" y="1708777"/>
                  </a:lnTo>
                  <a:lnTo>
                    <a:pt x="4032121" y="1754913"/>
                  </a:lnTo>
                  <a:lnTo>
                    <a:pt x="4035006" y="1801415"/>
                  </a:lnTo>
                  <a:lnTo>
                    <a:pt x="4036747" y="1848272"/>
                  </a:lnTo>
                  <a:lnTo>
                    <a:pt x="4037329" y="1895473"/>
                  </a:lnTo>
                  <a:lnTo>
                    <a:pt x="4036747" y="1942673"/>
                  </a:lnTo>
                  <a:lnTo>
                    <a:pt x="4035006" y="1989530"/>
                  </a:lnTo>
                  <a:lnTo>
                    <a:pt x="4032121" y="2036032"/>
                  </a:lnTo>
                  <a:lnTo>
                    <a:pt x="4028102" y="2082168"/>
                  </a:lnTo>
                  <a:lnTo>
                    <a:pt x="4022962" y="2127926"/>
                  </a:lnTo>
                  <a:lnTo>
                    <a:pt x="4016712" y="2173296"/>
                  </a:lnTo>
                  <a:lnTo>
                    <a:pt x="4009366" y="2218266"/>
                  </a:lnTo>
                  <a:lnTo>
                    <a:pt x="4000935" y="2262825"/>
                  </a:lnTo>
                  <a:lnTo>
                    <a:pt x="3991430" y="2306962"/>
                  </a:lnTo>
                  <a:lnTo>
                    <a:pt x="3980865" y="2350666"/>
                  </a:lnTo>
                  <a:lnTo>
                    <a:pt x="3969252" y="2393925"/>
                  </a:lnTo>
                  <a:lnTo>
                    <a:pt x="3956601" y="2436729"/>
                  </a:lnTo>
                  <a:lnTo>
                    <a:pt x="3942926" y="2479066"/>
                  </a:lnTo>
                  <a:lnTo>
                    <a:pt x="3928239" y="2520925"/>
                  </a:lnTo>
                  <a:lnTo>
                    <a:pt x="3912551" y="2562295"/>
                  </a:lnTo>
                  <a:lnTo>
                    <a:pt x="3895875" y="2603164"/>
                  </a:lnTo>
                  <a:lnTo>
                    <a:pt x="3878223" y="2643522"/>
                  </a:lnTo>
                  <a:lnTo>
                    <a:pt x="3859607" y="2683358"/>
                  </a:lnTo>
                  <a:lnTo>
                    <a:pt x="3840038" y="2722659"/>
                  </a:lnTo>
                  <a:lnTo>
                    <a:pt x="3819530" y="2761416"/>
                  </a:lnTo>
                  <a:lnTo>
                    <a:pt x="3798094" y="2799616"/>
                  </a:lnTo>
                  <a:lnTo>
                    <a:pt x="3775742" y="2837250"/>
                  </a:lnTo>
                  <a:lnTo>
                    <a:pt x="3752486" y="2874304"/>
                  </a:lnTo>
                  <a:lnTo>
                    <a:pt x="3728339" y="2910769"/>
                  </a:lnTo>
                  <a:lnTo>
                    <a:pt x="3703312" y="2946633"/>
                  </a:lnTo>
                  <a:lnTo>
                    <a:pt x="3677418" y="2981885"/>
                  </a:lnTo>
                  <a:lnTo>
                    <a:pt x="3650668" y="3016514"/>
                  </a:lnTo>
                  <a:lnTo>
                    <a:pt x="3623075" y="3050508"/>
                  </a:lnTo>
                  <a:lnTo>
                    <a:pt x="3594651" y="3083857"/>
                  </a:lnTo>
                  <a:lnTo>
                    <a:pt x="3565408" y="3116549"/>
                  </a:lnTo>
                  <a:lnTo>
                    <a:pt x="3535358" y="3148574"/>
                  </a:lnTo>
                  <a:lnTo>
                    <a:pt x="3504512" y="3179919"/>
                  </a:lnTo>
                  <a:lnTo>
                    <a:pt x="3472885" y="3210574"/>
                  </a:lnTo>
                  <a:lnTo>
                    <a:pt x="3440486" y="3240527"/>
                  </a:lnTo>
                  <a:lnTo>
                    <a:pt x="3407328" y="3269768"/>
                  </a:lnTo>
                  <a:lnTo>
                    <a:pt x="3373424" y="3298285"/>
                  </a:lnTo>
                  <a:lnTo>
                    <a:pt x="3338786" y="3326068"/>
                  </a:lnTo>
                  <a:lnTo>
                    <a:pt x="3303425" y="3353104"/>
                  </a:lnTo>
                  <a:lnTo>
                    <a:pt x="3267354" y="3379383"/>
                  </a:lnTo>
                  <a:lnTo>
                    <a:pt x="3230584" y="3404893"/>
                  </a:lnTo>
                  <a:lnTo>
                    <a:pt x="3193129" y="3429624"/>
                  </a:lnTo>
                  <a:lnTo>
                    <a:pt x="3154999" y="3453564"/>
                  </a:lnTo>
                  <a:lnTo>
                    <a:pt x="3116207" y="3476702"/>
                  </a:lnTo>
                  <a:lnTo>
                    <a:pt x="3076766" y="3499027"/>
                  </a:lnTo>
                  <a:lnTo>
                    <a:pt x="3036686" y="3520527"/>
                  </a:lnTo>
                  <a:lnTo>
                    <a:pt x="2995981" y="3541192"/>
                  </a:lnTo>
                  <a:lnTo>
                    <a:pt x="2954662" y="3561011"/>
                  </a:lnTo>
                  <a:lnTo>
                    <a:pt x="2912742" y="3579971"/>
                  </a:lnTo>
                  <a:lnTo>
                    <a:pt x="2870232" y="3598063"/>
                  </a:lnTo>
                  <a:lnTo>
                    <a:pt x="2827145" y="3615274"/>
                  </a:lnTo>
                  <a:lnTo>
                    <a:pt x="2783492" y="3631594"/>
                  </a:lnTo>
                  <a:lnTo>
                    <a:pt x="2739286" y="3647011"/>
                  </a:lnTo>
                  <a:lnTo>
                    <a:pt x="2694539" y="3661515"/>
                  </a:lnTo>
                  <a:lnTo>
                    <a:pt x="2649263" y="3675094"/>
                  </a:lnTo>
                  <a:lnTo>
                    <a:pt x="2603470" y="3687737"/>
                  </a:lnTo>
                  <a:lnTo>
                    <a:pt x="2557172" y="3699433"/>
                  </a:lnTo>
                  <a:lnTo>
                    <a:pt x="2510382" y="3710170"/>
                  </a:lnTo>
                  <a:lnTo>
                    <a:pt x="2463110" y="3719938"/>
                  </a:lnTo>
                  <a:lnTo>
                    <a:pt x="2415370" y="3728724"/>
                  </a:lnTo>
                  <a:lnTo>
                    <a:pt x="2367174" y="3736519"/>
                  </a:lnTo>
                  <a:lnTo>
                    <a:pt x="2318533" y="3743311"/>
                  </a:lnTo>
                  <a:lnTo>
                    <a:pt x="2269459" y="3749089"/>
                  </a:lnTo>
                  <a:lnTo>
                    <a:pt x="2219966" y="3753841"/>
                  </a:lnTo>
                  <a:lnTo>
                    <a:pt x="2170064" y="3757557"/>
                  </a:lnTo>
                  <a:lnTo>
                    <a:pt x="2119766" y="3760225"/>
                  </a:lnTo>
                  <a:lnTo>
                    <a:pt x="2069084" y="3761834"/>
                  </a:lnTo>
                  <a:lnTo>
                    <a:pt x="2018030" y="3762373"/>
                  </a:lnTo>
                  <a:lnTo>
                    <a:pt x="1966976" y="3761834"/>
                  </a:lnTo>
                  <a:lnTo>
                    <a:pt x="1916297" y="3760225"/>
                  </a:lnTo>
                  <a:lnTo>
                    <a:pt x="1866003" y="3757557"/>
                  </a:lnTo>
                  <a:lnTo>
                    <a:pt x="1816106" y="3753841"/>
                  </a:lnTo>
                  <a:lnTo>
                    <a:pt x="1766620" y="3749089"/>
                  </a:lnTo>
                  <a:lnTo>
                    <a:pt x="1717555" y="3743311"/>
                  </a:lnTo>
                  <a:lnTo>
                    <a:pt x="1668924" y="3736519"/>
                  </a:lnTo>
                  <a:lnTo>
                    <a:pt x="1620739" y="3728724"/>
                  </a:lnTo>
                  <a:lnTo>
                    <a:pt x="1573011" y="3719938"/>
                  </a:lnTo>
                  <a:lnTo>
                    <a:pt x="1525754" y="3710170"/>
                  </a:lnTo>
                  <a:lnTo>
                    <a:pt x="1478978" y="3699433"/>
                  </a:lnTo>
                  <a:lnTo>
                    <a:pt x="1432696" y="3687737"/>
                  </a:lnTo>
                  <a:lnTo>
                    <a:pt x="1386921" y="3675094"/>
                  </a:lnTo>
                  <a:lnTo>
                    <a:pt x="1341663" y="3661515"/>
                  </a:lnTo>
                  <a:lnTo>
                    <a:pt x="1296935" y="3647011"/>
                  </a:lnTo>
                  <a:lnTo>
                    <a:pt x="1252750" y="3631594"/>
                  </a:lnTo>
                  <a:lnTo>
                    <a:pt x="1209118" y="3615274"/>
                  </a:lnTo>
                  <a:lnTo>
                    <a:pt x="1166053" y="3598063"/>
                  </a:lnTo>
                  <a:lnTo>
                    <a:pt x="1123566" y="3579971"/>
                  </a:lnTo>
                  <a:lnTo>
                    <a:pt x="1081669" y="3561011"/>
                  </a:lnTo>
                  <a:lnTo>
                    <a:pt x="1040374" y="3541192"/>
                  </a:lnTo>
                  <a:lnTo>
                    <a:pt x="999694" y="3520527"/>
                  </a:lnTo>
                  <a:lnTo>
                    <a:pt x="959640" y="3499027"/>
                  </a:lnTo>
                  <a:lnTo>
                    <a:pt x="920224" y="3476702"/>
                  </a:lnTo>
                  <a:lnTo>
                    <a:pt x="881459" y="3453564"/>
                  </a:lnTo>
                  <a:lnTo>
                    <a:pt x="843356" y="3429624"/>
                  </a:lnTo>
                  <a:lnTo>
                    <a:pt x="805927" y="3404893"/>
                  </a:lnTo>
                  <a:lnTo>
                    <a:pt x="769185" y="3379383"/>
                  </a:lnTo>
                  <a:lnTo>
                    <a:pt x="733142" y="3353104"/>
                  </a:lnTo>
                  <a:lnTo>
                    <a:pt x="697809" y="3326068"/>
                  </a:lnTo>
                  <a:lnTo>
                    <a:pt x="663199" y="3298285"/>
                  </a:lnTo>
                  <a:lnTo>
                    <a:pt x="629323" y="3269768"/>
                  </a:lnTo>
                  <a:lnTo>
                    <a:pt x="596194" y="3240527"/>
                  </a:lnTo>
                  <a:lnTo>
                    <a:pt x="563824" y="3210574"/>
                  </a:lnTo>
                  <a:lnTo>
                    <a:pt x="532224" y="3179919"/>
                  </a:lnTo>
                  <a:lnTo>
                    <a:pt x="501407" y="3148574"/>
                  </a:lnTo>
                  <a:lnTo>
                    <a:pt x="471385" y="3116549"/>
                  </a:lnTo>
                  <a:lnTo>
                    <a:pt x="442170" y="3083857"/>
                  </a:lnTo>
                  <a:lnTo>
                    <a:pt x="413774" y="3050508"/>
                  </a:lnTo>
                  <a:lnTo>
                    <a:pt x="386209" y="3016514"/>
                  </a:lnTo>
                  <a:lnTo>
                    <a:pt x="359486" y="2981885"/>
                  </a:lnTo>
                  <a:lnTo>
                    <a:pt x="333619" y="2946633"/>
                  </a:lnTo>
                  <a:lnTo>
                    <a:pt x="308618" y="2910769"/>
                  </a:lnTo>
                  <a:lnTo>
                    <a:pt x="284497" y="2874304"/>
                  </a:lnTo>
                  <a:lnTo>
                    <a:pt x="261267" y="2837250"/>
                  </a:lnTo>
                  <a:lnTo>
                    <a:pt x="238939" y="2799616"/>
                  </a:lnTo>
                  <a:lnTo>
                    <a:pt x="217527" y="2761416"/>
                  </a:lnTo>
                  <a:lnTo>
                    <a:pt x="197042" y="2722659"/>
                  </a:lnTo>
                  <a:lnTo>
                    <a:pt x="177497" y="2683358"/>
                  </a:lnTo>
                  <a:lnTo>
                    <a:pt x="158902" y="2643522"/>
                  </a:lnTo>
                  <a:lnTo>
                    <a:pt x="141271" y="2603164"/>
                  </a:lnTo>
                  <a:lnTo>
                    <a:pt x="124615" y="2562295"/>
                  </a:lnTo>
                  <a:lnTo>
                    <a:pt x="108947" y="2520925"/>
                  </a:lnTo>
                  <a:lnTo>
                    <a:pt x="94278" y="2479066"/>
                  </a:lnTo>
                  <a:lnTo>
                    <a:pt x="80620" y="2436729"/>
                  </a:lnTo>
                  <a:lnTo>
                    <a:pt x="67986" y="2393925"/>
                  </a:lnTo>
                  <a:lnTo>
                    <a:pt x="56387" y="2350666"/>
                  </a:lnTo>
                  <a:lnTo>
                    <a:pt x="45836" y="2306962"/>
                  </a:lnTo>
                  <a:lnTo>
                    <a:pt x="36344" y="2262825"/>
                  </a:lnTo>
                  <a:lnTo>
                    <a:pt x="27924" y="2218266"/>
                  </a:lnTo>
                  <a:lnTo>
                    <a:pt x="20588" y="2173296"/>
                  </a:lnTo>
                  <a:lnTo>
                    <a:pt x="14347" y="2127926"/>
                  </a:lnTo>
                  <a:lnTo>
                    <a:pt x="9214" y="2082168"/>
                  </a:lnTo>
                  <a:lnTo>
                    <a:pt x="5201" y="2036032"/>
                  </a:lnTo>
                  <a:lnTo>
                    <a:pt x="2319" y="1989530"/>
                  </a:lnTo>
                  <a:lnTo>
                    <a:pt x="581" y="1942673"/>
                  </a:lnTo>
                  <a:lnTo>
                    <a:pt x="0" y="1895473"/>
                  </a:lnTo>
                  <a:lnTo>
                    <a:pt x="581" y="1848272"/>
                  </a:lnTo>
                  <a:lnTo>
                    <a:pt x="2319" y="1801415"/>
                  </a:lnTo>
                  <a:lnTo>
                    <a:pt x="5201" y="1754913"/>
                  </a:lnTo>
                  <a:lnTo>
                    <a:pt x="9214" y="1708777"/>
                  </a:lnTo>
                  <a:lnTo>
                    <a:pt x="14347" y="1663019"/>
                  </a:lnTo>
                  <a:lnTo>
                    <a:pt x="20588" y="1617649"/>
                  </a:lnTo>
                  <a:lnTo>
                    <a:pt x="27924" y="1572679"/>
                  </a:lnTo>
                  <a:lnTo>
                    <a:pt x="36344" y="1528120"/>
                  </a:lnTo>
                  <a:lnTo>
                    <a:pt x="45836" y="1483983"/>
                  </a:lnTo>
                  <a:lnTo>
                    <a:pt x="56387" y="1440279"/>
                  </a:lnTo>
                  <a:lnTo>
                    <a:pt x="67986" y="1397020"/>
                  </a:lnTo>
                  <a:lnTo>
                    <a:pt x="80620" y="1354216"/>
                  </a:lnTo>
                  <a:lnTo>
                    <a:pt x="94278" y="1311879"/>
                  </a:lnTo>
                  <a:lnTo>
                    <a:pt x="108947" y="1270020"/>
                  </a:lnTo>
                  <a:lnTo>
                    <a:pt x="124615" y="1228650"/>
                  </a:lnTo>
                  <a:lnTo>
                    <a:pt x="141271" y="1187781"/>
                  </a:lnTo>
                  <a:lnTo>
                    <a:pt x="158902" y="1147423"/>
                  </a:lnTo>
                  <a:lnTo>
                    <a:pt x="177497" y="1107587"/>
                  </a:lnTo>
                  <a:lnTo>
                    <a:pt x="197042" y="1068286"/>
                  </a:lnTo>
                  <a:lnTo>
                    <a:pt x="217527" y="1029529"/>
                  </a:lnTo>
                  <a:lnTo>
                    <a:pt x="238939" y="991329"/>
                  </a:lnTo>
                  <a:lnTo>
                    <a:pt x="261267" y="953696"/>
                  </a:lnTo>
                  <a:lnTo>
                    <a:pt x="284497" y="916641"/>
                  </a:lnTo>
                  <a:lnTo>
                    <a:pt x="308618" y="880176"/>
                  </a:lnTo>
                  <a:lnTo>
                    <a:pt x="333619" y="844312"/>
                  </a:lnTo>
                  <a:lnTo>
                    <a:pt x="359486" y="809060"/>
                  </a:lnTo>
                  <a:lnTo>
                    <a:pt x="386209" y="774431"/>
                  </a:lnTo>
                  <a:lnTo>
                    <a:pt x="413774" y="740437"/>
                  </a:lnTo>
                  <a:lnTo>
                    <a:pt x="442170" y="707088"/>
                  </a:lnTo>
                  <a:lnTo>
                    <a:pt x="471385" y="674396"/>
                  </a:lnTo>
                  <a:lnTo>
                    <a:pt x="501407" y="642372"/>
                  </a:lnTo>
                  <a:lnTo>
                    <a:pt x="532224" y="611026"/>
                  </a:lnTo>
                  <a:lnTo>
                    <a:pt x="563824" y="580371"/>
                  </a:lnTo>
                  <a:lnTo>
                    <a:pt x="596194" y="550418"/>
                  </a:lnTo>
                  <a:lnTo>
                    <a:pt x="629323" y="521177"/>
                  </a:lnTo>
                  <a:lnTo>
                    <a:pt x="663199" y="492660"/>
                  </a:lnTo>
                  <a:lnTo>
                    <a:pt x="697809" y="464878"/>
                  </a:lnTo>
                  <a:lnTo>
                    <a:pt x="733142" y="437841"/>
                  </a:lnTo>
                  <a:lnTo>
                    <a:pt x="769185" y="411563"/>
                  </a:lnTo>
                  <a:lnTo>
                    <a:pt x="805927" y="386052"/>
                  </a:lnTo>
                  <a:lnTo>
                    <a:pt x="843356" y="361321"/>
                  </a:lnTo>
                  <a:lnTo>
                    <a:pt x="881459" y="337381"/>
                  </a:lnTo>
                  <a:lnTo>
                    <a:pt x="920224" y="314243"/>
                  </a:lnTo>
                  <a:lnTo>
                    <a:pt x="959640" y="291919"/>
                  </a:lnTo>
                  <a:lnTo>
                    <a:pt x="999694" y="270418"/>
                  </a:lnTo>
                  <a:lnTo>
                    <a:pt x="1040374" y="249753"/>
                  </a:lnTo>
                  <a:lnTo>
                    <a:pt x="1081669" y="229935"/>
                  </a:lnTo>
                  <a:lnTo>
                    <a:pt x="1123566" y="210974"/>
                  </a:lnTo>
                  <a:lnTo>
                    <a:pt x="1166053" y="192882"/>
                  </a:lnTo>
                  <a:lnTo>
                    <a:pt x="1209118" y="175671"/>
                  </a:lnTo>
                  <a:lnTo>
                    <a:pt x="1252750" y="159351"/>
                  </a:lnTo>
                  <a:lnTo>
                    <a:pt x="1296935" y="143934"/>
                  </a:lnTo>
                  <a:lnTo>
                    <a:pt x="1341663" y="129430"/>
                  </a:lnTo>
                  <a:lnTo>
                    <a:pt x="1386921" y="115851"/>
                  </a:lnTo>
                  <a:lnTo>
                    <a:pt x="1432696" y="103208"/>
                  </a:lnTo>
                  <a:lnTo>
                    <a:pt x="1478978" y="91512"/>
                  </a:lnTo>
                  <a:lnTo>
                    <a:pt x="1525754" y="80775"/>
                  </a:lnTo>
                  <a:lnTo>
                    <a:pt x="1573011" y="71008"/>
                  </a:lnTo>
                  <a:lnTo>
                    <a:pt x="1620739" y="62221"/>
                  </a:lnTo>
                  <a:lnTo>
                    <a:pt x="1668924" y="54426"/>
                  </a:lnTo>
                  <a:lnTo>
                    <a:pt x="1717555" y="47634"/>
                  </a:lnTo>
                  <a:lnTo>
                    <a:pt x="1766620" y="41856"/>
                  </a:lnTo>
                  <a:lnTo>
                    <a:pt x="1816106" y="37104"/>
                  </a:lnTo>
                  <a:lnTo>
                    <a:pt x="1866003" y="33388"/>
                  </a:lnTo>
                  <a:lnTo>
                    <a:pt x="1916297" y="30720"/>
                  </a:lnTo>
                  <a:lnTo>
                    <a:pt x="1966976" y="29111"/>
                  </a:lnTo>
                  <a:lnTo>
                    <a:pt x="2018030" y="28573"/>
                  </a:lnTo>
                  <a:close/>
                </a:path>
                <a:path w="4037329" h="3790950">
                  <a:moveTo>
                    <a:pt x="0" y="0"/>
                  </a:moveTo>
                  <a:lnTo>
                    <a:pt x="0" y="57146"/>
                  </a:lnTo>
                </a:path>
                <a:path w="4037329" h="3790950">
                  <a:moveTo>
                    <a:pt x="4037329" y="3733800"/>
                  </a:moveTo>
                  <a:lnTo>
                    <a:pt x="4037329" y="3790946"/>
                  </a:lnTo>
                </a:path>
              </a:pathLst>
            </a:custGeom>
            <a:ln w="57146">
              <a:solidFill>
                <a:srgbClr val="CCB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9529" y="647700"/>
              <a:ext cx="673100" cy="457200"/>
            </a:xfrm>
            <a:custGeom>
              <a:avLst/>
              <a:gdLst/>
              <a:ahLst/>
              <a:cxnLst/>
              <a:rect l="l" t="t" r="r" b="b"/>
              <a:pathLst>
                <a:path w="673100" h="457200">
                  <a:moveTo>
                    <a:pt x="0" y="0"/>
                  </a:moveTo>
                  <a:lnTo>
                    <a:pt x="673099" y="0"/>
                  </a:lnTo>
                  <a:lnTo>
                    <a:pt x="673099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68270" y="680720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roo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8270" y="104647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79880" y="718819"/>
            <a:ext cx="6131560" cy="5129530"/>
            <a:chOff x="1579880" y="718819"/>
            <a:chExt cx="6131560" cy="5129530"/>
          </a:xfrm>
        </p:grpSpPr>
        <p:sp>
          <p:nvSpPr>
            <p:cNvPr id="27" name="object 27"/>
            <p:cNvSpPr/>
            <p:nvPr/>
          </p:nvSpPr>
          <p:spPr>
            <a:xfrm>
              <a:off x="1598930" y="5253990"/>
              <a:ext cx="242570" cy="194310"/>
            </a:xfrm>
            <a:custGeom>
              <a:avLst/>
              <a:gdLst/>
              <a:ahLst/>
              <a:cxnLst/>
              <a:rect l="l" t="t" r="r" b="b"/>
              <a:pathLst>
                <a:path w="242569" h="194310">
                  <a:moveTo>
                    <a:pt x="0" y="194310"/>
                  </a:moveTo>
                  <a:lnTo>
                    <a:pt x="24256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1650" y="5143499"/>
              <a:ext cx="208279" cy="193040"/>
            </a:xfrm>
            <a:custGeom>
              <a:avLst/>
              <a:gdLst/>
              <a:ahLst/>
              <a:cxnLst/>
              <a:rect l="l" t="t" r="r" b="b"/>
              <a:pathLst>
                <a:path w="208280" h="193039">
                  <a:moveTo>
                    <a:pt x="208280" y="0"/>
                  </a:moveTo>
                  <a:lnTo>
                    <a:pt x="0" y="44450"/>
                  </a:lnTo>
                  <a:lnTo>
                    <a:pt x="119380" y="193040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2460" y="3848099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>
                  <a:moveTo>
                    <a:pt x="0" y="0"/>
                  </a:moveTo>
                  <a:lnTo>
                    <a:pt x="5080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7760" y="3752849"/>
              <a:ext cx="191770" cy="190500"/>
            </a:xfrm>
            <a:custGeom>
              <a:avLst/>
              <a:gdLst/>
              <a:ahLst/>
              <a:cxnLst/>
              <a:rect l="l" t="t" r="r" b="b"/>
              <a:pathLst>
                <a:path w="191769" h="190500">
                  <a:moveTo>
                    <a:pt x="0" y="0"/>
                  </a:moveTo>
                  <a:lnTo>
                    <a:pt x="0" y="190500"/>
                  </a:lnTo>
                  <a:lnTo>
                    <a:pt x="191769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8530" y="2324100"/>
              <a:ext cx="124460" cy="0"/>
            </a:xfrm>
            <a:custGeom>
              <a:avLst/>
              <a:gdLst/>
              <a:ahLst/>
              <a:cxnLst/>
              <a:rect l="l" t="t" r="r" b="b"/>
              <a:pathLst>
                <a:path w="124460">
                  <a:moveTo>
                    <a:pt x="0" y="0"/>
                  </a:moveTo>
                  <a:lnTo>
                    <a:pt x="1244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0290" y="2228850"/>
              <a:ext cx="191770" cy="190500"/>
            </a:xfrm>
            <a:custGeom>
              <a:avLst/>
              <a:gdLst/>
              <a:ahLst/>
              <a:cxnLst/>
              <a:rect l="l" t="t" r="r" b="b"/>
              <a:pathLst>
                <a:path w="191769" h="190500">
                  <a:moveTo>
                    <a:pt x="1270" y="0"/>
                  </a:moveTo>
                  <a:lnTo>
                    <a:pt x="0" y="190500"/>
                  </a:lnTo>
                  <a:lnTo>
                    <a:pt x="191770" y="9525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4859" y="812799"/>
              <a:ext cx="1802130" cy="139700"/>
            </a:xfrm>
            <a:custGeom>
              <a:avLst/>
              <a:gdLst/>
              <a:ahLst/>
              <a:cxnLst/>
              <a:rect l="l" t="t" r="r" b="b"/>
              <a:pathLst>
                <a:path w="1802129" h="139700">
                  <a:moveTo>
                    <a:pt x="1802129" y="1397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7059" y="718819"/>
              <a:ext cx="198120" cy="190500"/>
            </a:xfrm>
            <a:custGeom>
              <a:avLst/>
              <a:gdLst/>
              <a:ahLst/>
              <a:cxnLst/>
              <a:rect l="l" t="t" r="r" b="b"/>
              <a:pathLst>
                <a:path w="198120" h="190500">
                  <a:moveTo>
                    <a:pt x="198119" y="0"/>
                  </a:moveTo>
                  <a:lnTo>
                    <a:pt x="0" y="81279"/>
                  </a:lnTo>
                  <a:lnTo>
                    <a:pt x="182879" y="190500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63920" y="1257300"/>
              <a:ext cx="509270" cy="767080"/>
            </a:xfrm>
            <a:custGeom>
              <a:avLst/>
              <a:gdLst/>
              <a:ahLst/>
              <a:cxnLst/>
              <a:rect l="l" t="t" r="r" b="b"/>
              <a:pathLst>
                <a:path w="509270" h="767080">
                  <a:moveTo>
                    <a:pt x="509269" y="0"/>
                  </a:moveTo>
                  <a:lnTo>
                    <a:pt x="0" y="76707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4859" y="1960880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20" h="210819">
                  <a:moveTo>
                    <a:pt x="26669" y="0"/>
                  </a:moveTo>
                  <a:lnTo>
                    <a:pt x="0" y="210820"/>
                  </a:lnTo>
                  <a:lnTo>
                    <a:pt x="185419" y="10541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6730" y="5353049"/>
              <a:ext cx="415290" cy="476250"/>
            </a:xfrm>
            <a:custGeom>
              <a:avLst/>
              <a:gdLst/>
              <a:ahLst/>
              <a:cxnLst/>
              <a:rect l="l" t="t" r="r" b="b"/>
              <a:pathLst>
                <a:path w="415289" h="476250">
                  <a:moveTo>
                    <a:pt x="0" y="476250"/>
                  </a:moveTo>
                  <a:lnTo>
                    <a:pt x="41529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82009" y="5219699"/>
              <a:ext cx="196850" cy="205740"/>
            </a:xfrm>
            <a:custGeom>
              <a:avLst/>
              <a:gdLst/>
              <a:ahLst/>
              <a:cxnLst/>
              <a:rect l="l" t="t" r="r" b="b"/>
              <a:pathLst>
                <a:path w="196850" h="205739">
                  <a:moveTo>
                    <a:pt x="196850" y="0"/>
                  </a:moveTo>
                  <a:lnTo>
                    <a:pt x="0" y="80009"/>
                  </a:lnTo>
                  <a:lnTo>
                    <a:pt x="143510" y="20574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7600" y="2247900"/>
              <a:ext cx="224790" cy="450850"/>
            </a:xfrm>
            <a:custGeom>
              <a:avLst/>
              <a:gdLst/>
              <a:ahLst/>
              <a:cxnLst/>
              <a:rect l="l" t="t" r="r" b="b"/>
              <a:pathLst>
                <a:path w="224790" h="450850">
                  <a:moveTo>
                    <a:pt x="224790" y="0"/>
                  </a:moveTo>
                  <a:lnTo>
                    <a:pt x="0" y="4508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8859" y="2644140"/>
              <a:ext cx="170180" cy="213360"/>
            </a:xfrm>
            <a:custGeom>
              <a:avLst/>
              <a:gdLst/>
              <a:ahLst/>
              <a:cxnLst/>
              <a:rect l="l" t="t" r="r" b="b"/>
              <a:pathLst>
                <a:path w="170179" h="213360">
                  <a:moveTo>
                    <a:pt x="0" y="0"/>
                  </a:moveTo>
                  <a:lnTo>
                    <a:pt x="0" y="213360"/>
                  </a:lnTo>
                  <a:lnTo>
                    <a:pt x="170180" y="86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8730" y="2555240"/>
              <a:ext cx="294640" cy="530860"/>
            </a:xfrm>
            <a:custGeom>
              <a:avLst/>
              <a:gdLst/>
              <a:ahLst/>
              <a:cxnLst/>
              <a:rect l="l" t="t" r="r" b="b"/>
              <a:pathLst>
                <a:path w="294639" h="530860">
                  <a:moveTo>
                    <a:pt x="0" y="530860"/>
                  </a:moveTo>
                  <a:lnTo>
                    <a:pt x="294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200" y="2400299"/>
              <a:ext cx="176530" cy="212090"/>
            </a:xfrm>
            <a:custGeom>
              <a:avLst/>
              <a:gdLst/>
              <a:ahLst/>
              <a:cxnLst/>
              <a:rect l="l" t="t" r="r" b="b"/>
              <a:pathLst>
                <a:path w="176529" h="212089">
                  <a:moveTo>
                    <a:pt x="176529" y="0"/>
                  </a:moveTo>
                  <a:lnTo>
                    <a:pt x="0" y="120650"/>
                  </a:lnTo>
                  <a:lnTo>
                    <a:pt x="167639" y="21208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13530" y="3390899"/>
              <a:ext cx="1348740" cy="270510"/>
            </a:xfrm>
            <a:custGeom>
              <a:avLst/>
              <a:gdLst/>
              <a:ahLst/>
              <a:cxnLst/>
              <a:rect l="l" t="t" r="r" b="b"/>
              <a:pathLst>
                <a:path w="1348739" h="270510">
                  <a:moveTo>
                    <a:pt x="0" y="0"/>
                  </a:moveTo>
                  <a:lnTo>
                    <a:pt x="1348740" y="2705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31789" y="3564890"/>
              <a:ext cx="205740" cy="186690"/>
            </a:xfrm>
            <a:custGeom>
              <a:avLst/>
              <a:gdLst/>
              <a:ahLst/>
              <a:cxnLst/>
              <a:rect l="l" t="t" r="r" b="b"/>
              <a:pathLst>
                <a:path w="205739" h="186689">
                  <a:moveTo>
                    <a:pt x="36830" y="0"/>
                  </a:moveTo>
                  <a:lnTo>
                    <a:pt x="0" y="186690"/>
                  </a:lnTo>
                  <a:lnTo>
                    <a:pt x="205739" y="1308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74109" y="3619499"/>
              <a:ext cx="132080" cy="1271270"/>
            </a:xfrm>
            <a:custGeom>
              <a:avLst/>
              <a:gdLst/>
              <a:ahLst/>
              <a:cxnLst/>
              <a:rect l="l" t="t" r="r" b="b"/>
              <a:pathLst>
                <a:path w="132079" h="1271270">
                  <a:moveTo>
                    <a:pt x="132079" y="0"/>
                  </a:moveTo>
                  <a:lnTo>
                    <a:pt x="0" y="12712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0130" y="4867910"/>
              <a:ext cx="190500" cy="199390"/>
            </a:xfrm>
            <a:custGeom>
              <a:avLst/>
              <a:gdLst/>
              <a:ahLst/>
              <a:cxnLst/>
              <a:rect l="l" t="t" r="r" b="b"/>
              <a:pathLst>
                <a:path w="190500" h="199389">
                  <a:moveTo>
                    <a:pt x="0" y="0"/>
                  </a:moveTo>
                  <a:lnTo>
                    <a:pt x="74930" y="199389"/>
                  </a:lnTo>
                  <a:lnTo>
                    <a:pt x="190500" y="20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5330" y="876299"/>
              <a:ext cx="657860" cy="0"/>
            </a:xfrm>
            <a:custGeom>
              <a:avLst/>
              <a:gdLst/>
              <a:ahLst/>
              <a:cxnLst/>
              <a:rect l="l" t="t" r="r" b="b"/>
              <a:pathLst>
                <a:path w="657860">
                  <a:moveTo>
                    <a:pt x="0" y="0"/>
                  </a:moveTo>
                  <a:lnTo>
                    <a:pt x="6578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20490" y="781049"/>
              <a:ext cx="191770" cy="190500"/>
            </a:xfrm>
            <a:custGeom>
              <a:avLst/>
              <a:gdLst/>
              <a:ahLst/>
              <a:cxnLst/>
              <a:rect l="l" t="t" r="r" b="b"/>
              <a:pathLst>
                <a:path w="191770" h="190500">
                  <a:moveTo>
                    <a:pt x="0" y="0"/>
                  </a:moveTo>
                  <a:lnTo>
                    <a:pt x="0" y="190500"/>
                  </a:lnTo>
                  <a:lnTo>
                    <a:pt x="19177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077200" cy="762000"/>
          </a:xfrm>
          <a:prstGeom prst="rect">
            <a:avLst/>
          </a:prstGeom>
          <a:solidFill>
            <a:srgbClr val="B77D3E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4000" i="1" spc="-240" dirty="0">
                <a:latin typeface="Arial"/>
                <a:cs typeface="Arial"/>
              </a:rPr>
              <a:t>m</a:t>
            </a:r>
            <a:r>
              <a:rPr sz="4000" spc="-240" dirty="0"/>
              <a:t>-ary</a:t>
            </a:r>
            <a:r>
              <a:rPr sz="4000" spc="-225" dirty="0"/>
              <a:t> </a:t>
            </a:r>
            <a:r>
              <a:rPr sz="4000" spc="-260" dirty="0"/>
              <a:t>Tree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6732" y="3996273"/>
            <a:ext cx="1837055" cy="1456690"/>
            <a:chOff x="3386732" y="3996273"/>
            <a:chExt cx="1837055" cy="1456690"/>
          </a:xfrm>
        </p:grpSpPr>
        <p:sp>
          <p:nvSpPr>
            <p:cNvPr id="4" name="object 4"/>
            <p:cNvSpPr/>
            <p:nvPr/>
          </p:nvSpPr>
          <p:spPr>
            <a:xfrm>
              <a:off x="3445510" y="4681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79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7554" y="4605932"/>
              <a:ext cx="84712" cy="8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6732" y="5367754"/>
              <a:ext cx="84534" cy="8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1750" y="4057649"/>
              <a:ext cx="927100" cy="571500"/>
            </a:xfrm>
            <a:custGeom>
              <a:avLst/>
              <a:gdLst/>
              <a:ahLst/>
              <a:cxnLst/>
              <a:rect l="l" t="t" r="r" b="b"/>
              <a:pathLst>
                <a:path w="927100" h="571500">
                  <a:moveTo>
                    <a:pt x="927100" y="0"/>
                  </a:moveTo>
                  <a:lnTo>
                    <a:pt x="0" y="57150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8451" y="3996273"/>
              <a:ext cx="84296" cy="84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7673" y="4606071"/>
              <a:ext cx="84454" cy="84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9650" y="4070349"/>
              <a:ext cx="342900" cy="546100"/>
            </a:xfrm>
            <a:custGeom>
              <a:avLst/>
              <a:gdLst/>
              <a:ahLst/>
              <a:cxnLst/>
              <a:rect l="l" t="t" r="r" b="b"/>
              <a:pathLst>
                <a:path w="342900" h="546100">
                  <a:moveTo>
                    <a:pt x="342900" y="5461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9273" y="4606051"/>
              <a:ext cx="84474" cy="84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8451" y="3996273"/>
              <a:ext cx="84296" cy="84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9470" y="36918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2670" y="43776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3400" y="4453890"/>
            <a:ext cx="61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35189" y="4453453"/>
            <a:ext cx="998219" cy="770255"/>
            <a:chOff x="6435189" y="4453453"/>
            <a:chExt cx="998219" cy="770255"/>
          </a:xfrm>
        </p:grpSpPr>
        <p:sp>
          <p:nvSpPr>
            <p:cNvPr id="17" name="object 17"/>
            <p:cNvSpPr/>
            <p:nvPr/>
          </p:nvSpPr>
          <p:spPr>
            <a:xfrm>
              <a:off x="6954520" y="4526279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0"/>
                  </a:moveTo>
                  <a:lnTo>
                    <a:pt x="416559" y="6248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49589" y="5139789"/>
              <a:ext cx="83621" cy="8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2389" y="4453989"/>
              <a:ext cx="83621" cy="8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7320" y="4526279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624840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5189" y="5139253"/>
              <a:ext cx="83621" cy="841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2389" y="4453453"/>
              <a:ext cx="83621" cy="841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67534" y="3995677"/>
            <a:ext cx="1761489" cy="1532890"/>
            <a:chOff x="3767534" y="3995677"/>
            <a:chExt cx="1761489" cy="1532890"/>
          </a:xfrm>
        </p:grpSpPr>
        <p:sp>
          <p:nvSpPr>
            <p:cNvPr id="24" name="object 24"/>
            <p:cNvSpPr/>
            <p:nvPr/>
          </p:nvSpPr>
          <p:spPr>
            <a:xfrm>
              <a:off x="4829810" y="4061459"/>
              <a:ext cx="627380" cy="487680"/>
            </a:xfrm>
            <a:custGeom>
              <a:avLst/>
              <a:gdLst/>
              <a:ahLst/>
              <a:cxnLst/>
              <a:rect l="l" t="t" r="r" b="b"/>
              <a:pathLst>
                <a:path w="627379" h="487679">
                  <a:moveTo>
                    <a:pt x="627379" y="4876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44013" y="4529613"/>
              <a:ext cx="84454" cy="847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8213" y="3996213"/>
              <a:ext cx="84454" cy="847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27780" y="4681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39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4734" y="5444470"/>
              <a:ext cx="84395" cy="838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67534" y="4606270"/>
              <a:ext cx="84395" cy="843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84700" y="4072889"/>
              <a:ext cx="203200" cy="541020"/>
            </a:xfrm>
            <a:custGeom>
              <a:avLst/>
              <a:gdLst/>
              <a:ahLst/>
              <a:cxnLst/>
              <a:rect l="l" t="t" r="r" b="b"/>
              <a:pathLst>
                <a:path w="203200" h="541020">
                  <a:moveTo>
                    <a:pt x="0" y="541020"/>
                  </a:moveTo>
                  <a:lnTo>
                    <a:pt x="20320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8213" y="3995677"/>
              <a:ext cx="84772" cy="853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9613" y="4605813"/>
              <a:ext cx="84772" cy="853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6869" y="42252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2200" y="49872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2669" y="3615690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8869" y="506349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7069" y="460629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91337" y="3919537"/>
            <a:ext cx="1380490" cy="694690"/>
            <a:chOff x="6891337" y="3919537"/>
            <a:chExt cx="1380490" cy="694690"/>
          </a:xfrm>
        </p:grpSpPr>
        <p:sp>
          <p:nvSpPr>
            <p:cNvPr id="39" name="object 39"/>
            <p:cNvSpPr/>
            <p:nvPr/>
          </p:nvSpPr>
          <p:spPr>
            <a:xfrm>
              <a:off x="7495540" y="3985260"/>
              <a:ext cx="704850" cy="563880"/>
            </a:xfrm>
            <a:custGeom>
              <a:avLst/>
              <a:gdLst/>
              <a:ahLst/>
              <a:cxnLst/>
              <a:rect l="l" t="t" r="r" b="b"/>
              <a:pathLst>
                <a:path w="704850" h="563879">
                  <a:moveTo>
                    <a:pt x="704850" y="56387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86737" y="4529137"/>
              <a:ext cx="84613" cy="846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24737" y="3919537"/>
              <a:ext cx="84613" cy="850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0869" y="398906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480059"/>
                  </a:moveTo>
                  <a:lnTo>
                    <a:pt x="480059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91337" y="4452937"/>
              <a:ext cx="85725" cy="8445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24737" y="3919537"/>
              <a:ext cx="85725" cy="857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83069" y="5825490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270" y="1252220"/>
            <a:ext cx="7967345" cy="2546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49250">
              <a:lnSpc>
                <a:spcPct val="100000"/>
              </a:lnSpc>
              <a:spcBef>
                <a:spcPts val="100"/>
              </a:spcBef>
              <a:buClr>
                <a:srgbClr val="00A2D5"/>
              </a:buClr>
              <a:buChar char="►"/>
              <a:tabLst>
                <a:tab pos="401320" algn="l"/>
              </a:tabLst>
            </a:pP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35" dirty="0">
                <a:latin typeface="Arial"/>
                <a:cs typeface="Arial"/>
              </a:rPr>
              <a:t>rooted </a:t>
            </a:r>
            <a:r>
              <a:rPr sz="2100" spc="-30" dirty="0">
                <a:latin typeface="Arial"/>
                <a:cs typeface="Arial"/>
              </a:rPr>
              <a:t>tree </a:t>
            </a:r>
            <a:r>
              <a:rPr sz="2100" spc="-105" dirty="0">
                <a:latin typeface="Arial"/>
                <a:cs typeface="Arial"/>
              </a:rPr>
              <a:t>is </a:t>
            </a:r>
            <a:r>
              <a:rPr sz="2100" spc="-85" dirty="0">
                <a:latin typeface="Arial"/>
                <a:cs typeface="Arial"/>
              </a:rPr>
              <a:t>called </a:t>
            </a:r>
            <a:r>
              <a:rPr sz="2100" spc="-114" dirty="0">
                <a:latin typeface="Arial"/>
                <a:cs typeface="Arial"/>
              </a:rPr>
              <a:t>an </a:t>
            </a:r>
            <a:r>
              <a:rPr sz="2100" i="1" spc="-8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-80" dirty="0">
                <a:solidFill>
                  <a:srgbClr val="FF0000"/>
                </a:solidFill>
                <a:latin typeface="Arial"/>
                <a:cs typeface="Arial"/>
              </a:rPr>
              <a:t>-ary </a:t>
            </a:r>
            <a:r>
              <a:rPr sz="2100" spc="-30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100" spc="30" dirty="0">
                <a:latin typeface="Arial"/>
                <a:cs typeface="Arial"/>
              </a:rPr>
              <a:t>if </a:t>
            </a:r>
            <a:r>
              <a:rPr sz="2100" spc="-90" dirty="0">
                <a:latin typeface="Arial"/>
                <a:cs typeface="Arial"/>
              </a:rPr>
              <a:t>every </a:t>
            </a:r>
            <a:r>
              <a:rPr sz="2100" spc="-65" dirty="0">
                <a:latin typeface="Arial"/>
                <a:cs typeface="Arial"/>
              </a:rPr>
              <a:t>vertex </a:t>
            </a:r>
            <a:r>
              <a:rPr sz="2100" spc="-155" dirty="0">
                <a:latin typeface="Arial"/>
                <a:cs typeface="Arial"/>
              </a:rPr>
              <a:t>has </a:t>
            </a:r>
            <a:r>
              <a:rPr sz="2100" spc="-65" dirty="0">
                <a:latin typeface="Arial"/>
                <a:cs typeface="Arial"/>
              </a:rPr>
              <a:t>no </a:t>
            </a:r>
            <a:r>
              <a:rPr sz="2100" spc="-60" dirty="0">
                <a:latin typeface="Arial"/>
                <a:cs typeface="Arial"/>
              </a:rPr>
              <a:t>more</a:t>
            </a:r>
            <a:r>
              <a:rPr sz="2100" spc="-34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than</a:t>
            </a:r>
            <a:endParaRPr sz="2100" dirty="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</a:pPr>
            <a:r>
              <a:rPr sz="2100" i="1" spc="-90" dirty="0">
                <a:latin typeface="Arial"/>
                <a:cs typeface="Arial"/>
              </a:rPr>
              <a:t>m</a:t>
            </a:r>
            <a:r>
              <a:rPr sz="2100" i="1" spc="-11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children.</a:t>
            </a:r>
            <a:endParaRPr sz="2100" dirty="0">
              <a:latin typeface="Arial"/>
              <a:cs typeface="Arial"/>
            </a:endParaRPr>
          </a:p>
          <a:p>
            <a:pPr marL="401320" indent="-349250">
              <a:lnSpc>
                <a:spcPct val="100000"/>
              </a:lnSpc>
              <a:spcBef>
                <a:spcPts val="1680"/>
              </a:spcBef>
              <a:buClr>
                <a:srgbClr val="00A2D5"/>
              </a:buClr>
              <a:buChar char="►"/>
              <a:tabLst>
                <a:tab pos="401320" algn="l"/>
              </a:tabLst>
            </a:pPr>
            <a:r>
              <a:rPr sz="2100" spc="-155" dirty="0">
                <a:latin typeface="Arial"/>
                <a:cs typeface="Arial"/>
              </a:rPr>
              <a:t>The </a:t>
            </a:r>
            <a:r>
              <a:rPr sz="2100" spc="-30" dirty="0">
                <a:latin typeface="Arial"/>
                <a:cs typeface="Arial"/>
              </a:rPr>
              <a:t>tree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85" dirty="0">
                <a:latin typeface="Arial"/>
                <a:cs typeface="Arial"/>
              </a:rPr>
              <a:t>called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b="1" dirty="0">
                <a:latin typeface="Arial"/>
                <a:cs typeface="Arial"/>
              </a:rPr>
              <a:t>full </a:t>
            </a:r>
            <a:r>
              <a:rPr sz="2100" b="1" i="1" spc="-80" dirty="0">
                <a:latin typeface="Arial"/>
                <a:cs typeface="Arial"/>
              </a:rPr>
              <a:t>m</a:t>
            </a:r>
            <a:r>
              <a:rPr sz="2100" b="1" spc="-80" dirty="0">
                <a:latin typeface="Arial"/>
                <a:cs typeface="Arial"/>
              </a:rPr>
              <a:t>-ary </a:t>
            </a:r>
            <a:r>
              <a:rPr sz="2100" b="1" spc="-25" dirty="0">
                <a:latin typeface="Arial"/>
                <a:cs typeface="Arial"/>
              </a:rPr>
              <a:t>tree </a:t>
            </a:r>
            <a:r>
              <a:rPr sz="2100" spc="30" dirty="0">
                <a:latin typeface="Arial"/>
                <a:cs typeface="Arial"/>
              </a:rPr>
              <a:t>if</a:t>
            </a:r>
            <a:r>
              <a:rPr sz="2100" spc="-39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every </a:t>
            </a:r>
            <a:r>
              <a:rPr sz="2100" spc="-35" dirty="0">
                <a:latin typeface="Arial"/>
                <a:cs typeface="Arial"/>
              </a:rPr>
              <a:t>internal </a:t>
            </a:r>
            <a:r>
              <a:rPr sz="2100" spc="-60" dirty="0">
                <a:latin typeface="Arial"/>
                <a:cs typeface="Arial"/>
              </a:rPr>
              <a:t>vertex </a:t>
            </a:r>
            <a:r>
              <a:rPr sz="2100" spc="-155" dirty="0">
                <a:latin typeface="Arial"/>
                <a:cs typeface="Arial"/>
              </a:rPr>
              <a:t>has </a:t>
            </a:r>
            <a:r>
              <a:rPr sz="2100" spc="-85" dirty="0">
                <a:latin typeface="Arial"/>
                <a:cs typeface="Arial"/>
              </a:rPr>
              <a:t>exactly</a:t>
            </a:r>
            <a:endParaRPr sz="2100" dirty="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</a:pPr>
            <a:r>
              <a:rPr sz="2100" i="1" spc="-90" dirty="0">
                <a:latin typeface="Arial"/>
                <a:cs typeface="Arial"/>
              </a:rPr>
              <a:t>m</a:t>
            </a:r>
            <a:r>
              <a:rPr sz="2100" i="1" spc="-12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children.</a:t>
            </a:r>
            <a:endParaRPr sz="2100" dirty="0">
              <a:latin typeface="Arial"/>
              <a:cs typeface="Arial"/>
            </a:endParaRPr>
          </a:p>
          <a:p>
            <a:pPr marL="401320" indent="-349250">
              <a:lnSpc>
                <a:spcPct val="100000"/>
              </a:lnSpc>
              <a:spcBef>
                <a:spcPts val="1680"/>
              </a:spcBef>
              <a:buClr>
                <a:srgbClr val="00A2D5"/>
              </a:buClr>
              <a:buChar char="►"/>
              <a:tabLst>
                <a:tab pos="401320" algn="l"/>
              </a:tabLst>
            </a:pP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35" dirty="0">
                <a:latin typeface="Arial"/>
                <a:cs typeface="Arial"/>
              </a:rPr>
              <a:t>rooted </a:t>
            </a:r>
            <a:r>
              <a:rPr sz="2100" i="1" spc="-80" dirty="0">
                <a:latin typeface="Arial"/>
                <a:cs typeface="Arial"/>
              </a:rPr>
              <a:t>m</a:t>
            </a:r>
            <a:r>
              <a:rPr sz="2100" spc="-80" dirty="0">
                <a:latin typeface="Arial"/>
                <a:cs typeface="Arial"/>
              </a:rPr>
              <a:t>-ary </a:t>
            </a:r>
            <a:r>
              <a:rPr sz="2100" spc="-30" dirty="0">
                <a:latin typeface="Arial"/>
                <a:cs typeface="Arial"/>
              </a:rPr>
              <a:t>tree </a:t>
            </a:r>
            <a:r>
              <a:rPr sz="2100" spc="-114" dirty="0">
                <a:latin typeface="Arial"/>
                <a:cs typeface="Arial"/>
              </a:rPr>
              <a:t>is </a:t>
            </a:r>
            <a:r>
              <a:rPr sz="2100" spc="-105" dirty="0">
                <a:solidFill>
                  <a:srgbClr val="FF0000"/>
                </a:solidFill>
                <a:latin typeface="Arial"/>
                <a:cs typeface="Arial"/>
              </a:rPr>
              <a:t>balanced </a:t>
            </a:r>
            <a:r>
              <a:rPr sz="2100" spc="30" dirty="0">
                <a:latin typeface="Arial"/>
                <a:cs typeface="Arial"/>
              </a:rPr>
              <a:t>if </a:t>
            </a:r>
            <a:r>
              <a:rPr sz="2100" spc="-50" dirty="0">
                <a:latin typeface="Arial"/>
                <a:cs typeface="Arial"/>
              </a:rPr>
              <a:t>all </a:t>
            </a:r>
            <a:r>
              <a:rPr sz="2100" spc="-130" dirty="0">
                <a:latin typeface="Arial"/>
                <a:cs typeface="Arial"/>
              </a:rPr>
              <a:t>leaves </a:t>
            </a:r>
            <a:r>
              <a:rPr sz="2100" spc="-90" dirty="0">
                <a:latin typeface="Arial"/>
                <a:cs typeface="Arial"/>
              </a:rPr>
              <a:t>are </a:t>
            </a:r>
            <a:r>
              <a:rPr sz="2100" spc="-25" dirty="0">
                <a:latin typeface="Arial"/>
                <a:cs typeface="Arial"/>
              </a:rPr>
              <a:t>at </a:t>
            </a:r>
            <a:r>
              <a:rPr sz="2100" spc="-100" dirty="0">
                <a:latin typeface="Arial"/>
                <a:cs typeface="Arial"/>
              </a:rPr>
              <a:t>levels </a:t>
            </a:r>
            <a:r>
              <a:rPr sz="2100" i="1" spc="-90" dirty="0">
                <a:latin typeface="Arial"/>
                <a:cs typeface="Arial"/>
              </a:rPr>
              <a:t>h </a:t>
            </a:r>
            <a:r>
              <a:rPr sz="2100" spc="-20" dirty="0">
                <a:latin typeface="Arial"/>
                <a:cs typeface="Arial"/>
              </a:rPr>
              <a:t>or</a:t>
            </a:r>
            <a:r>
              <a:rPr sz="2100" spc="-390" dirty="0">
                <a:latin typeface="Arial"/>
                <a:cs typeface="Arial"/>
              </a:rPr>
              <a:t> </a:t>
            </a:r>
            <a:r>
              <a:rPr sz="2100" i="1" spc="-75" dirty="0">
                <a:latin typeface="Arial"/>
                <a:cs typeface="Arial"/>
              </a:rPr>
              <a:t>h</a:t>
            </a:r>
            <a:r>
              <a:rPr sz="2100" spc="-75" dirty="0">
                <a:latin typeface="Arial"/>
                <a:cs typeface="Arial"/>
              </a:rPr>
              <a:t>-1.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EXAMPLES</a:t>
            </a:r>
            <a:r>
              <a:rPr lang="en-US"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    m=4,i=internal node,</a:t>
            </a:r>
            <a:r>
              <a:rPr lang="en-US" sz="1800" i="1" spc="-95" dirty="0">
                <a:latin typeface="Arial"/>
                <a:cs typeface="Arial"/>
              </a:rPr>
              <a:t> n(total number of nodes) </a:t>
            </a:r>
            <a:r>
              <a:rPr lang="en-US" sz="1800" spc="-190" dirty="0">
                <a:latin typeface="Arial"/>
                <a:cs typeface="Arial"/>
              </a:rPr>
              <a:t>= </a:t>
            </a:r>
            <a:r>
              <a:rPr lang="en-US" sz="1800" i="1" spc="-40" dirty="0">
                <a:latin typeface="Arial"/>
                <a:cs typeface="Arial"/>
              </a:rPr>
              <a:t>mi </a:t>
            </a:r>
            <a:r>
              <a:rPr lang="en-US" sz="1800" spc="-190" dirty="0">
                <a:latin typeface="Arial"/>
                <a:cs typeface="Arial"/>
              </a:rPr>
              <a:t>+ </a:t>
            </a:r>
            <a:r>
              <a:rPr lang="en-US" sz="1800" spc="-110" dirty="0">
                <a:latin typeface="Arial"/>
                <a:cs typeface="Arial"/>
              </a:rPr>
              <a:t>1</a:t>
            </a:r>
            <a:r>
              <a:rPr lang="en-US" sz="1800" spc="-114" dirty="0">
                <a:latin typeface="Arial"/>
                <a:cs typeface="Arial"/>
              </a:rPr>
              <a:t> =4*3+1=13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96870" y="5368290"/>
            <a:ext cx="61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49670" y="6282690"/>
            <a:ext cx="201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 full </a:t>
            </a:r>
            <a:r>
              <a:rPr sz="1800" b="1" spc="-5" dirty="0">
                <a:latin typeface="Arial"/>
                <a:cs typeface="Arial"/>
              </a:rPr>
              <a:t>binary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92389" y="5139253"/>
            <a:ext cx="998219" cy="770255"/>
            <a:chOff x="6892389" y="5139253"/>
            <a:chExt cx="998219" cy="770255"/>
          </a:xfrm>
        </p:grpSpPr>
        <p:sp>
          <p:nvSpPr>
            <p:cNvPr id="50" name="object 50"/>
            <p:cNvSpPr/>
            <p:nvPr/>
          </p:nvSpPr>
          <p:spPr>
            <a:xfrm>
              <a:off x="7411720" y="5212079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0"/>
                  </a:moveTo>
                  <a:lnTo>
                    <a:pt x="416559" y="62484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49589" y="5139789"/>
              <a:ext cx="83621" cy="8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6789" y="5825589"/>
              <a:ext cx="83621" cy="8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4520" y="5212079"/>
              <a:ext cx="416559" cy="624840"/>
            </a:xfrm>
            <a:custGeom>
              <a:avLst/>
              <a:gdLst/>
              <a:ahLst/>
              <a:cxnLst/>
              <a:rect l="l" t="t" r="r" b="b"/>
              <a:pathLst>
                <a:path w="416559" h="624839">
                  <a:moveTo>
                    <a:pt x="0" y="624840"/>
                  </a:moveTo>
                  <a:lnTo>
                    <a:pt x="416559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92389" y="5825053"/>
              <a:ext cx="83621" cy="841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9589" y="5139253"/>
              <a:ext cx="83621" cy="841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26069" y="5810250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38018" y="4315459"/>
            <a:ext cx="1457960" cy="1456690"/>
            <a:chOff x="338018" y="4315459"/>
            <a:chExt cx="1457960" cy="1456690"/>
          </a:xfrm>
        </p:grpSpPr>
        <p:sp>
          <p:nvSpPr>
            <p:cNvPr id="58" name="object 58"/>
            <p:cNvSpPr/>
            <p:nvPr/>
          </p:nvSpPr>
          <p:spPr>
            <a:xfrm>
              <a:off x="397510" y="499998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80" h="695960">
                  <a:moveTo>
                    <a:pt x="347980" y="0"/>
                  </a:moveTo>
                  <a:lnTo>
                    <a:pt x="0" y="69596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9554" y="4924702"/>
              <a:ext cx="84712" cy="852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8018" y="5686702"/>
              <a:ext cx="85248" cy="852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2479" y="4377689"/>
              <a:ext cx="928369" cy="570230"/>
            </a:xfrm>
            <a:custGeom>
              <a:avLst/>
              <a:gdLst/>
              <a:ahLst/>
              <a:cxnLst/>
              <a:rect l="l" t="t" r="r" b="b"/>
              <a:pathLst>
                <a:path w="928369" h="570229">
                  <a:moveTo>
                    <a:pt x="928369" y="0"/>
                  </a:moveTo>
                  <a:lnTo>
                    <a:pt x="0" y="57023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9673" y="4925377"/>
              <a:ext cx="83919" cy="8445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09737" y="4315777"/>
              <a:ext cx="84455" cy="844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52600" y="4394199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39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09420" y="5001259"/>
              <a:ext cx="8636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09420" y="4315459"/>
              <a:ext cx="8636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600200" y="401065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4669" y="469645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25269" y="4848859"/>
            <a:ext cx="130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14600" y="4772659"/>
            <a:ext cx="16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20070" y="4314983"/>
            <a:ext cx="1760855" cy="1532890"/>
            <a:chOff x="720070" y="4314983"/>
            <a:chExt cx="1760855" cy="1532890"/>
          </a:xfrm>
        </p:grpSpPr>
        <p:sp>
          <p:nvSpPr>
            <p:cNvPr id="72" name="object 72"/>
            <p:cNvSpPr/>
            <p:nvPr/>
          </p:nvSpPr>
          <p:spPr>
            <a:xfrm>
              <a:off x="1781809" y="4380230"/>
              <a:ext cx="627380" cy="487680"/>
            </a:xfrm>
            <a:custGeom>
              <a:avLst/>
              <a:gdLst/>
              <a:ahLst/>
              <a:cxnLst/>
              <a:rect l="l" t="t" r="r" b="b"/>
              <a:pathLst>
                <a:path w="627380" h="487679">
                  <a:moveTo>
                    <a:pt x="627379" y="48768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95537" y="4848383"/>
              <a:ext cx="84931" cy="847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9737" y="4314983"/>
              <a:ext cx="84931" cy="847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9779" y="4999990"/>
              <a:ext cx="421640" cy="773430"/>
            </a:xfrm>
            <a:custGeom>
              <a:avLst/>
              <a:gdLst/>
              <a:ahLst/>
              <a:cxnLst/>
              <a:rect l="l" t="t" r="r" b="b"/>
              <a:pathLst>
                <a:path w="421640" h="773429">
                  <a:moveTo>
                    <a:pt x="421639" y="773430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77270" y="5763240"/>
              <a:ext cx="84395" cy="8439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070" y="4925040"/>
              <a:ext cx="84395" cy="8510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52599" y="5080000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21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9420" y="5687060"/>
              <a:ext cx="86360" cy="850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09420" y="5001260"/>
              <a:ext cx="86360" cy="850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34669" y="5748020"/>
            <a:ext cx="146304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3-ary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8600" y="5763259"/>
            <a:ext cx="10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01670" y="6372859"/>
            <a:ext cx="187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 full </a:t>
            </a:r>
            <a:r>
              <a:rPr sz="1800" b="1" spc="-5" dirty="0">
                <a:latin typeface="Arial"/>
                <a:cs typeface="Arial"/>
              </a:rPr>
              <a:t>4-ary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63870" y="4362450"/>
            <a:ext cx="15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080861" y="4605972"/>
            <a:ext cx="847725" cy="1000125"/>
            <a:chOff x="3080861" y="4605972"/>
            <a:chExt cx="847725" cy="1000125"/>
          </a:xfrm>
        </p:grpSpPr>
        <p:sp>
          <p:nvSpPr>
            <p:cNvPr id="86" name="object 86"/>
            <p:cNvSpPr/>
            <p:nvPr/>
          </p:nvSpPr>
          <p:spPr>
            <a:xfrm>
              <a:off x="3148329" y="4676139"/>
              <a:ext cx="636270" cy="706120"/>
            </a:xfrm>
            <a:custGeom>
              <a:avLst/>
              <a:gdLst/>
              <a:ahLst/>
              <a:cxnLst/>
              <a:rect l="l" t="t" r="r" b="b"/>
              <a:pathLst>
                <a:path w="636270" h="706120">
                  <a:moveTo>
                    <a:pt x="636269" y="0"/>
                  </a:moveTo>
                  <a:lnTo>
                    <a:pt x="0" y="7061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66661" y="4605972"/>
              <a:ext cx="85566" cy="8493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80861" y="5367496"/>
              <a:ext cx="85566" cy="8493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2539" y="4685029"/>
              <a:ext cx="69850" cy="840740"/>
            </a:xfrm>
            <a:custGeom>
              <a:avLst/>
              <a:gdLst/>
              <a:ahLst/>
              <a:cxnLst/>
              <a:rect l="l" t="t" r="r" b="b"/>
              <a:pathLst>
                <a:path w="69850" h="840739">
                  <a:moveTo>
                    <a:pt x="69850" y="840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89" y="5520689"/>
              <a:ext cx="83820" cy="8509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66819" y="4606289"/>
              <a:ext cx="85089" cy="8509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657600" y="5444490"/>
            <a:ext cx="545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i="1" spc="-170" dirty="0">
                <a:solidFill>
                  <a:srgbClr val="FF0000"/>
                </a:solidFill>
                <a:latin typeface="Arial"/>
                <a:cs typeface="Arial"/>
              </a:rPr>
              <a:t>h	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758332" y="4605932"/>
            <a:ext cx="922655" cy="922655"/>
            <a:chOff x="4758332" y="4605932"/>
            <a:chExt cx="922655" cy="922655"/>
          </a:xfrm>
        </p:grpSpPr>
        <p:sp>
          <p:nvSpPr>
            <p:cNvPr id="94" name="object 94"/>
            <p:cNvSpPr/>
            <p:nvPr/>
          </p:nvSpPr>
          <p:spPr>
            <a:xfrm>
              <a:off x="4817110" y="4681219"/>
              <a:ext cx="347980" cy="695960"/>
            </a:xfrm>
            <a:custGeom>
              <a:avLst/>
              <a:gdLst/>
              <a:ahLst/>
              <a:cxnLst/>
              <a:rect l="l" t="t" r="r" b="b"/>
              <a:pathLst>
                <a:path w="347979" h="695960">
                  <a:moveTo>
                    <a:pt x="347979" y="0"/>
                  </a:moveTo>
                  <a:lnTo>
                    <a:pt x="0" y="695959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39154" y="4605932"/>
              <a:ext cx="84712" cy="8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58332" y="5367754"/>
              <a:ext cx="84534" cy="8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99380" y="4681219"/>
              <a:ext cx="421640" cy="772160"/>
            </a:xfrm>
            <a:custGeom>
              <a:avLst/>
              <a:gdLst/>
              <a:ahLst/>
              <a:cxnLst/>
              <a:rect l="l" t="t" r="r" b="b"/>
              <a:pathLst>
                <a:path w="421639" h="772160">
                  <a:moveTo>
                    <a:pt x="421640" y="772159"/>
                  </a:moveTo>
                  <a:lnTo>
                    <a:pt x="0" y="0"/>
                  </a:lnTo>
                </a:path>
              </a:pathLst>
            </a:custGeom>
            <a:ln w="2793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96334" y="5444470"/>
              <a:ext cx="84395" cy="838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39134" y="4606270"/>
              <a:ext cx="84395" cy="843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420870" y="5427979"/>
            <a:ext cx="90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25670" y="5368290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452461" y="4605972"/>
            <a:ext cx="847725" cy="1000125"/>
            <a:chOff x="4452461" y="4605972"/>
            <a:chExt cx="847725" cy="1000125"/>
          </a:xfrm>
        </p:grpSpPr>
        <p:sp>
          <p:nvSpPr>
            <p:cNvPr id="103" name="object 103"/>
            <p:cNvSpPr/>
            <p:nvPr/>
          </p:nvSpPr>
          <p:spPr>
            <a:xfrm>
              <a:off x="4519929" y="4676139"/>
              <a:ext cx="636270" cy="706120"/>
            </a:xfrm>
            <a:custGeom>
              <a:avLst/>
              <a:gdLst/>
              <a:ahLst/>
              <a:cxnLst/>
              <a:rect l="l" t="t" r="r" b="b"/>
              <a:pathLst>
                <a:path w="636270" h="706120">
                  <a:moveTo>
                    <a:pt x="636270" y="0"/>
                  </a:moveTo>
                  <a:lnTo>
                    <a:pt x="0" y="70612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38261" y="4605972"/>
              <a:ext cx="85566" cy="8493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2461" y="5367496"/>
              <a:ext cx="85566" cy="8493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84139" y="4685029"/>
              <a:ext cx="69850" cy="840740"/>
            </a:xfrm>
            <a:custGeom>
              <a:avLst/>
              <a:gdLst/>
              <a:ahLst/>
              <a:cxnLst/>
              <a:rect l="l" t="t" r="r" b="b"/>
              <a:pathLst>
                <a:path w="69850" h="840739">
                  <a:moveTo>
                    <a:pt x="69850" y="840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15889" y="5520689"/>
              <a:ext cx="83820" cy="8509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38419" y="4606289"/>
              <a:ext cx="85089" cy="8509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029200" y="5444490"/>
            <a:ext cx="687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sz="2000" b="1" i="1" spc="-1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D3606B3-763D-4E0A-B05B-97C4E666E5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80210" y="-84153"/>
            <a:ext cx="7492048" cy="1411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2735</Words>
  <Application>Microsoft Office PowerPoint</Application>
  <PresentationFormat>On-screen Show (4:3)</PresentationFormat>
  <Paragraphs>713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OpenSymbol</vt:lpstr>
      <vt:lpstr>Symbol</vt:lpstr>
      <vt:lpstr>Times New Roman</vt:lpstr>
      <vt:lpstr>Office Theme</vt:lpstr>
      <vt:lpstr>PowerPoint Presentation</vt:lpstr>
      <vt:lpstr>CONTENT</vt:lpstr>
      <vt:lpstr>4.1 INTRODUCTION TO TREES</vt:lpstr>
      <vt:lpstr>A Tree</vt:lpstr>
      <vt:lpstr>A Rooted Tree</vt:lpstr>
      <vt:lpstr>Properties of Rooted Trees</vt:lpstr>
      <vt:lpstr>Properties of Rooted Trees</vt:lpstr>
      <vt:lpstr>PowerPoint Presentation</vt:lpstr>
      <vt:lpstr>m-ary Tree</vt:lpstr>
      <vt:lpstr>m-ary Tree</vt:lpstr>
      <vt:lpstr>4.2 APPLICATION OF TREES</vt:lpstr>
      <vt:lpstr>Binary Search Trees</vt:lpstr>
      <vt:lpstr>Decision Trees</vt:lpstr>
      <vt:lpstr>Game Trees</vt:lpstr>
      <vt:lpstr>4.3 TREE TRAVERSAL</vt:lpstr>
      <vt:lpstr>Tree Traversal</vt:lpstr>
      <vt:lpstr>Preorder Traversal</vt:lpstr>
      <vt:lpstr>EXAMPLE: Preorder Traversal</vt:lpstr>
      <vt:lpstr>PowerPoint Presentation</vt:lpstr>
      <vt:lpstr> </vt:lpstr>
      <vt:lpstr>EXAMPLE: Preorder Traversal-NLR </vt:lpstr>
      <vt:lpstr>Inorder Traversal -LNR</vt:lpstr>
      <vt:lpstr>EXAMPLE: Inorder Traversal</vt:lpstr>
      <vt:lpstr>PowerPoint Presentation</vt:lpstr>
      <vt:lpstr>PowerPoint Presentation</vt:lpstr>
      <vt:lpstr>EXAMPLE: Inorder Traversal</vt:lpstr>
      <vt:lpstr>Postorder Traversal-LRN</vt:lpstr>
      <vt:lpstr>EXAMPLE: Postorder Traversal</vt:lpstr>
      <vt:lpstr>PowerPoint Presentation</vt:lpstr>
      <vt:lpstr>PowerPoint Presentation</vt:lpstr>
      <vt:lpstr>EXAMPLE: Postorder Traversal</vt:lpstr>
      <vt:lpstr>4.5 SPANNING TREES</vt:lpstr>
      <vt:lpstr>Spanning Trees</vt:lpstr>
      <vt:lpstr>PowerPoint Presentation</vt:lpstr>
      <vt:lpstr>PowerPoint Presentation</vt:lpstr>
      <vt:lpstr>4.6 MINIMUM SPANNING TREES</vt:lpstr>
      <vt:lpstr>Minimum Spanning Trees</vt:lpstr>
      <vt:lpstr>Prim’s Algorithm</vt:lpstr>
      <vt:lpstr>EXAMPLE: Prim’s Algorithm</vt:lpstr>
      <vt:lpstr>PowerPoint Presentation</vt:lpstr>
      <vt:lpstr>PowerPoint Presentation</vt:lpstr>
      <vt:lpstr>Tree is a connected undirected graph with no simple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</dc:creator>
  <cp:lastModifiedBy>Farjad Waseem</cp:lastModifiedBy>
  <cp:revision>13</cp:revision>
  <dcterms:created xsi:type="dcterms:W3CDTF">2021-05-30T11:11:56Z</dcterms:created>
  <dcterms:modified xsi:type="dcterms:W3CDTF">2022-06-30T19:06:09Z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2021-05-30T00:00:00Z</vt:filetime>
  </property>
</Properties>
</file>