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114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8056"/>
    </p:cViewPr>
  </p:sorterViewPr>
  <p:notesViewPr>
    <p:cSldViewPr snapToGrid="0" snapToObjects="1">
      <p:cViewPr varScale="1">
        <p:scale>
          <a:sx n="105" d="100"/>
          <a:sy n="105" d="100"/>
        </p:scale>
        <p:origin x="-190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5D94-23E7-974D-8446-384B52F594E1}" type="datetimeFigureOut"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C5BF9-15BF-5842-9DDB-3AA156DAF0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C5BF9-15BF-5842-9DDB-3AA156DAF0F5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54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3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1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31AE8D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1200"/>
        </a:spcBef>
        <a:buFont typeface="Arial"/>
        <a:buChar char="•"/>
        <a:defRPr sz="26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ts val="1200"/>
        </a:spcBef>
        <a:buFont typeface="Arial"/>
        <a:buChar char="–"/>
        <a:defRPr sz="22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animaart.com/Cellar/disneyart/Page5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Sketching and Prototyping</a:t>
            </a:r>
          </a:p>
        </p:txBody>
      </p:sp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78086" cy="45259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>
                <a:latin typeface="Verdana" charset="0"/>
              </a:rPr>
              <a:t>Sketches / low / medium / high fidelity prototypes</a:t>
            </a:r>
          </a:p>
          <a:p>
            <a:pPr lvl="1" eaLnBrk="1" hangingPunct="1"/>
            <a:r>
              <a:rPr lang="en-US">
                <a:latin typeface="Verdana" charset="0"/>
              </a:rPr>
              <a:t>as investment in design increases (red arrow), so does the formality of the criteria whereby concepts are reviewed or accepted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From design to evaluation</a:t>
            </a:r>
          </a:p>
          <a:p>
            <a:pPr lvl="1" eaLnBrk="1" hangingPunct="1"/>
            <a:r>
              <a:rPr lang="en-US">
                <a:latin typeface="Verdana" charset="0"/>
              </a:rPr>
              <a:t>similarly, interface design</a:t>
            </a: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(idea generation) progresses</a:t>
            </a: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to usability testing (idea</a:t>
            </a: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debugging and refinement)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72" y="1758950"/>
            <a:ext cx="404432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0" y="6575425"/>
            <a:ext cx="4535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 i="1">
                <a:solidFill>
                  <a:srgbClr val="A49E92"/>
                </a:solidFill>
                <a:latin typeface="Arial" charset="0"/>
              </a:rPr>
              <a:t>From Design for the Wild, Bill Buxton (in press)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262365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81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80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Storyboarding</a:t>
            </a:r>
          </a:p>
        </p:txBody>
      </p:sp>
      <p:sp>
        <p:nvSpPr>
          <p:cNvPr id="2150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Verdana" charset="0"/>
              </a:rPr>
              <a:t>a series of key frames as sketches</a:t>
            </a:r>
          </a:p>
          <a:p>
            <a:pPr lvl="2" eaLnBrk="1" hangingPunct="1"/>
            <a:r>
              <a:rPr lang="en-US">
                <a:latin typeface="Verdana" charset="0"/>
              </a:rPr>
              <a:t>originally from film; used to get the idea of a scene</a:t>
            </a:r>
          </a:p>
          <a:p>
            <a:pPr lvl="2" eaLnBrk="1" hangingPunct="1"/>
            <a:r>
              <a:rPr lang="en-US">
                <a:latin typeface="Verdana" charset="0"/>
              </a:rPr>
              <a:t>snapshots of the interface at particular points in the interaction</a:t>
            </a:r>
          </a:p>
          <a:p>
            <a:pPr lvl="1" eaLnBrk="1" hangingPunct="1"/>
            <a:r>
              <a:rPr lang="en-US">
                <a:latin typeface="Verdana" charset="0"/>
              </a:rPr>
              <a:t>users can evaluate quickly the direction the interface is heading</a:t>
            </a:r>
          </a:p>
          <a:p>
            <a:pPr marL="0" indent="0" eaLnBrk="1" hangingPunct="1"/>
            <a:endParaRPr lang="en-US">
              <a:latin typeface="Verdana" charset="0"/>
            </a:endParaRPr>
          </a:p>
        </p:txBody>
      </p:sp>
      <p:sp>
        <p:nvSpPr>
          <p:cNvPr id="21507" name="Rectangle 1090"/>
          <p:cNvSpPr>
            <a:spLocks noChangeArrowheads="1"/>
          </p:cNvSpPr>
          <p:nvPr/>
        </p:nvSpPr>
        <p:spPr bwMode="auto">
          <a:xfrm>
            <a:off x="71438" y="6467475"/>
            <a:ext cx="856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 i="1">
                <a:solidFill>
                  <a:srgbClr val="A49E92"/>
                </a:solidFill>
                <a:latin typeface="Arial" charset="0"/>
              </a:rPr>
              <a:t>Excerpts from Disney</a:t>
            </a:r>
            <a:r>
              <a:rPr lang="ja-JP" altLang="en-US" sz="1200" i="1">
                <a:solidFill>
                  <a:srgbClr val="A49E92"/>
                </a:solidFill>
                <a:latin typeface="Arial" charset="0"/>
              </a:rPr>
              <a:t>’</a:t>
            </a:r>
            <a:r>
              <a:rPr lang="en-US" altLang="ja-JP" sz="1200" i="1">
                <a:solidFill>
                  <a:srgbClr val="A49E92"/>
                </a:solidFill>
                <a:latin typeface="Arial" charset="0"/>
              </a:rPr>
              <a:t>s Robin Hood storyboard, www.animaart.com/Cellar/disneyart/90robin%20storyboard.jpg.html</a:t>
            </a:r>
            <a:endParaRPr lang="en-US" sz="1200" i="1">
              <a:solidFill>
                <a:srgbClr val="A49E92"/>
              </a:solidFill>
              <a:latin typeface="Arial" charset="0"/>
            </a:endParaRPr>
          </a:p>
        </p:txBody>
      </p:sp>
      <p:pic>
        <p:nvPicPr>
          <p:cNvPr id="21508" name="Picture 1094" descr="90robin%20storyboar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" t="1486" r="10339" b="38489"/>
          <a:stretch>
            <a:fillRect/>
          </a:stretch>
        </p:blipFill>
        <p:spPr bwMode="auto">
          <a:xfrm>
            <a:off x="960424" y="3142571"/>
            <a:ext cx="7092950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16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6" descr="big_biggu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896461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7"/>
          <p:cNvSpPr>
            <a:spLocks noChangeArrowheads="1"/>
          </p:cNvSpPr>
          <p:nvPr/>
        </p:nvSpPr>
        <p:spPr bwMode="auto">
          <a:xfrm>
            <a:off x="71438" y="6467475"/>
            <a:ext cx="856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 i="1">
                <a:solidFill>
                  <a:srgbClr val="A49E92"/>
                </a:solidFill>
                <a:latin typeface="Arial" charset="0"/>
              </a:rPr>
              <a:t>From www.michaelborkowski.com/storyboards/images/big_bigguy1.gif 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179388" y="5445125"/>
            <a:ext cx="686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i="1">
                <a:solidFill>
                  <a:srgbClr val="000066"/>
                </a:solidFill>
                <a:latin typeface="Verdana" charset="0"/>
              </a:rPr>
              <a:t>note how each scene in this storyboard</a:t>
            </a:r>
            <a:r>
              <a:rPr lang="en-US" sz="2000">
                <a:solidFill>
                  <a:srgbClr val="000066"/>
                </a:solidFill>
                <a:latin typeface="Verdana" charset="0"/>
              </a:rPr>
              <a:t> </a:t>
            </a:r>
            <a:r>
              <a:rPr lang="en-US" sz="2000" i="1">
                <a:solidFill>
                  <a:srgbClr val="000066"/>
                </a:solidFill>
                <a:latin typeface="Verdana" charset="0"/>
              </a:rPr>
              <a:t>is annotated</a:t>
            </a:r>
          </a:p>
        </p:txBody>
      </p:sp>
    </p:spTree>
    <p:extLst>
      <p:ext uri="{BB962C8B-B14F-4D97-AF65-F5344CB8AC3E}">
        <p14:creationId xmlns:p14="http://schemas.microsoft.com/office/powerpoint/2010/main" val="306995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3608388"/>
            <a:ext cx="3352800" cy="3144837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5888"/>
            <a:ext cx="3313112" cy="3106737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16463" y="1412875"/>
            <a:ext cx="7064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Scan the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stroller -&gt;</a:t>
            </a:r>
            <a:endParaRPr lang="en-US" sz="1400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179388" y="5013325"/>
            <a:ext cx="836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Change the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color -&gt;</a:t>
            </a:r>
            <a:endParaRPr lang="en-US" sz="1400"/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15888"/>
            <a:ext cx="3311525" cy="3105150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4716463" y="4941888"/>
            <a:ext cx="695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Place the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order -&gt;</a:t>
            </a:r>
            <a:endParaRPr lang="en-US" sz="1400"/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07950" y="1484313"/>
            <a:ext cx="4841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Initial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screen</a:t>
            </a:r>
            <a:endParaRPr lang="en-US" sz="1400"/>
          </a:p>
        </p:txBody>
      </p:sp>
      <p:pic>
        <p:nvPicPr>
          <p:cNvPr id="2356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33788"/>
            <a:ext cx="3314700" cy="3108325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5759450" y="1592263"/>
            <a:ext cx="2447925" cy="18097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079500" y="5121275"/>
            <a:ext cx="2447925" cy="18097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76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608388"/>
            <a:ext cx="3311525" cy="3105150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4716463" y="1412875"/>
            <a:ext cx="676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Scan the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shirt -&gt;</a:t>
            </a:r>
            <a:endParaRPr lang="en-US" sz="140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79388" y="5013325"/>
            <a:ext cx="635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Touch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previous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item -&gt;</a:t>
            </a:r>
            <a:endParaRPr lang="en-US" sz="1400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4716463" y="4941888"/>
            <a:ext cx="793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Delete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that item-&gt;</a:t>
            </a:r>
            <a:endParaRPr lang="en-US" sz="1400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07950" y="1484313"/>
            <a:ext cx="719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Alternate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path…</a:t>
            </a:r>
            <a:endParaRPr lang="en-US" sz="1400"/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0350"/>
            <a:ext cx="3314700" cy="3108325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150938" y="1736725"/>
            <a:ext cx="2447925" cy="18097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116013" y="5121275"/>
            <a:ext cx="2447925" cy="18097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458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296863"/>
            <a:ext cx="3311525" cy="3105150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5724525" y="1989138"/>
            <a:ext cx="2447925" cy="18097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458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3573463"/>
            <a:ext cx="3313112" cy="3106737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1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Storyboarding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9398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>
                <a:latin typeface="Verdana" charset="0"/>
              </a:rPr>
              <a:t>Spotlight:</a:t>
            </a:r>
            <a:r>
              <a:rPr lang="en-US">
                <a:latin typeface="Verdana" charset="0"/>
              </a:rPr>
              <a:t> an interactive foam core and paper sketch/storyboard </a:t>
            </a:r>
          </a:p>
          <a:p>
            <a:pPr marL="0" indent="0" eaLnBrk="1" hangingPunct="1"/>
            <a:r>
              <a:rPr lang="en-US" sz="1000">
                <a:latin typeface="Verdana" charset="0"/>
              </a:rPr>
              <a:t>Credit: Sue-Tze Tan, Dept Industrial Design, University of Washington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716510"/>
            <a:ext cx="6032500" cy="411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0" y="6381750"/>
            <a:ext cx="45354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 i="1">
                <a:solidFill>
                  <a:srgbClr val="A49E92"/>
                </a:solidFill>
                <a:latin typeface="Arial" charset="0"/>
              </a:rPr>
              <a:t>From Design for the Wild, Bill Buxton </a:t>
            </a:r>
          </a:p>
          <a:p>
            <a:pPr eaLnBrk="0" hangingPunct="0"/>
            <a:r>
              <a:rPr lang="en-US" sz="1200" i="1">
                <a:solidFill>
                  <a:srgbClr val="A49E92"/>
                </a:solidFill>
                <a:latin typeface="Arial" charset="0"/>
              </a:rPr>
              <a:t>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268997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9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Sketching and Prototyping</a:t>
            </a:r>
          </a:p>
        </p:txBody>
      </p:sp>
      <p:sp>
        <p:nvSpPr>
          <p:cNvPr id="17410" name="Rectangle 1028"/>
          <p:cNvSpPr>
            <a:spLocks noChangeArrowheads="1"/>
          </p:cNvSpPr>
          <p:nvPr/>
        </p:nvSpPr>
        <p:spPr bwMode="auto">
          <a:xfrm>
            <a:off x="3708400" y="1412875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Verdana" charset="0"/>
              </a:rPr>
              <a:t>Early design</a:t>
            </a:r>
          </a:p>
        </p:txBody>
      </p:sp>
      <p:sp>
        <p:nvSpPr>
          <p:cNvPr id="17411" name="Rectangle 1029"/>
          <p:cNvSpPr>
            <a:spLocks noChangeArrowheads="1"/>
          </p:cNvSpPr>
          <p:nvPr/>
        </p:nvSpPr>
        <p:spPr bwMode="auto">
          <a:xfrm>
            <a:off x="3810000" y="6162675"/>
            <a:ext cx="194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Verdana" charset="0"/>
              </a:rPr>
              <a:t>Late design</a:t>
            </a:r>
          </a:p>
        </p:txBody>
      </p:sp>
      <p:sp>
        <p:nvSpPr>
          <p:cNvPr id="17412" name="Line 1030"/>
          <p:cNvSpPr>
            <a:spLocks noChangeShapeType="1"/>
          </p:cNvSpPr>
          <p:nvPr/>
        </p:nvSpPr>
        <p:spPr bwMode="auto">
          <a:xfrm>
            <a:off x="4643438" y="1916113"/>
            <a:ext cx="4762" cy="43322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17413" name="Group 38"/>
          <p:cNvGrpSpPr>
            <a:grpSpLocks/>
          </p:cNvGrpSpPr>
          <p:nvPr/>
        </p:nvGrpSpPr>
        <p:grpSpPr bwMode="auto">
          <a:xfrm>
            <a:off x="0" y="1981200"/>
            <a:ext cx="8893175" cy="998538"/>
            <a:chOff x="0" y="1248"/>
            <a:chExt cx="5602" cy="629"/>
          </a:xfrm>
        </p:grpSpPr>
        <p:sp>
          <p:nvSpPr>
            <p:cNvPr id="17420" name="Text Box 1031"/>
            <p:cNvSpPr txBox="1">
              <a:spLocks noChangeArrowheads="1"/>
            </p:cNvSpPr>
            <p:nvPr/>
          </p:nvSpPr>
          <p:spPr bwMode="auto">
            <a:xfrm>
              <a:off x="0" y="1248"/>
              <a:ext cx="2784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Brainstorm different representations</a:t>
              </a: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Choose a representation</a:t>
              </a: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Rough out interface style</a:t>
              </a:r>
              <a:endParaRPr lang="en-US" sz="1400">
                <a:latin typeface="Verdana" charset="0"/>
              </a:endParaRPr>
            </a:p>
          </p:txBody>
        </p:sp>
        <p:sp>
          <p:nvSpPr>
            <p:cNvPr id="17421" name="Text Box 1037"/>
            <p:cNvSpPr txBox="1">
              <a:spLocks noChangeArrowheads="1"/>
            </p:cNvSpPr>
            <p:nvPr/>
          </p:nvSpPr>
          <p:spPr bwMode="auto">
            <a:xfrm>
              <a:off x="3010" y="1253"/>
              <a:ext cx="25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Sketches &amp; low fidelity paper prototypes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0" y="3213100"/>
            <a:ext cx="8893175" cy="1547813"/>
            <a:chOff x="0" y="2024"/>
            <a:chExt cx="5602" cy="975"/>
          </a:xfrm>
        </p:grpSpPr>
        <p:sp>
          <p:nvSpPr>
            <p:cNvPr id="17418" name="Text Box 32"/>
            <p:cNvSpPr txBox="1">
              <a:spLocks noChangeArrowheads="1"/>
            </p:cNvSpPr>
            <p:nvPr/>
          </p:nvSpPr>
          <p:spPr bwMode="auto">
            <a:xfrm>
              <a:off x="0" y="2024"/>
              <a:ext cx="2784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Task centered walkthrough and redesign</a:t>
              </a:r>
              <a:br>
                <a:rPr lang="en-US" sz="1600">
                  <a:latin typeface="Verdana" charset="0"/>
                </a:rPr>
              </a:br>
              <a:br>
                <a:rPr lang="en-US" sz="800">
                  <a:latin typeface="Verdana" charset="0"/>
                </a:rPr>
              </a:br>
              <a:endParaRPr lang="en-US" sz="800">
                <a:latin typeface="Verdana" charset="0"/>
              </a:endParaRP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Fine tune interface, screen design</a:t>
              </a: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Heuristic evaluation and redesign</a:t>
              </a:r>
              <a:br>
                <a:rPr lang="en-US" sz="1600">
                  <a:latin typeface="Verdana" charset="0"/>
                </a:rPr>
              </a:br>
              <a:br>
                <a:rPr lang="en-US" sz="800">
                  <a:latin typeface="Verdana" charset="0"/>
                </a:rPr>
              </a:br>
              <a:r>
                <a:rPr lang="en-US" sz="1600">
                  <a:latin typeface="Verdana" charset="0"/>
                </a:rPr>
                <a:t>Usability testing and redesign</a:t>
              </a:r>
              <a:endParaRPr lang="en-US" sz="1400">
                <a:latin typeface="Verdana" charset="0"/>
              </a:endParaRPr>
            </a:p>
          </p:txBody>
        </p:sp>
        <p:sp>
          <p:nvSpPr>
            <p:cNvPr id="17419" name="Text Box 34"/>
            <p:cNvSpPr txBox="1">
              <a:spLocks noChangeArrowheads="1"/>
            </p:cNvSpPr>
            <p:nvPr/>
          </p:nvSpPr>
          <p:spPr bwMode="auto">
            <a:xfrm>
              <a:off x="3010" y="2175"/>
              <a:ext cx="25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Medium fidelity prototypes</a:t>
              </a:r>
              <a:endParaRPr lang="en-US" sz="1400">
                <a:latin typeface="Verdana" charset="0"/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0" y="4868863"/>
            <a:ext cx="8893175" cy="1381125"/>
            <a:chOff x="0" y="3067"/>
            <a:chExt cx="5602" cy="870"/>
          </a:xfrm>
        </p:grpSpPr>
        <p:sp>
          <p:nvSpPr>
            <p:cNvPr id="17416" name="Text Box 33"/>
            <p:cNvSpPr txBox="1">
              <a:spLocks noChangeArrowheads="1"/>
            </p:cNvSpPr>
            <p:nvPr/>
          </p:nvSpPr>
          <p:spPr bwMode="auto">
            <a:xfrm>
              <a:off x="0" y="3385"/>
              <a:ext cx="2784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Limited field testing</a:t>
              </a:r>
              <a:br>
                <a:rPr lang="en-US" sz="1600">
                  <a:latin typeface="Verdana" charset="0"/>
                </a:rPr>
              </a:br>
              <a:endParaRPr lang="en-US" sz="1600">
                <a:latin typeface="Verdana" charset="0"/>
              </a:endParaRP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Alpha/Beta tests</a:t>
              </a:r>
              <a:endParaRPr lang="en-US" sz="1400">
                <a:latin typeface="Verdana" charset="0"/>
              </a:endParaRPr>
            </a:p>
          </p:txBody>
        </p:sp>
        <p:sp>
          <p:nvSpPr>
            <p:cNvPr id="17417" name="Text Box 35"/>
            <p:cNvSpPr txBox="1">
              <a:spLocks noChangeArrowheads="1"/>
            </p:cNvSpPr>
            <p:nvPr/>
          </p:nvSpPr>
          <p:spPr bwMode="auto">
            <a:xfrm>
              <a:off x="3010" y="3067"/>
              <a:ext cx="2592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High fidelity prototypes</a:t>
              </a:r>
            </a:p>
            <a:p>
              <a:pPr>
                <a:spcBef>
                  <a:spcPct val="50000"/>
                </a:spcBef>
              </a:pPr>
              <a:endParaRPr lang="en-US" sz="1600">
                <a:latin typeface="Verdana" charset="0"/>
              </a:endParaRPr>
            </a:p>
            <a:p>
              <a:pPr>
                <a:spcBef>
                  <a:spcPct val="50000"/>
                </a:spcBef>
              </a:pPr>
              <a:br>
                <a:rPr lang="en-US" sz="1600">
                  <a:latin typeface="Verdana" charset="0"/>
                </a:rPr>
              </a:br>
              <a:r>
                <a:rPr lang="en-US" sz="1600">
                  <a:latin typeface="Verdana" charset="0"/>
                </a:rPr>
                <a:t>Working systems</a:t>
              </a:r>
              <a:endParaRPr lang="en-US" sz="1400"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04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38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97905" y="6582464"/>
            <a:ext cx="46522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96"/>
            <a:r>
              <a:rPr sz="1400" dirty="0">
                <a:solidFill>
                  <a:srgbClr val="231F20"/>
                </a:solidFill>
                <a:latin typeface="Verdana"/>
                <a:cs typeface="Verdana"/>
              </a:rPr>
              <a:t>© MIT Students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7538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6408" y="6092379"/>
            <a:ext cx="420434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96"/>
            <a:r>
              <a:rPr sz="1400" dirty="0">
                <a:solidFill>
                  <a:srgbClr val="231F20"/>
                </a:solidFill>
                <a:latin typeface="Verdana"/>
                <a:cs typeface="Verdana"/>
              </a:rPr>
              <a:t>© MIT Students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305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8605" y="6439474"/>
            <a:ext cx="47315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96"/>
            <a:r>
              <a:rPr sz="1400" dirty="0">
                <a:solidFill>
                  <a:srgbClr val="231F20"/>
                </a:solidFill>
                <a:latin typeface="Verdana"/>
                <a:cs typeface="Verdana"/>
              </a:rPr>
              <a:t>© MIT Students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2224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19458" name="Picture 5" descr="Image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25425"/>
            <a:ext cx="63246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93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5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20482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620713"/>
            <a:ext cx="6335713" cy="5907087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8108" name="Rectangle 44"/>
          <p:cNvSpPr>
            <a:spLocks noChangeArrowheads="1"/>
          </p:cNvSpPr>
          <p:nvPr/>
        </p:nvSpPr>
        <p:spPr bwMode="auto">
          <a:xfrm>
            <a:off x="1476375" y="3465513"/>
            <a:ext cx="4643438" cy="28892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31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Sketches</a:t>
            </a:r>
          </a:p>
        </p:txBody>
      </p:sp>
      <p:sp>
        <p:nvSpPr>
          <p:cNvPr id="18434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114549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>
                <a:latin typeface="Verdana" charset="0"/>
              </a:rPr>
              <a:t>drawing of the outward appearance of the intended system</a:t>
            </a:r>
          </a:p>
          <a:p>
            <a:pPr lvl="1" eaLnBrk="1" hangingPunct="1"/>
            <a:r>
              <a:rPr lang="en-US">
                <a:latin typeface="Verdana" charset="0"/>
              </a:rPr>
              <a:t>crudity means people concentrate on high level concepts</a:t>
            </a:r>
          </a:p>
          <a:p>
            <a:pPr lvl="1" eaLnBrk="1" hangingPunct="1"/>
            <a:r>
              <a:rPr lang="en-US">
                <a:latin typeface="Verdana" charset="0"/>
              </a:rPr>
              <a:t>but hard to envision a dialog</a:t>
            </a:r>
            <a:r>
              <a:rPr lang="ja-JP" altLang="en-US">
                <a:latin typeface="Verdana" charset="0"/>
              </a:rPr>
              <a:t>’</a:t>
            </a:r>
            <a:r>
              <a:rPr lang="en-US" altLang="ja-JP">
                <a:latin typeface="Verdana" charset="0"/>
              </a:rPr>
              <a:t>s progression</a:t>
            </a:r>
            <a:endParaRPr lang="en-US">
              <a:latin typeface="Verdana" charset="0"/>
            </a:endParaRPr>
          </a:p>
        </p:txBody>
      </p:sp>
      <p:grpSp>
        <p:nvGrpSpPr>
          <p:cNvPr id="18435" name="Group 1044"/>
          <p:cNvGrpSpPr>
            <a:grpSpLocks/>
          </p:cNvGrpSpPr>
          <p:nvPr/>
        </p:nvGrpSpPr>
        <p:grpSpPr bwMode="auto">
          <a:xfrm>
            <a:off x="4716463" y="3849688"/>
            <a:ext cx="4176712" cy="2881312"/>
            <a:chOff x="1680" y="2256"/>
            <a:chExt cx="1206" cy="917"/>
          </a:xfrm>
        </p:grpSpPr>
        <p:sp>
          <p:nvSpPr>
            <p:cNvPr id="18437" name="Rectangle 1028"/>
            <p:cNvSpPr>
              <a:spLocks noChangeArrowheads="1"/>
            </p:cNvSpPr>
            <p:nvPr/>
          </p:nvSpPr>
          <p:spPr bwMode="auto">
            <a:xfrm>
              <a:off x="1680" y="2256"/>
              <a:ext cx="1206" cy="91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Rectangle 1029"/>
            <p:cNvSpPr>
              <a:spLocks noChangeArrowheads="1"/>
            </p:cNvSpPr>
            <p:nvPr/>
          </p:nvSpPr>
          <p:spPr bwMode="auto">
            <a:xfrm>
              <a:off x="1756" y="2331"/>
              <a:ext cx="24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Contacts</a:t>
              </a:r>
              <a:endParaRPr lang="en-US" sz="1800"/>
            </a:p>
          </p:txBody>
        </p:sp>
        <p:sp>
          <p:nvSpPr>
            <p:cNvPr id="18439" name="Rectangle 1030"/>
            <p:cNvSpPr>
              <a:spLocks noChangeArrowheads="1"/>
            </p:cNvSpPr>
            <p:nvPr/>
          </p:nvSpPr>
          <p:spPr bwMode="auto">
            <a:xfrm>
              <a:off x="2714" y="2331"/>
              <a:ext cx="1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8440" name="Rectangle 1031"/>
            <p:cNvSpPr>
              <a:spLocks noChangeArrowheads="1"/>
            </p:cNvSpPr>
            <p:nvPr/>
          </p:nvSpPr>
          <p:spPr bwMode="auto">
            <a:xfrm>
              <a:off x="1756" y="2443"/>
              <a:ext cx="1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8441" name="Rectangle 1032"/>
            <p:cNvSpPr>
              <a:spLocks noChangeArrowheads="1"/>
            </p:cNvSpPr>
            <p:nvPr/>
          </p:nvSpPr>
          <p:spPr bwMode="auto">
            <a:xfrm>
              <a:off x="1756" y="2555"/>
              <a:ext cx="2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Last Name:</a:t>
              </a:r>
              <a:endParaRPr lang="en-US" sz="1400"/>
            </a:p>
          </p:txBody>
        </p:sp>
        <p:sp>
          <p:nvSpPr>
            <p:cNvPr id="18442" name="Rectangle 1033"/>
            <p:cNvSpPr>
              <a:spLocks noChangeArrowheads="1"/>
            </p:cNvSpPr>
            <p:nvPr/>
          </p:nvSpPr>
          <p:spPr bwMode="auto">
            <a:xfrm>
              <a:off x="2243" y="2555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8443" name="Rectangle 1034"/>
            <p:cNvSpPr>
              <a:spLocks noChangeArrowheads="1"/>
            </p:cNvSpPr>
            <p:nvPr/>
          </p:nvSpPr>
          <p:spPr bwMode="auto">
            <a:xfrm>
              <a:off x="1756" y="2666"/>
              <a:ext cx="24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First Name:</a:t>
              </a:r>
              <a:endParaRPr lang="en-US" sz="1400"/>
            </a:p>
          </p:txBody>
        </p:sp>
        <p:sp>
          <p:nvSpPr>
            <p:cNvPr id="18444" name="Rectangle 1035"/>
            <p:cNvSpPr>
              <a:spLocks noChangeArrowheads="1"/>
            </p:cNvSpPr>
            <p:nvPr/>
          </p:nvSpPr>
          <p:spPr bwMode="auto">
            <a:xfrm>
              <a:off x="2251" y="266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8445" name="Rectangle 1036"/>
            <p:cNvSpPr>
              <a:spLocks noChangeArrowheads="1"/>
            </p:cNvSpPr>
            <p:nvPr/>
          </p:nvSpPr>
          <p:spPr bwMode="auto">
            <a:xfrm>
              <a:off x="1756" y="2778"/>
              <a:ext cx="1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Phone:</a:t>
              </a:r>
              <a:endParaRPr lang="en-US" sz="1400"/>
            </a:p>
          </p:txBody>
        </p:sp>
        <p:sp>
          <p:nvSpPr>
            <p:cNvPr id="18446" name="Rectangle 1037"/>
            <p:cNvSpPr>
              <a:spLocks noChangeArrowheads="1"/>
            </p:cNvSpPr>
            <p:nvPr/>
          </p:nvSpPr>
          <p:spPr bwMode="auto">
            <a:xfrm>
              <a:off x="1772" y="3001"/>
              <a:ext cx="19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Place Call</a:t>
              </a:r>
              <a:endParaRPr lang="en-US" sz="1400"/>
            </a:p>
          </p:txBody>
        </p:sp>
        <p:sp>
          <p:nvSpPr>
            <p:cNvPr id="18447" name="Rectangle 1038"/>
            <p:cNvSpPr>
              <a:spLocks noChangeArrowheads="1"/>
            </p:cNvSpPr>
            <p:nvPr/>
          </p:nvSpPr>
          <p:spPr bwMode="auto">
            <a:xfrm>
              <a:off x="2435" y="3001"/>
              <a:ext cx="9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Help</a:t>
              </a:r>
              <a:endParaRPr lang="en-US" sz="1400"/>
            </a:p>
          </p:txBody>
        </p:sp>
        <p:sp>
          <p:nvSpPr>
            <p:cNvPr id="18448" name="AutoShape 1039"/>
            <p:cNvSpPr>
              <a:spLocks noChangeArrowheads="1"/>
            </p:cNvSpPr>
            <p:nvPr/>
          </p:nvSpPr>
          <p:spPr bwMode="auto">
            <a:xfrm>
              <a:off x="1720" y="2982"/>
              <a:ext cx="511" cy="159"/>
            </a:xfrm>
            <a:prstGeom prst="roundRect">
              <a:avLst>
                <a:gd name="adj" fmla="val 2381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AutoShape 1040"/>
            <p:cNvSpPr>
              <a:spLocks noChangeArrowheads="1"/>
            </p:cNvSpPr>
            <p:nvPr/>
          </p:nvSpPr>
          <p:spPr bwMode="auto">
            <a:xfrm>
              <a:off x="2335" y="2990"/>
              <a:ext cx="511" cy="159"/>
            </a:xfrm>
            <a:prstGeom prst="roundRect">
              <a:avLst>
                <a:gd name="adj" fmla="val 2381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436" name="Picture 1045" descr="Image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14750"/>
            <a:ext cx="39243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87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0A6871A75384882F5A53ED4C87B29" ma:contentTypeVersion="2" ma:contentTypeDescription="Create a new document." ma:contentTypeScope="" ma:versionID="13a83672f6f6194e4219fe77824ade3f">
  <xsd:schema xmlns:xsd="http://www.w3.org/2001/XMLSchema" xmlns:xs="http://www.w3.org/2001/XMLSchema" xmlns:p="http://schemas.microsoft.com/office/2006/metadata/properties" xmlns:ns2="cefdacf4-0c2f-4242-85a5-eccf8201bb92" targetNamespace="http://schemas.microsoft.com/office/2006/metadata/properties" ma:root="true" ma:fieldsID="7c5ed1ff56082779d59c828e50855827" ns2:_="">
    <xsd:import namespace="cefdacf4-0c2f-4242-85a5-eccf8201bb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dacf4-0c2f-4242-85a5-eccf8201bb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8D47B5-1407-403E-B583-4A7598F943AD}"/>
</file>

<file path=customXml/itemProps2.xml><?xml version="1.0" encoding="utf-8"?>
<ds:datastoreItem xmlns:ds="http://schemas.openxmlformats.org/officeDocument/2006/customXml" ds:itemID="{4AD0EE00-7CA1-436B-B34E-446BAE668416}"/>
</file>

<file path=customXml/itemProps3.xml><?xml version="1.0" encoding="utf-8"?>
<ds:datastoreItem xmlns:ds="http://schemas.openxmlformats.org/officeDocument/2006/customXml" ds:itemID="{00F54C28-256C-41D8-8BBB-CF3516A6C18E}"/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275</Words>
  <Application>Microsoft Macintosh PowerPoint</Application>
  <PresentationFormat>On-screen Show (4:3)</PresentationFormat>
  <Paragraphs>61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Helvetica</vt:lpstr>
      <vt:lpstr>Verdana</vt:lpstr>
      <vt:lpstr>Office Theme</vt:lpstr>
      <vt:lpstr>Sketching and Prototyping</vt:lpstr>
      <vt:lpstr>Sketching and Prototyping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Sketches</vt:lpstr>
      <vt:lpstr>PowerPoint Presentation</vt:lpstr>
      <vt:lpstr>PowerPoint Presentation</vt:lpstr>
      <vt:lpstr>Storyboarding</vt:lpstr>
      <vt:lpstr>PowerPoint Presentation</vt:lpstr>
      <vt:lpstr>PowerPoint Presentation</vt:lpstr>
      <vt:lpstr>PowerPoint Presentation</vt:lpstr>
      <vt:lpstr>Storyboarding</vt:lpstr>
      <vt:lpstr>PowerPoint Presentation</vt:lpstr>
    </vt:vector>
  </TitlesOfParts>
  <Company>Tufts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Jacob</dc:creator>
  <cp:lastModifiedBy>Jacob, Robert</cp:lastModifiedBy>
  <cp:revision>80</cp:revision>
  <dcterms:created xsi:type="dcterms:W3CDTF">2015-05-31T20:48:04Z</dcterms:created>
  <dcterms:modified xsi:type="dcterms:W3CDTF">2021-02-02T02:59:22Z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0x01010065B0A6871A75384882F5A53ED4C87B29</vt:lpwstr>
  </property>
</Properties>
</file>