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9144000"/>
  <p:notesSz cx="6858000" cy="9144000"/>
  <p:embeddedFontLs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5EF872-3360-4BB2-A5F5-8261C76B96E8}">
  <a:tblStyle styleId="{FA5EF872-3360-4BB2-A5F5-8261C76B96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ArialBlac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3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Design Synthesis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for design of useful and usable form and behavior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applicable guidelines that address issues of behavior, form and content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characteristics of product behavior that help users better accomplish their goals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throughout design process, helping to translate tasks that arise out of scenario iterations into formalized structures and behaviors in the interface</a:t>
            </a:r>
            <a:endParaRPr/>
          </a:p>
          <a:p>
            <a:pPr indent="-63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Minimize Work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experience of user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of productivity tools and non-entertainment-oriented  products this means minimization of work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Minimize Work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minimized includes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work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Comprehension of text and organizational structure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Perceptual work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Decoding visual layouts and semantics of shape, size, color, and representation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Mnemonic work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of passwords, command vectors, names and locations of data objects, and other relationships between objects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Physical/motor work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keystrokes, degree of mouse movement, use of gestures, switching between input modes, extent of required navigation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and Levels of Operation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operate at 3 levels of organization: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level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define what a product is and how it fits into the broad context of use by the primary personas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level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how a product should behave in general and in specific situations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level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define the look and feel of interfaces</a:t>
            </a:r>
            <a:endParaRPr/>
          </a:p>
          <a:p>
            <a:pPr indent="-10795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principles are cross-platform, but some platforms (Web, embedded systems) have special constraints</a:t>
            </a:r>
            <a:endParaRPr/>
          </a:p>
          <a:p>
            <a:pPr indent="-63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Principle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state broad usability goals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consistent in your choice of words, formats, graphics, and procedures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Principles (Norman)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Affordance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57200" y="25225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design, usability principles and heuristics?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Principles (Nielsen)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Visibility of system status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 between system and real world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freedom and control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 and standards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users recognize, diagnose, and recover from errors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prevention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rather than recall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 and efficiency of use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 and minimalist design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and documentation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Principles (Simpson, 1985)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users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Anticipate the environment in which your program will be used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operators control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operators’ work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the program simple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consistent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adequate feedback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overstress working memory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dependence on recall memory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the operators remain oriented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information properly (or not at all)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prevailing design conventions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Principles (Shneiderman, 1992)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Strive for consistency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frequent users to use shortcuts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informative feedback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dialogs to yield closure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simple error handling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 easy reversal of actions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internal locus of control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short-term memory load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Today’s Lecture …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Principles (Dumas, 1988)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the user in control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the user’s level of skill and knowledge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consistent in wording, formats, and procedures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 the user from the inner workings of the hardware and software that is behind the interface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online documentation to help the user to understand how to operate the application and recover from errors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the burden on user’s memory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principles of good graphics design in the layout of the information on the screen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themes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Giving the user control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Striving for consistency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Smoothing interaction with feedback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the user’s limited memory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Design (Redish, 1988)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relevant questions when planning manuals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your audiences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people use manuals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so that users can find information quickly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the user in control by showing the structure of the manual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typography to give readers clues to the structure of the manual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so that users can picture themselves in the text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so that you don’t overtax users’ working memory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users’ words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consistent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for usability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 to revise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Design (Horton, 1990)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who uses the product and why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 the dialo to the user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information accessible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consistent organizational strategy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messages helpful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for inputs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status clearly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errors fully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 help smoothly into the users’ workflow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57200" y="2743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Design Guidelines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Distilled from principles and are more specific goals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principle can lead to many guidelines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can differ for specific combinations of users, environments and technologies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guidelines developed after specialists gain knowledge of a new area of HCI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windows-based software (a new HCI area)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consistent in your choice of words, formats, graphics, and procedures (principle)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consistent in the way you have users leave every menu (guideline)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🡪 guidelines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so that you don’t overtax users’ working memory (principle)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the parts of each sentence in logical order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out unnecessary words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Untangle convoluted sentences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lists, tables, and step-by-step instructions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parallel sentence structure whenever you can, especially in headings, lists, and explanations of options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457200" y="2743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Design Rules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Rule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guidance that refers to a particular prescription that must be followed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 everyone working on the interface to be consistent in their use of 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5225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the design process again 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Rule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design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Provide an ‘Escape’ option in a dialog in which users may want to leave the dialog box without making any changes or selecting any options.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Rule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documentation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typography to give readers clues to the structure of the manual (principle)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headings stand out from the text (guideline)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hierarchy of the headings obvious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short line length for the text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 lists and steps in procedures</a:t>
            </a:r>
            <a:endParaRPr/>
          </a:p>
          <a:p>
            <a:pPr indent="-889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headings are used only for chapter titles. They are in boldface, 24-point, Helvetica, with a 2-point line (rule), flush left with the beginning of the text line. Each first-level heading starts with a new page. (rule)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Second-level heading …..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457200" y="2743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Guides &amp; Standards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Guides (Standards)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User-Interface Design Guides (aka User-Interface Design Standards, aka Style Guides)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of principles, guidelines and local rules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an organization that frequently creates products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way to communicate HCI practices and to ensure consistency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 Standards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available if developing products in one the Graphical User-Interface (GUI) operating systems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published by: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Software Foundation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p49"/>
          <p:cNvGraphicFramePr/>
          <p:nvPr/>
        </p:nvGraphicFramePr>
        <p:xfrm>
          <a:off x="2286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{FA5EF872-3360-4BB2-A5F5-8261C76B96E8}</a:tableStyleId>
              </a:tblPr>
              <a:tblGrid>
                <a:gridCol w="1536700"/>
                <a:gridCol w="1227125"/>
                <a:gridCol w="1500175"/>
                <a:gridCol w="4498975"/>
              </a:tblGrid>
              <a:tr h="7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Concept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of Guidance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to 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>
                        <a:alpha val="49803"/>
                      </a:schemeClr>
                    </a:solidFill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Usability Goals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Setting up usability criteria for assessing the acceptability of a system (e.g., “How long does it take to perform a task?”).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Experience Goals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Pleasure factors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important factors of the user experience (e.g., “How can you make the interactive product more enjoyable?”).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 Principles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Heuristics when used in practice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reminders of what to provide and what to avoid when designing and interface (e.g., “What kind of feedback are you going to provide at the interface?”)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Usability Principles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Heuristics when used in practice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Assessing the acceptability of interfaces, used during heuristic evaluation (e.g., “Does the system provide clearly marked exits?”).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Rules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 specifications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determine if an interface adheres to a specific rule when being designed and evaluated (e.g., “Always provide a backwards and forwards navigation button on a web browser)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49"/>
          <p:cNvSpPr txBox="1"/>
          <p:nvPr/>
        </p:nvSpPr>
        <p:spPr>
          <a:xfrm>
            <a:off x="7620000" y="6400800"/>
            <a:ext cx="13858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(Preece, Ch. 1)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457200" y="2743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Design Patterns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Exemplary, generalizable solutions to specific classes of design problems</a:t>
            </a:r>
            <a:endParaRPr/>
          </a:p>
          <a:p>
            <a:pPr indent="-635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useful design decisions and generalize them to address similar classes of problems in the future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the capture and formalization of design knowledge</a:t>
            </a:r>
            <a:endParaRPr/>
          </a:p>
          <a:p>
            <a:pPr indent="-88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design time and effort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Educating designers new to product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Educating designers new to field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Patterns</a:t>
            </a:r>
            <a:endParaRPr/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Architectural patterns (Christopher Alexander, 1979)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blocks that capture essence of architectural design that creates a feeling of well-being in the inhabitants of architectural structures</a:t>
            </a:r>
            <a:endParaRPr/>
          </a:p>
          <a:p>
            <a:pPr indent="-635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patterns similar to architectural patterns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structure and organization, also concerned with dynamic behaviors and changes in elements in response to user activity</a:t>
            </a:r>
            <a:endParaRPr/>
          </a:p>
          <a:p>
            <a:pPr indent="-635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patterns’ sole concern is efficient reuse of code</a:t>
            </a:r>
            <a:endParaRPr/>
          </a:p>
          <a:p>
            <a:pPr indent="-635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Interaction Design Patterns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Postural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at conceptual level and helps determine product stance</a:t>
            </a:r>
            <a:endParaRPr/>
          </a:p>
          <a:p>
            <a:pPr indent="-889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to management of information display and access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containers of data and functions are visually manipulated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views, panes, element groupings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Behavioral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wide-ranging problems related to specific interactions with individual functional or data objects or groups of such objects (widget level)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Goal-Directed Design Process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04800" y="2971800"/>
            <a:ext cx="1295400" cy="908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and the domain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600200" y="2971800"/>
            <a:ext cx="1295400" cy="908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and use context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895600" y="2971800"/>
            <a:ext cx="2362200" cy="908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user, business&amp; technical needs 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257800" y="2971800"/>
            <a:ext cx="1905000" cy="908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design structure &amp; flow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7162800" y="2971800"/>
            <a:ext cx="1828800" cy="908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behavior, form&amp; content 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85800" y="3886200"/>
            <a:ext cx="1552575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401887" y="3886200"/>
            <a:ext cx="1552575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89475" y="3886200"/>
            <a:ext cx="1552575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553200" y="3886200"/>
            <a:ext cx="1828800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 rot="10800000">
            <a:off x="6248400" y="2286000"/>
            <a:ext cx="1793875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 rot="10800000">
            <a:off x="4419600" y="2286000"/>
            <a:ext cx="1749425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 rot="10800000">
            <a:off x="2286000" y="2286000"/>
            <a:ext cx="1676400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>
            <a:off x="661987" y="2286000"/>
            <a:ext cx="1565275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2565400"/>
            <a:ext cx="4319587" cy="330041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structural pattern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457200" y="2743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Design Imperatives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Imperatives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guide the design process, aka goals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Ethical [considerate, helpful]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Purposeful [useful, usable]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Pragmatic [viable, feasible]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Elegant [efficient, artful, affective]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5225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and methods on their own do not ensure product quality and success</a:t>
            </a:r>
            <a:b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something more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Guidance for Design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is creative process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depends on existing body of knowledge and expertise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distilled from industry best practices and research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knowledge provides guidance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Guidance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3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Design Principles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broad statement that is usually based on research about how people learn and work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