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66" r:id="rId2"/>
    <p:sldId id="290" r:id="rId3"/>
    <p:sldId id="278" r:id="rId4"/>
    <p:sldId id="279" r:id="rId5"/>
    <p:sldId id="280" r:id="rId6"/>
    <p:sldId id="281" r:id="rId7"/>
    <p:sldId id="282" r:id="rId8"/>
    <p:sldId id="267" r:id="rId9"/>
    <p:sldId id="268" r:id="rId10"/>
    <p:sldId id="257" r:id="rId11"/>
    <p:sldId id="258" r:id="rId12"/>
    <p:sldId id="259" r:id="rId13"/>
    <p:sldId id="260" r:id="rId14"/>
    <p:sldId id="269" r:id="rId15"/>
    <p:sldId id="270" r:id="rId16"/>
    <p:sldId id="271" r:id="rId17"/>
    <p:sldId id="272" r:id="rId18"/>
    <p:sldId id="261" r:id="rId19"/>
    <p:sldId id="262" r:id="rId20"/>
    <p:sldId id="263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64" r:id="rId29"/>
    <p:sldId id="265" r:id="rId30"/>
    <p:sldId id="273" r:id="rId31"/>
    <p:sldId id="274" r:id="rId32"/>
    <p:sldId id="275" r:id="rId33"/>
    <p:sldId id="276" r:id="rId34"/>
    <p:sldId id="27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33" autoAdjust="0"/>
    <p:restoredTop sz="94636"/>
  </p:normalViewPr>
  <p:slideViewPr>
    <p:cSldViewPr snapToGrid="0" snapToObjects="1">
      <p:cViewPr varScale="1">
        <p:scale>
          <a:sx n="88" d="100"/>
          <a:sy n="88" d="100"/>
        </p:scale>
        <p:origin x="9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3296"/>
    </p:cViewPr>
  </p:sorterViewPr>
  <p:notesViewPr>
    <p:cSldViewPr snapToGrid="0" snapToObjects="1">
      <p:cViewPr varScale="1">
        <p:scale>
          <a:sx n="47" d="100"/>
          <a:sy n="47" d="100"/>
        </p:scale>
        <p:origin x="-20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15D94-23E7-974D-8446-384B52F594E1}" type="datetimeFigureOut">
              <a:t>05/12/2021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C5BF9-15BF-5842-9DDB-3AA156DAF0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C5BF9-15BF-5842-9DDB-3AA156DAF0F5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8970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0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0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1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3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1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0F4B-30D6-A64E-99F4-981C2C58D0AA}" type="datetimeFigureOut">
              <a:t>05/12/2021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31AE8D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1200"/>
        </a:spcBef>
        <a:buFont typeface="Arial"/>
        <a:buChar char="•"/>
        <a:defRPr sz="26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ts val="1200"/>
        </a:spcBef>
        <a:buFont typeface="Arial"/>
        <a:buChar char="–"/>
        <a:defRPr sz="22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7TOsJCA7DHw" TargetMode="External"/><Relationship Id="rId2" Type="http://schemas.openxmlformats.org/officeDocument/2006/relationships/hyperlink" Target="http://www.youtube.com/watch?v=mfCQbZR-nh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know if our UI is good or bad?</a:t>
            </a:r>
          </a:p>
        </p:txBody>
      </p:sp>
      <p:pic>
        <p:nvPicPr>
          <p:cNvPr id="5" name="Picture 1" descr="Screen Shot 2015-01-22 at 10.58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69" y="1552385"/>
            <a:ext cx="6874019" cy="493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59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Naturalistic approach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/>
            <a:r>
              <a:rPr lang="en-US">
                <a:latin typeface="Verdana" charset="0"/>
              </a:rPr>
              <a:t>Observation occurs in realistic setting</a:t>
            </a:r>
          </a:p>
          <a:p>
            <a:pPr lvl="1" eaLnBrk="1" hangingPunct="1"/>
            <a:r>
              <a:rPr lang="en-US">
                <a:latin typeface="Verdana" charset="0"/>
              </a:rPr>
              <a:t>real life</a:t>
            </a: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  <a:p>
            <a:pPr lvl="1" eaLnBrk="1" hangingPunct="1">
              <a:buFontTx/>
              <a:buNone/>
            </a:pPr>
            <a:endParaRPr lang="en-US">
              <a:latin typeface="Verdana" charset="0"/>
            </a:endParaRPr>
          </a:p>
          <a:p>
            <a:pPr lvl="1" eaLnBrk="1" hangingPunct="1">
              <a:buFontTx/>
              <a:buNone/>
            </a:pP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  <a:p>
            <a:pPr lvl="1" eaLnBrk="1" hangingPunct="1">
              <a:buFontTx/>
              <a:buNone/>
            </a:pP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  <a:p>
            <a:pPr marL="0" indent="0" eaLnBrk="1" hangingPunct="1"/>
            <a:r>
              <a:rPr lang="en-US">
                <a:latin typeface="Verdana" charset="0"/>
              </a:rPr>
              <a:t>Problems</a:t>
            </a:r>
          </a:p>
          <a:p>
            <a:pPr lvl="1" eaLnBrk="1" hangingPunct="1"/>
            <a:r>
              <a:rPr lang="en-US">
                <a:latin typeface="Verdana" charset="0"/>
              </a:rPr>
              <a:t>hard to arrange and do</a:t>
            </a:r>
          </a:p>
          <a:p>
            <a:pPr lvl="1" eaLnBrk="1" hangingPunct="1"/>
            <a:r>
              <a:rPr lang="en-US">
                <a:latin typeface="Verdana" charset="0"/>
              </a:rPr>
              <a:t>time consuming</a:t>
            </a:r>
          </a:p>
          <a:p>
            <a:pPr lvl="1" eaLnBrk="1" hangingPunct="1"/>
            <a:r>
              <a:rPr lang="en-US">
                <a:latin typeface="Verdana" charset="0"/>
              </a:rPr>
              <a:t>may not generalize</a:t>
            </a:r>
          </a:p>
        </p:txBody>
      </p:sp>
      <p:pic>
        <p:nvPicPr>
          <p:cNvPr id="7171" name="Picture 4" descr="PH0195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3789363"/>
            <a:ext cx="3995737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8728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Usability engineering approach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260600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/>
            <a:r>
              <a:rPr lang="en-US">
                <a:latin typeface="Verdana" charset="0"/>
              </a:rPr>
              <a:t>Observe people using systems in simulated settings</a:t>
            </a:r>
          </a:p>
          <a:p>
            <a:pPr lvl="1" eaLnBrk="1" hangingPunct="1"/>
            <a:r>
              <a:rPr lang="en-US">
                <a:latin typeface="Verdana" charset="0"/>
              </a:rPr>
              <a:t>people brought in to artificial setting that simulates aspects of real world setting</a:t>
            </a:r>
          </a:p>
          <a:p>
            <a:pPr lvl="1" eaLnBrk="1" hangingPunct="1"/>
            <a:r>
              <a:rPr lang="en-US">
                <a:latin typeface="Verdana" charset="0"/>
              </a:rPr>
              <a:t>people given specific tasks to do</a:t>
            </a:r>
          </a:p>
          <a:p>
            <a:pPr lvl="1" eaLnBrk="1" hangingPunct="1"/>
            <a:r>
              <a:rPr lang="en-US">
                <a:latin typeface="Verdana" charset="0"/>
              </a:rPr>
              <a:t>observations / measures made as people do their tasks</a:t>
            </a:r>
          </a:p>
          <a:p>
            <a:pPr lvl="1" eaLnBrk="1" hangingPunct="1"/>
            <a:r>
              <a:rPr lang="en-US">
                <a:latin typeface="Verdana" charset="0"/>
              </a:rPr>
              <a:t>look for problem areas / successes</a:t>
            </a:r>
          </a:p>
          <a:p>
            <a:pPr lvl="1" eaLnBrk="1" hangingPunct="1"/>
            <a:r>
              <a:rPr lang="en-US">
                <a:latin typeface="Verdana" charset="0"/>
              </a:rPr>
              <a:t>good for uncovering </a:t>
            </a:r>
            <a:r>
              <a:rPr lang="ja-JP" altLang="en-US">
                <a:latin typeface="Verdana" charset="0"/>
              </a:rPr>
              <a:t>‘</a:t>
            </a:r>
            <a:r>
              <a:rPr lang="en-US" altLang="ja-JP">
                <a:latin typeface="Verdana" charset="0"/>
              </a:rPr>
              <a:t>big effects</a:t>
            </a:r>
            <a:r>
              <a:rPr lang="ja-JP" altLang="en-US">
                <a:latin typeface="Verdana" charset="0"/>
              </a:rPr>
              <a:t>’</a:t>
            </a:r>
            <a:endParaRPr lang="en-US" altLang="ja-JP">
              <a:latin typeface="Verdana" charset="0"/>
            </a:endParaRPr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611188" y="3860800"/>
          <a:ext cx="3635375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Photo Editor Photo" r:id="rId3" imgW="4200000" imgH="3228571" progId="MSPhotoEd.3">
                  <p:embed/>
                </p:oleObj>
              </mc:Choice>
              <mc:Fallback>
                <p:oleObj name="Photo Editor Photo" r:id="rId3" imgW="4200000" imgH="32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0800"/>
                        <a:ext cx="3635375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699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1" descr="usability_testing_lab_experience_d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36512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5575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Simple observation method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4351867" cy="4525963"/>
          </a:xfrm>
        </p:spPr>
        <p:txBody>
          <a:bodyPr lIns="92075" tIns="46038" rIns="92075" bIns="46038"/>
          <a:lstStyle/>
          <a:p>
            <a:pPr marL="0" indent="0" eaLnBrk="1" hangingPunct="1"/>
            <a:r>
              <a:rPr lang="en-US">
                <a:latin typeface="Verdana" charset="0"/>
              </a:rPr>
              <a:t>User is given the task</a:t>
            </a:r>
          </a:p>
          <a:p>
            <a:pPr marL="0" indent="0" eaLnBrk="1" hangingPunct="1"/>
            <a:r>
              <a:rPr lang="en-US">
                <a:latin typeface="Verdana" charset="0"/>
              </a:rPr>
              <a:t>Evaluator just watches the user</a:t>
            </a: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  <a:p>
            <a:pPr marL="0" indent="0" eaLnBrk="1" hangingPunct="1"/>
            <a:r>
              <a:rPr lang="en-US">
                <a:latin typeface="Verdana" charset="0"/>
              </a:rPr>
              <a:t>Problem</a:t>
            </a:r>
          </a:p>
          <a:p>
            <a:pPr lvl="1" eaLnBrk="1" hangingPunct="1"/>
            <a:r>
              <a:rPr lang="en-US">
                <a:latin typeface="Verdana" charset="0"/>
              </a:rPr>
              <a:t>does not give insight into the user</a:t>
            </a:r>
            <a:r>
              <a:rPr lang="ja-JP" altLang="en-US">
                <a:latin typeface="Verdana" charset="0"/>
              </a:rPr>
              <a:t>’</a:t>
            </a:r>
            <a:r>
              <a:rPr lang="en-US" altLang="ja-JP">
                <a:latin typeface="Verdana" charset="0"/>
              </a:rPr>
              <a:t>s decision process or attitude</a:t>
            </a:r>
            <a:endParaRPr lang="en-US">
              <a:latin typeface="Verdana" charset="0"/>
            </a:endParaRPr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59" y="2354029"/>
            <a:ext cx="7334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4" descr="Untitled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861453"/>
            <a:ext cx="2641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6136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17"/>
          <p:cNvSpPr>
            <a:spLocks noChangeArrowheads="1"/>
          </p:cNvSpPr>
          <p:nvPr/>
        </p:nvSpPr>
        <p:spPr bwMode="auto">
          <a:xfrm>
            <a:off x="6405563" y="2676266"/>
            <a:ext cx="1371600" cy="793750"/>
          </a:xfrm>
          <a:prstGeom prst="wedgeRoundRectCallout">
            <a:avLst>
              <a:gd name="adj1" fmla="val 37847"/>
              <a:gd name="adj2" fmla="val 66801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Now, why did it do that?</a:t>
            </a:r>
            <a:endParaRPr lang="en-US" sz="1800" b="1">
              <a:latin typeface="Arial" charset="0"/>
            </a:endParaRPr>
          </a:p>
        </p:txBody>
      </p:sp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Constructive interaction method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600200"/>
            <a:ext cx="4795838" cy="4525963"/>
          </a:xfrm>
        </p:spPr>
        <p:txBody>
          <a:bodyPr lIns="92075" tIns="46038" rIns="92075" bIns="46038">
            <a:normAutofit fontScale="77500" lnSpcReduction="20000"/>
          </a:bodyPr>
          <a:lstStyle/>
          <a:p>
            <a:pPr marL="0" indent="0" eaLnBrk="1" hangingPunct="1">
              <a:buNone/>
            </a:pPr>
            <a:r>
              <a:rPr lang="en-US">
                <a:latin typeface="Verdana" charset="0"/>
              </a:rPr>
              <a:t>Two people work together on a task</a:t>
            </a:r>
          </a:p>
          <a:p>
            <a:pPr lvl="1" eaLnBrk="1" hangingPunct="1"/>
            <a:r>
              <a:rPr lang="en-US">
                <a:latin typeface="Verdana" charset="0"/>
              </a:rPr>
              <a:t>monitor their normal conversations</a:t>
            </a:r>
          </a:p>
          <a:p>
            <a:pPr lvl="1" eaLnBrk="1" hangingPunct="1"/>
            <a:r>
              <a:rPr lang="en-US">
                <a:latin typeface="Verdana" charset="0"/>
              </a:rPr>
              <a:t>removes awkwardness of think-aloud</a:t>
            </a:r>
          </a:p>
          <a:p>
            <a:pPr marL="0" indent="0" eaLnBrk="1" hangingPunct="1">
              <a:buNone/>
            </a:pPr>
            <a:endParaRPr lang="en-US">
              <a:latin typeface="Verdana" charset="0"/>
            </a:endParaRPr>
          </a:p>
          <a:p>
            <a:pPr marL="0" indent="0" eaLnBrk="1" hangingPunct="1">
              <a:buNone/>
            </a:pPr>
            <a:r>
              <a:rPr lang="en-US">
                <a:latin typeface="Verdana" charset="0"/>
              </a:rPr>
              <a:t>Co-discovery learning</a:t>
            </a:r>
          </a:p>
          <a:p>
            <a:pPr lvl="1" eaLnBrk="1" hangingPunct="1"/>
            <a:r>
              <a:rPr lang="en-US">
                <a:latin typeface="Verdana" charset="0"/>
              </a:rPr>
              <a:t>use semi-knowledgeable </a:t>
            </a:r>
            <a:r>
              <a:rPr lang="ja-JP" altLang="en-US">
                <a:latin typeface="Verdana" charset="0"/>
              </a:rPr>
              <a:t>“</a:t>
            </a:r>
            <a:r>
              <a:rPr lang="en-US" altLang="ja-JP">
                <a:latin typeface="Verdana" charset="0"/>
              </a:rPr>
              <a:t>coach</a:t>
            </a:r>
            <a:r>
              <a:rPr lang="ja-JP" altLang="en-US">
                <a:latin typeface="Verdana" charset="0"/>
              </a:rPr>
              <a:t>”</a:t>
            </a:r>
            <a:r>
              <a:rPr lang="en-US" altLang="ja-JP">
                <a:latin typeface="Verdana" charset="0"/>
              </a:rPr>
              <a:t> and novice</a:t>
            </a:r>
          </a:p>
          <a:p>
            <a:pPr lvl="1" eaLnBrk="1" hangingPunct="1"/>
            <a:r>
              <a:rPr lang="en-US">
                <a:latin typeface="Verdana" charset="0"/>
              </a:rPr>
              <a:t>only novice uses the interface</a:t>
            </a:r>
          </a:p>
          <a:p>
            <a:pPr lvl="2" eaLnBrk="1" hangingPunct="1"/>
            <a:r>
              <a:rPr lang="en-US">
                <a:latin typeface="Verdana" charset="0"/>
              </a:rPr>
              <a:t>novice ask questions</a:t>
            </a:r>
          </a:p>
          <a:p>
            <a:pPr lvl="2" eaLnBrk="1" hangingPunct="1"/>
            <a:r>
              <a:rPr lang="en-US">
                <a:latin typeface="Verdana" charset="0"/>
              </a:rPr>
              <a:t>coach responds</a:t>
            </a:r>
          </a:p>
          <a:p>
            <a:pPr lvl="1" eaLnBrk="1" hangingPunct="1"/>
            <a:r>
              <a:rPr lang="en-US">
                <a:latin typeface="Verdana" charset="0"/>
              </a:rPr>
              <a:t>gives insights into two user groups</a:t>
            </a:r>
          </a:p>
        </p:txBody>
      </p:sp>
      <p:sp>
        <p:nvSpPr>
          <p:cNvPr id="10243" name="Rectangle 12"/>
          <p:cNvSpPr>
            <a:spLocks noChangeArrowheads="1"/>
          </p:cNvSpPr>
          <p:nvPr/>
        </p:nvSpPr>
        <p:spPr bwMode="auto">
          <a:xfrm>
            <a:off x="7140576" y="2738179"/>
            <a:ext cx="222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imes New Roman" charset="0"/>
              </a:rPr>
              <a:t> </a:t>
            </a:r>
          </a:p>
        </p:txBody>
      </p:sp>
      <p:sp>
        <p:nvSpPr>
          <p:cNvPr id="10246" name="AutoShape 18"/>
          <p:cNvSpPr>
            <a:spLocks noChangeArrowheads="1"/>
          </p:cNvSpPr>
          <p:nvPr/>
        </p:nvSpPr>
        <p:spPr bwMode="auto">
          <a:xfrm>
            <a:off x="7589838" y="1884104"/>
            <a:ext cx="1371600" cy="1025525"/>
          </a:xfrm>
          <a:prstGeom prst="wedgeRoundRectCallout">
            <a:avLst>
              <a:gd name="adj1" fmla="val -694"/>
              <a:gd name="adj2" fmla="val 110681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Oh, I think you clicked on the wrong icon</a:t>
            </a:r>
            <a:endParaRPr lang="en-US" sz="1800" b="1">
              <a:latin typeface="Arial" charset="0"/>
            </a:endParaRPr>
          </a:p>
        </p:txBody>
      </p:sp>
      <p:pic>
        <p:nvPicPr>
          <p:cNvPr id="4" name="Picture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12" y="3164036"/>
            <a:ext cx="2933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024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37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931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aloud (NYC subway)</a:t>
            </a:r>
          </a:p>
          <a:p>
            <a:pPr lvl="1"/>
            <a:r>
              <a:rPr lang="en-US" dirty="0">
                <a:hlinkClick r:id="rId2"/>
              </a:rPr>
              <a:t>http://www.youtube.com/watch?v=mfCQbZR-nhk</a:t>
            </a:r>
            <a:endParaRPr lang="en-US" dirty="0"/>
          </a:p>
          <a:p>
            <a:r>
              <a:rPr lang="en-US" dirty="0"/>
              <a:t>Critical incidents (DC subway)</a:t>
            </a:r>
          </a:p>
          <a:p>
            <a:pPr lvl="1"/>
            <a:r>
              <a:rPr lang="en-US" dirty="0">
                <a:hlinkClick r:id="rId3"/>
              </a:rPr>
              <a:t>http://www.youtube.com/watch?v=7TOsJCA7DHw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0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44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Coding sheet example...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marL="0" indent="0" eaLnBrk="1" hangingPunct="1"/>
            <a:r>
              <a:rPr lang="en-US">
                <a:latin typeface="Verdana" charset="0"/>
              </a:rPr>
              <a:t>tracking a person</a:t>
            </a:r>
            <a:r>
              <a:rPr lang="ja-JP" altLang="en-US">
                <a:latin typeface="Verdana" charset="0"/>
              </a:rPr>
              <a:t>’</a:t>
            </a:r>
            <a:r>
              <a:rPr lang="en-US" altLang="ja-JP">
                <a:latin typeface="Verdana" charset="0"/>
              </a:rPr>
              <a:t>s use of an editor</a:t>
            </a:r>
            <a:endParaRPr lang="en-US">
              <a:latin typeface="Verdana" charset="0"/>
            </a:endParaRPr>
          </a:p>
        </p:txBody>
      </p:sp>
      <p:sp>
        <p:nvSpPr>
          <p:cNvPr id="11267" name="AutoShape 4"/>
          <p:cNvSpPr>
            <a:spLocks noChangeAspect="1" noChangeArrowheads="1" noTextEdit="1"/>
          </p:cNvSpPr>
          <p:nvPr/>
        </p:nvSpPr>
        <p:spPr bwMode="auto">
          <a:xfrm>
            <a:off x="395288" y="2205038"/>
            <a:ext cx="82804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496888" y="3521075"/>
            <a:ext cx="338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Time</a:t>
            </a:r>
            <a:endParaRPr lang="en-US"/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839788" y="3521075"/>
            <a:ext cx="42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598488" y="3913188"/>
            <a:ext cx="379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09:00</a:t>
            </a:r>
            <a:endParaRPr lang="en-US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890588" y="3913188"/>
            <a:ext cx="428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598488" y="4089400"/>
            <a:ext cx="379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09:02</a:t>
            </a:r>
            <a:endParaRPr lang="en-US"/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890588" y="4089400"/>
            <a:ext cx="42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598488" y="4267200"/>
            <a:ext cx="379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09:05</a:t>
            </a:r>
            <a:endParaRPr lang="en-US"/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890588" y="4267200"/>
            <a:ext cx="42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598488" y="4445000"/>
            <a:ext cx="379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09:10</a:t>
            </a:r>
            <a:endParaRPr lang="en-US"/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890588" y="4445000"/>
            <a:ext cx="42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598488" y="4621213"/>
            <a:ext cx="379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09:13</a:t>
            </a:r>
            <a:endParaRPr lang="en-US"/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6877050" y="3141663"/>
            <a:ext cx="4143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Errors</a:t>
            </a:r>
            <a:endParaRPr lang="en-US"/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2195513" y="3141663"/>
            <a:ext cx="10636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General actions</a:t>
            </a:r>
            <a:endParaRPr lang="en-US"/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>
            <a:off x="573088" y="4078288"/>
            <a:ext cx="7772400" cy="15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>
            <a:off x="534988" y="4254500"/>
            <a:ext cx="7772400" cy="1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>
            <a:off x="611188" y="4457700"/>
            <a:ext cx="7772400" cy="1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1"/>
          <p:cNvSpPr>
            <a:spLocks noChangeShapeType="1"/>
          </p:cNvSpPr>
          <p:nvPr/>
        </p:nvSpPr>
        <p:spPr bwMode="auto">
          <a:xfrm>
            <a:off x="573088" y="4635500"/>
            <a:ext cx="7772400" cy="1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Freeform 22"/>
          <p:cNvSpPr>
            <a:spLocks/>
          </p:cNvSpPr>
          <p:nvPr/>
        </p:nvSpPr>
        <p:spPr bwMode="auto">
          <a:xfrm>
            <a:off x="4071938" y="5470525"/>
            <a:ext cx="101600" cy="188913"/>
          </a:xfrm>
          <a:custGeom>
            <a:avLst/>
            <a:gdLst>
              <a:gd name="T0" fmla="*/ 2147483647 w 8"/>
              <a:gd name="T1" fmla="*/ 2147483647 h 15"/>
              <a:gd name="T2" fmla="*/ 2147483647 w 8"/>
              <a:gd name="T3" fmla="*/ 2147483647 h 15"/>
              <a:gd name="T4" fmla="*/ 0 w 8"/>
              <a:gd name="T5" fmla="*/ 2147483647 h 15"/>
              <a:gd name="T6" fmla="*/ 2147483647 w 8"/>
              <a:gd name="T7" fmla="*/ 2147483647 h 15"/>
              <a:gd name="T8" fmla="*/ 2147483647 w 8"/>
              <a:gd name="T9" fmla="*/ 2147483647 h 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15"/>
              <a:gd name="T17" fmla="*/ 8 w 8"/>
              <a:gd name="T18" fmla="*/ 15 h 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15">
                <a:moveTo>
                  <a:pt x="8" y="1"/>
                </a:moveTo>
                <a:cubicBezTo>
                  <a:pt x="7" y="1"/>
                  <a:pt x="6" y="1"/>
                  <a:pt x="5" y="1"/>
                </a:cubicBezTo>
                <a:cubicBezTo>
                  <a:pt x="3" y="0"/>
                  <a:pt x="2" y="1"/>
                  <a:pt x="0" y="1"/>
                </a:cubicBezTo>
                <a:lnTo>
                  <a:pt x="5" y="15"/>
                </a:lnTo>
                <a:lnTo>
                  <a:pt x="8" y="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1311275" y="3378200"/>
            <a:ext cx="693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Arial" charset="0"/>
              </a:rPr>
              <a:t>text	scrolling	image	new	delete	modify	correct	miss </a:t>
            </a:r>
            <a:br>
              <a:rPr lang="en-US" sz="1200">
                <a:latin typeface="Arial" charset="0"/>
              </a:rPr>
            </a:br>
            <a:r>
              <a:rPr lang="en-US" sz="1200">
                <a:latin typeface="Arial" charset="0"/>
              </a:rPr>
              <a:t>editing		editing	node	node	node	error	error</a:t>
            </a:r>
          </a:p>
        </p:txBody>
      </p:sp>
      <p:sp>
        <p:nvSpPr>
          <p:cNvPr id="11287" name="Rectangle 24"/>
          <p:cNvSpPr>
            <a:spLocks noChangeArrowheads="1"/>
          </p:cNvSpPr>
          <p:nvPr/>
        </p:nvSpPr>
        <p:spPr bwMode="auto">
          <a:xfrm>
            <a:off x="4643438" y="3141663"/>
            <a:ext cx="911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Graph editing</a:t>
            </a:r>
            <a:endParaRPr lang="en-US"/>
          </a:p>
        </p:txBody>
      </p:sp>
      <p:sp>
        <p:nvSpPr>
          <p:cNvPr id="11288" name="Line 25"/>
          <p:cNvSpPr>
            <a:spLocks noChangeShapeType="1"/>
          </p:cNvSpPr>
          <p:nvPr/>
        </p:nvSpPr>
        <p:spPr bwMode="auto">
          <a:xfrm>
            <a:off x="3924300" y="3284538"/>
            <a:ext cx="0" cy="1655762"/>
          </a:xfrm>
          <a:prstGeom prst="line">
            <a:avLst/>
          </a:prstGeom>
          <a:noFill/>
          <a:ln w="12699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89" name="Line 26"/>
          <p:cNvSpPr>
            <a:spLocks noChangeShapeType="1"/>
          </p:cNvSpPr>
          <p:nvPr/>
        </p:nvSpPr>
        <p:spPr bwMode="auto">
          <a:xfrm>
            <a:off x="6659563" y="3357563"/>
            <a:ext cx="0" cy="1655762"/>
          </a:xfrm>
          <a:prstGeom prst="line">
            <a:avLst/>
          </a:prstGeom>
          <a:noFill/>
          <a:ln w="12699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90" name="Rectangle 27"/>
          <p:cNvSpPr>
            <a:spLocks noChangeArrowheads="1"/>
          </p:cNvSpPr>
          <p:nvPr/>
        </p:nvSpPr>
        <p:spPr bwMode="auto">
          <a:xfrm>
            <a:off x="1476375" y="3789363"/>
            <a:ext cx="21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Symbol" charset="0"/>
              </a:rPr>
              <a:t>x</a:t>
            </a:r>
          </a:p>
        </p:txBody>
      </p:sp>
      <p:sp>
        <p:nvSpPr>
          <p:cNvPr id="11291" name="Rectangle 28"/>
          <p:cNvSpPr>
            <a:spLocks noChangeArrowheads="1"/>
          </p:cNvSpPr>
          <p:nvPr/>
        </p:nvSpPr>
        <p:spPr bwMode="auto">
          <a:xfrm>
            <a:off x="4211638" y="3933825"/>
            <a:ext cx="21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Symbol" charset="0"/>
              </a:rPr>
              <a:t>x</a:t>
            </a:r>
          </a:p>
        </p:txBody>
      </p:sp>
      <p:sp>
        <p:nvSpPr>
          <p:cNvPr id="11292" name="Rectangle 29"/>
          <p:cNvSpPr>
            <a:spLocks noChangeArrowheads="1"/>
          </p:cNvSpPr>
          <p:nvPr/>
        </p:nvSpPr>
        <p:spPr bwMode="auto">
          <a:xfrm>
            <a:off x="7019925" y="4149725"/>
            <a:ext cx="21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Symbol" charset="0"/>
              </a:rPr>
              <a:t>x</a:t>
            </a:r>
          </a:p>
        </p:txBody>
      </p:sp>
      <p:sp>
        <p:nvSpPr>
          <p:cNvPr id="11293" name="Rectangle 30"/>
          <p:cNvSpPr>
            <a:spLocks noChangeArrowheads="1"/>
          </p:cNvSpPr>
          <p:nvPr/>
        </p:nvSpPr>
        <p:spPr bwMode="auto">
          <a:xfrm>
            <a:off x="5148263" y="4365625"/>
            <a:ext cx="21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Symbo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6884736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Retrospective testing interviews</a:t>
            </a:r>
          </a:p>
        </p:txBody>
      </p:sp>
      <p:sp>
        <p:nvSpPr>
          <p:cNvPr id="12290" name="Rectangle 14"/>
          <p:cNvSpPr>
            <a:spLocks noGrp="1" noChangeArrowheads="1"/>
          </p:cNvSpPr>
          <p:nvPr>
            <p:ph idx="1"/>
          </p:nvPr>
        </p:nvSpPr>
        <p:spPr>
          <a:xfrm>
            <a:off x="457201" y="1600200"/>
            <a:ext cx="5554132" cy="4525963"/>
          </a:xfrm>
        </p:spPr>
        <p:txBody>
          <a:bodyPr>
            <a:normAutofit lnSpcReduction="10000"/>
          </a:bodyPr>
          <a:lstStyle/>
          <a:p>
            <a:pPr marL="0" indent="0" eaLnBrk="1" hangingPunct="1"/>
            <a:r>
              <a:rPr lang="en-US">
                <a:latin typeface="Verdana" charset="0"/>
              </a:rPr>
              <a:t>Post-observation interview to</a:t>
            </a:r>
          </a:p>
          <a:p>
            <a:pPr lvl="1" eaLnBrk="1" hangingPunct="1"/>
            <a:r>
              <a:rPr lang="en-US">
                <a:latin typeface="Verdana" charset="0"/>
              </a:rPr>
              <a:t>perform an observational test</a:t>
            </a:r>
          </a:p>
          <a:p>
            <a:pPr lvl="1" eaLnBrk="1" hangingPunct="1"/>
            <a:r>
              <a:rPr lang="en-US">
                <a:latin typeface="Verdana" charset="0"/>
              </a:rPr>
              <a:t>create a video record of it</a:t>
            </a:r>
          </a:p>
          <a:p>
            <a:pPr lvl="1" eaLnBrk="1" hangingPunct="1"/>
            <a:r>
              <a:rPr lang="en-US">
                <a:latin typeface="Verdana" charset="0"/>
              </a:rPr>
              <a:t>have users view the video and comment on what they did</a:t>
            </a:r>
          </a:p>
          <a:p>
            <a:pPr lvl="2" eaLnBrk="1" hangingPunct="1"/>
            <a:r>
              <a:rPr lang="en-US">
                <a:latin typeface="Verdana" charset="0"/>
              </a:rPr>
              <a:t>clarify events that occurred during system use</a:t>
            </a:r>
          </a:p>
          <a:p>
            <a:pPr lvl="2" eaLnBrk="1" hangingPunct="1"/>
            <a:r>
              <a:rPr lang="en-US">
                <a:latin typeface="Verdana" charset="0"/>
              </a:rPr>
              <a:t>excellent for grounding a post-test interview</a:t>
            </a:r>
          </a:p>
          <a:p>
            <a:pPr lvl="2" eaLnBrk="1" hangingPunct="1"/>
            <a:r>
              <a:rPr lang="en-US">
                <a:latin typeface="Verdana" charset="0"/>
              </a:rPr>
              <a:t>avoids erroneous reconstruction</a:t>
            </a:r>
          </a:p>
          <a:p>
            <a:pPr lvl="2" eaLnBrk="1" hangingPunct="1"/>
            <a:r>
              <a:rPr lang="en-US">
                <a:latin typeface="Verdana" charset="0"/>
              </a:rPr>
              <a:t>users often offer concrete suggestions</a:t>
            </a:r>
          </a:p>
        </p:txBody>
      </p:sp>
      <p:sp>
        <p:nvSpPr>
          <p:cNvPr id="12292" name="AutoShape 9"/>
          <p:cNvSpPr>
            <a:spLocks noChangeArrowheads="1"/>
          </p:cNvSpPr>
          <p:nvPr/>
        </p:nvSpPr>
        <p:spPr bwMode="auto">
          <a:xfrm>
            <a:off x="7626348" y="1705523"/>
            <a:ext cx="1155700" cy="1254125"/>
          </a:xfrm>
          <a:prstGeom prst="wedgeRoundRectCallout">
            <a:avLst>
              <a:gd name="adj1" fmla="val 13051"/>
              <a:gd name="adj2" fmla="val 90023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Do you know why you never tried that option?</a:t>
            </a:r>
            <a:endParaRPr lang="en-US" sz="1800" b="1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00" y="3520516"/>
            <a:ext cx="1930400" cy="2362200"/>
          </a:xfrm>
          <a:prstGeom prst="rect">
            <a:avLst/>
          </a:prstGeom>
        </p:spPr>
      </p:pic>
      <p:sp>
        <p:nvSpPr>
          <p:cNvPr id="12293" name="AutoShape 11"/>
          <p:cNvSpPr>
            <a:spLocks noChangeArrowheads="1"/>
          </p:cNvSpPr>
          <p:nvPr/>
        </p:nvSpPr>
        <p:spPr bwMode="auto">
          <a:xfrm>
            <a:off x="5661661" y="2685010"/>
            <a:ext cx="1841500" cy="1025525"/>
          </a:xfrm>
          <a:prstGeom prst="wedgeRoundRectCallout">
            <a:avLst>
              <a:gd name="adj1" fmla="val 41032"/>
              <a:gd name="adj2" fmla="val 99380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I didn</a:t>
            </a:r>
            <a:r>
              <a:rPr lang="ja-JP" altLang="en-US" sz="1400" b="1"/>
              <a:t>’</a:t>
            </a:r>
            <a:r>
              <a:rPr lang="en-US" altLang="ja-JP" sz="1400" b="1"/>
              <a:t>t see it. Why don</a:t>
            </a:r>
            <a:r>
              <a:rPr lang="ja-JP" altLang="en-US" sz="1400" b="1"/>
              <a:t>’</a:t>
            </a:r>
            <a:r>
              <a:rPr lang="en-US" altLang="ja-JP" sz="1400" b="1"/>
              <a:t>t you make it look like a button?</a:t>
            </a:r>
            <a:endParaRPr lang="en-US" sz="18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3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Fashion?</a:t>
            </a:r>
          </a:p>
        </p:txBody>
      </p:sp>
      <p:pic>
        <p:nvPicPr>
          <p:cNvPr id="4" name="Picture 1029" descr="cheapsho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40" y="1794032"/>
            <a:ext cx="5753100" cy="42386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00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Critical incident interviews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402667" cy="4525963"/>
          </a:xfrm>
        </p:spPr>
        <p:txBody>
          <a:bodyPr/>
          <a:lstStyle/>
          <a:p>
            <a:pPr marL="0" indent="0" eaLnBrk="1" hangingPunct="1"/>
            <a:r>
              <a:rPr lang="en-US">
                <a:latin typeface="Verdana" charset="0"/>
              </a:rPr>
              <a:t>People talk about incidents that stood out</a:t>
            </a:r>
          </a:p>
          <a:p>
            <a:pPr lvl="1" eaLnBrk="1" hangingPunct="1"/>
            <a:r>
              <a:rPr lang="en-US">
                <a:latin typeface="Verdana" charset="0"/>
              </a:rPr>
              <a:t>usually discuss extremely annoying problems with fervor</a:t>
            </a:r>
          </a:p>
          <a:p>
            <a:pPr lvl="1" eaLnBrk="1" hangingPunct="1"/>
            <a:r>
              <a:rPr lang="en-US">
                <a:latin typeface="Verdana" charset="0"/>
              </a:rPr>
              <a:t>not representative, but important to them</a:t>
            </a:r>
          </a:p>
          <a:p>
            <a:pPr lvl="1" eaLnBrk="1" hangingPunct="1"/>
            <a:r>
              <a:rPr lang="en-US">
                <a:latin typeface="Verdana" charset="0"/>
              </a:rPr>
              <a:t>often raises issues not seen in lab tests</a:t>
            </a:r>
          </a:p>
        </p:txBody>
      </p:sp>
      <p:sp>
        <p:nvSpPr>
          <p:cNvPr id="13316" name="AutoShape 6"/>
          <p:cNvSpPr>
            <a:spLocks noChangeArrowheads="1"/>
          </p:cNvSpPr>
          <p:nvPr/>
        </p:nvSpPr>
        <p:spPr bwMode="auto">
          <a:xfrm>
            <a:off x="7127019" y="1969462"/>
            <a:ext cx="1728787" cy="1025525"/>
          </a:xfrm>
          <a:prstGeom prst="wedgeRoundRectCallout">
            <a:avLst>
              <a:gd name="adj1" fmla="val 17861"/>
              <a:gd name="adj2" fmla="val 95819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Tell me about the last big problem you had with  Word</a:t>
            </a:r>
            <a:endParaRPr lang="en-US" sz="1800" b="1"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00" y="3520516"/>
            <a:ext cx="1930400" cy="2362200"/>
          </a:xfrm>
          <a:prstGeom prst="rect">
            <a:avLst/>
          </a:prstGeom>
        </p:spPr>
      </p:pic>
      <p:sp>
        <p:nvSpPr>
          <p:cNvPr id="13317" name="AutoShape 7"/>
          <p:cNvSpPr>
            <a:spLocks noChangeArrowheads="1"/>
          </p:cNvSpPr>
          <p:nvPr/>
        </p:nvSpPr>
        <p:spPr bwMode="auto">
          <a:xfrm>
            <a:off x="4874994" y="2721621"/>
            <a:ext cx="2519362" cy="1254125"/>
          </a:xfrm>
          <a:prstGeom prst="wedgeRoundRectCallout">
            <a:avLst>
              <a:gd name="adj1" fmla="val 46218"/>
              <a:gd name="adj2" fmla="val 71264"/>
              <a:gd name="adj3" fmla="val 16667"/>
            </a:avLst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 b="1"/>
              <a:t>I can never get my figures in the right place. Its really annoying. I spent hours on it and I had to…</a:t>
            </a:r>
            <a:endParaRPr lang="en-US" sz="18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35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56766" cy="684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35760" y="6674935"/>
            <a:ext cx="4095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06"/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© National Alert Registry. All rights reserved.</a:t>
            </a:r>
            <a:endParaRPr sz="1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91251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56766" cy="684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48674" y="5528978"/>
            <a:ext cx="35447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06"/>
            <a:r>
              <a:rPr sz="1200" dirty="0">
                <a:solidFill>
                  <a:srgbClr val="231F20"/>
                </a:solidFill>
                <a:latin typeface="Verdana"/>
                <a:cs typeface="Verdana"/>
              </a:rPr>
              <a:t>© source unknown. All rights reserved.</a:t>
            </a:r>
            <a:endParaRPr sz="1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44714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56766" cy="684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055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56766" cy="684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8985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56766" cy="684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6498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56766" cy="684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0856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56766" cy="684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372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Ethics</a:t>
            </a:r>
          </a:p>
        </p:txBody>
      </p:sp>
      <p:grpSp>
        <p:nvGrpSpPr>
          <p:cNvPr id="14338" name="Group 3"/>
          <p:cNvGrpSpPr>
            <a:grpSpLocks/>
          </p:cNvGrpSpPr>
          <p:nvPr/>
        </p:nvGrpSpPr>
        <p:grpSpPr bwMode="auto">
          <a:xfrm>
            <a:off x="1187450" y="1125538"/>
            <a:ext cx="7597775" cy="5618162"/>
            <a:chOff x="748" y="798"/>
            <a:chExt cx="4786" cy="3539"/>
          </a:xfrm>
        </p:grpSpPr>
        <p:pic>
          <p:nvPicPr>
            <p:cNvPr id="14339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798"/>
              <a:ext cx="4786" cy="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4340" name="Text Box 5"/>
            <p:cNvSpPr txBox="1">
              <a:spLocks noChangeArrowheads="1"/>
            </p:cNvSpPr>
            <p:nvPr/>
          </p:nvSpPr>
          <p:spPr bwMode="auto">
            <a:xfrm>
              <a:off x="2064" y="890"/>
              <a:ext cx="199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 </a:t>
              </a:r>
              <a:r>
                <a:rPr lang="en-US">
                  <a:solidFill>
                    <a:schemeClr val="accent2"/>
                  </a:solidFill>
                </a:rPr>
                <a:t>...and to think that </a:t>
              </a:r>
              <a:br>
                <a:rPr lang="en-US">
                  <a:solidFill>
                    <a:schemeClr val="accent2"/>
                  </a:solidFill>
                </a:rPr>
              </a:br>
              <a:r>
                <a:rPr lang="en-US">
                  <a:solidFill>
                    <a:schemeClr val="accent2"/>
                  </a:solidFill>
                </a:rPr>
                <a:t>you want </a:t>
              </a:r>
              <a:br>
                <a:rPr lang="en-US">
                  <a:solidFill>
                    <a:schemeClr val="accent2"/>
                  </a:solidFill>
                </a:rPr>
              </a:br>
              <a:r>
                <a:rPr lang="en-US">
                  <a:solidFill>
                    <a:schemeClr val="accent2"/>
                  </a:solidFill>
                </a:rPr>
                <a:t> </a:t>
              </a:r>
              <a:r>
                <a:rPr lang="en-US" u="sng">
                  <a:solidFill>
                    <a:schemeClr val="accent2"/>
                  </a:solidFill>
                </a:rPr>
                <a:t>me</a:t>
              </a:r>
              <a:r>
                <a:rPr lang="en-US">
                  <a:solidFill>
                    <a:schemeClr val="accent2"/>
                  </a:solidFill>
                </a:rPr>
                <a:t> to test it!!!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102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Ethics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180667" cy="4525963"/>
          </a:xfrm>
        </p:spPr>
        <p:txBody>
          <a:bodyPr lIns="92075" tIns="46038" rIns="92075" bIns="46038">
            <a:normAutofit/>
          </a:bodyPr>
          <a:lstStyle/>
          <a:p>
            <a:pPr marL="0" indent="0" eaLnBrk="1" hangingPunct="1"/>
            <a:r>
              <a:rPr lang="en-US">
                <a:latin typeface="Verdana" charset="0"/>
              </a:rPr>
              <a:t>Testing can be a distressing experience</a:t>
            </a:r>
          </a:p>
          <a:p>
            <a:pPr lvl="1" eaLnBrk="1" hangingPunct="1"/>
            <a:r>
              <a:rPr lang="en-US">
                <a:latin typeface="Verdana" charset="0"/>
              </a:rPr>
              <a:t>pressure to perform, errors inevitable</a:t>
            </a:r>
          </a:p>
          <a:p>
            <a:pPr lvl="1" eaLnBrk="1" hangingPunct="1"/>
            <a:r>
              <a:rPr lang="en-US">
                <a:latin typeface="Verdana" charset="0"/>
              </a:rPr>
              <a:t>feelings of inadequacy</a:t>
            </a:r>
          </a:p>
          <a:p>
            <a:pPr lvl="1" eaLnBrk="1" hangingPunct="1"/>
            <a:r>
              <a:rPr lang="en-US">
                <a:latin typeface="Verdana" charset="0"/>
              </a:rPr>
              <a:t>competition with other subjects</a:t>
            </a:r>
          </a:p>
          <a:p>
            <a:pPr marL="0" indent="0" eaLnBrk="1" hangingPunct="1">
              <a:buNone/>
            </a:pPr>
            <a:br>
              <a:rPr lang="en-US">
                <a:latin typeface="Verdana" charset="0"/>
              </a:rPr>
            </a:br>
            <a:r>
              <a:rPr lang="en-US">
                <a:latin typeface="Verdana" charset="0"/>
              </a:rPr>
              <a:t>Golden rule</a:t>
            </a:r>
          </a:p>
          <a:p>
            <a:pPr lvl="1" eaLnBrk="1" hangingPunct="1"/>
            <a:r>
              <a:rPr lang="en-US">
                <a:latin typeface="Verdana" charset="0"/>
              </a:rPr>
              <a:t>subjects should always be treated with respect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660525"/>
            <a:ext cx="2700338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8178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546" y="0"/>
            <a:ext cx="9008542" cy="6850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545" y="0"/>
            <a:ext cx="0" cy="6851500"/>
          </a:xfrm>
          <a:custGeom>
            <a:avLst/>
            <a:gdLst/>
            <a:ahLst/>
            <a:cxnLst/>
            <a:rect l="l" t="t" r="r" b="b"/>
            <a:pathLst>
              <a:path h="2677160">
                <a:moveTo>
                  <a:pt x="0" y="2676692"/>
                </a:moveTo>
                <a:lnTo>
                  <a:pt x="0" y="0"/>
                </a:lnTo>
              </a:path>
            </a:pathLst>
          </a:custGeom>
          <a:ln w="8978">
            <a:solidFill>
              <a:srgbClr val="03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527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768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9310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9341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0324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755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382" y="0"/>
            <a:ext cx="8990709" cy="4662944"/>
          </a:xfrm>
          <a:prstGeom prst="rect">
            <a:avLst/>
          </a:prstGeom>
          <a:blipFill>
            <a:blip r:embed="rId3" cstate="print"/>
            <a:srcRect/>
            <a:stretch>
              <a:fillRect b="-4707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381" y="0"/>
            <a:ext cx="0" cy="6851500"/>
          </a:xfrm>
          <a:custGeom>
            <a:avLst/>
            <a:gdLst/>
            <a:ahLst/>
            <a:cxnLst/>
            <a:rect l="l" t="t" r="r" b="b"/>
            <a:pathLst>
              <a:path h="2677160">
                <a:moveTo>
                  <a:pt x="0" y="2676692"/>
                </a:moveTo>
                <a:lnTo>
                  <a:pt x="0" y="0"/>
                </a:lnTo>
              </a:path>
            </a:pathLst>
          </a:custGeom>
          <a:ln w="8978">
            <a:solidFill>
              <a:srgbClr val="03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987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382" y="0"/>
            <a:ext cx="8990709" cy="6850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381" y="0"/>
            <a:ext cx="0" cy="6851500"/>
          </a:xfrm>
          <a:custGeom>
            <a:avLst/>
            <a:gdLst/>
            <a:ahLst/>
            <a:cxnLst/>
            <a:rect l="l" t="t" r="r" b="b"/>
            <a:pathLst>
              <a:path h="2677160">
                <a:moveTo>
                  <a:pt x="0" y="2676692"/>
                </a:moveTo>
                <a:lnTo>
                  <a:pt x="0" y="0"/>
                </a:lnTo>
              </a:path>
            </a:pathLst>
          </a:custGeom>
          <a:ln w="8978">
            <a:solidFill>
              <a:srgbClr val="03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023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56090" cy="6850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802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56090" cy="6850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62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02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5000" cy="684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314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0A6871A75384882F5A53ED4C87B29" ma:contentTypeVersion="2" ma:contentTypeDescription="Create a new document." ma:contentTypeScope="" ma:versionID="13a83672f6f6194e4219fe77824ade3f">
  <xsd:schema xmlns:xsd="http://www.w3.org/2001/XMLSchema" xmlns:xs="http://www.w3.org/2001/XMLSchema" xmlns:p="http://schemas.microsoft.com/office/2006/metadata/properties" xmlns:ns2="cefdacf4-0c2f-4242-85a5-eccf8201bb92" targetNamespace="http://schemas.microsoft.com/office/2006/metadata/properties" ma:root="true" ma:fieldsID="7c5ed1ff56082779d59c828e50855827" ns2:_="">
    <xsd:import namespace="cefdacf4-0c2f-4242-85a5-eccf8201bb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dacf4-0c2f-4242-85a5-eccf8201bb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D8F129-C61D-4D17-BE88-19E34D8C2185}"/>
</file>

<file path=customXml/itemProps2.xml><?xml version="1.0" encoding="utf-8"?>
<ds:datastoreItem xmlns:ds="http://schemas.openxmlformats.org/officeDocument/2006/customXml" ds:itemID="{51B72660-B57C-4BCF-93D3-91FA326E158C}"/>
</file>

<file path=customXml/itemProps3.xml><?xml version="1.0" encoding="utf-8"?>
<ds:datastoreItem xmlns:ds="http://schemas.openxmlformats.org/officeDocument/2006/customXml" ds:itemID="{0561BF22-E60A-4AF7-9F95-A0F6377CA011}"/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490</Words>
  <Application>Microsoft Macintosh PowerPoint</Application>
  <PresentationFormat>On-screen Show (4:3)</PresentationFormat>
  <Paragraphs>94</Paragraphs>
  <Slides>34</Slides>
  <Notes>23</Notes>
  <HiddenSlides>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Comic Sans MS</vt:lpstr>
      <vt:lpstr>Helvetica</vt:lpstr>
      <vt:lpstr>Times New Roman</vt:lpstr>
      <vt:lpstr>Verdana</vt:lpstr>
      <vt:lpstr>Office Theme</vt:lpstr>
      <vt:lpstr>Photo Editor Photo</vt:lpstr>
      <vt:lpstr>How do we know if our UI is good or bad?</vt:lpstr>
      <vt:lpstr>Fashion?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Naturalistic approach</vt:lpstr>
      <vt:lpstr>Usability engineering approach</vt:lpstr>
      <vt:lpstr>Simple observation method</vt:lpstr>
      <vt:lpstr>Constructive interaction method</vt:lpstr>
      <vt:lpstr>PowerPoint Presentation</vt:lpstr>
      <vt:lpstr>PowerPoint Presentation</vt:lpstr>
      <vt:lpstr>Videos</vt:lpstr>
      <vt:lpstr>PowerPoint Presentation</vt:lpstr>
      <vt:lpstr>Coding sheet example...</vt:lpstr>
      <vt:lpstr>Retrospective testing interviews</vt:lpstr>
      <vt:lpstr>Critical incident interviews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Ethics</vt:lpstr>
      <vt:lpstr>Ethics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Tufts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Jacob</dc:creator>
  <cp:lastModifiedBy>Dr. Umar Qasim</cp:lastModifiedBy>
  <cp:revision>100</cp:revision>
  <dcterms:created xsi:type="dcterms:W3CDTF">2015-05-31T20:48:04Z</dcterms:created>
  <dcterms:modified xsi:type="dcterms:W3CDTF">2021-12-05T16:18:52Z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0x01010065B0A6871A75384882F5A53ED4C87B29</vt:lpwstr>
  </property>
</Properties>
</file>