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7315200" cy="9601200"/>
  <p:embeddedFontLst>
    <p:embeddedFont>
      <p:font typeface="Noto Sans Symbol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8F235-5DAB-4A13-A0C3-A737F9F7179B}">
  <a:tblStyle styleId="{F218F235-5DAB-4A13-A0C3-A737F9F717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NotoSansSymbols-bold.fntdata"/><Relationship Id="rId63" Type="http://schemas.openxmlformats.org/officeDocument/2006/relationships/font" Target="fonts/NotoSansSymbol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3259137" y="9144000"/>
            <a:ext cx="7969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2425" spcFirstLastPara="1" rIns="92425" wrap="square" tIns="47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" name="Google Shape;9;n"/>
          <p:cNvSpPr/>
          <p:nvPr>
            <p:ph idx="4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7375" spcFirstLastPara="1" rIns="97375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17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20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0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21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2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2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23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2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5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25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2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26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6" name="Google Shape;566;p2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8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1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5" name="Google Shape;605;p3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3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3" name="Google Shape;653;p3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3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5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6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7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7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0" name="Google Shape;830;p38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1" name="Google Shape;831;p38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4" name="Google Shape;854;p39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5" name="Google Shape;855;p39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0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1" name="Google Shape;861;p40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2" name="Google Shape;862;p40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2" name="Google Shape;872;p41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3" name="Google Shape;873;p4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3" name="Google Shape;883;p4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4" name="Google Shape;884;p4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3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3" name="Google Shape;893;p43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4" name="Google Shape;894;p4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4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44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4" name="Google Shape;904;p4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5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1" name="Google Shape;911;p45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2" name="Google Shape;912;p4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1" name="Google Shape;921;p46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2" name="Google Shape;922;p4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7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0" name="Google Shape;930;p47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1" name="Google Shape;931;p47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8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7" name="Google Shape;937;p48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8" name="Google Shape;938;p48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8" name="Google Shape;1098;p49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9" name="Google Shape;1099;p49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0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5" name="Google Shape;1105;p50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6" name="Google Shape;1106;p50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1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1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2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4" name="Google Shape;1274;p52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5" name="Google Shape;1275;p52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3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4" name="Google Shape;1394;p53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5" name="Google Shape;1395;p53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4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0" name="Google Shape;1410;p54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1" name="Google Shape;1411;p54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5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5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6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</p:spPr>
        <p:txBody>
          <a:bodyPr anchorCtr="0" anchor="t" bIns="49525" lIns="97375" spcFirstLastPara="1" rIns="973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266825" y="727075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4144962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268412" y="727075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76312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175" lIns="99050" spcFirstLastPara="1" rIns="99050" wrap="square" tIns="5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C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457200" y="1219200"/>
            <a:ext cx="8305800" cy="0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2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2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Relationship Id="rId4" Type="http://schemas.openxmlformats.org/officeDocument/2006/relationships/image" Target="../media/image3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jpg"/><Relationship Id="rId4" Type="http://schemas.openxmlformats.org/officeDocument/2006/relationships/image" Target="../media/image3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23850" y="2406650"/>
            <a:ext cx="8569325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Verdana"/>
              <a:buNone/>
            </a:pPr>
            <a:r>
              <a:rPr b="1" i="0" lang="en-US" sz="32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Evaluation - Controlled Experiments</a:t>
            </a:r>
            <a:endParaRPr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95287" y="34290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What is experimental design?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What is an experimental hypothesis?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How do I plan an experiment?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Why are statistics used?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What are the important statistical methods?</a:t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04800"/>
            <a:ext cx="3473450" cy="18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71437" y="6543675"/>
            <a:ext cx="8893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Verdana"/>
              <a:buNone/>
            </a:pPr>
            <a:r>
              <a:rPr b="0" i="0" lang="en-US" sz="900" u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Slide deck by Saul Greenberg. </a:t>
            </a:r>
            <a:r>
              <a:rPr b="0" i="0" lang="en-US" sz="800" u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Permission is granted to use this for non-commercial purposes as long as general credit to Saul Greenberg is clearly maintained. </a:t>
            </a:r>
            <a:br>
              <a:rPr b="0" i="0" lang="en-US" sz="800" u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800" u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Warning: some material in this deck is used from other sources without permission. Credit to the original source is given if it is known.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Dependant variables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c) Hypothesis includes the </a:t>
            </a: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dependent  </a:t>
            </a:r>
            <a:b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variables</a:t>
            </a: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that will be measured</a:t>
            </a:r>
            <a:b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variables dependent on the subject’s behaviour / reaction to the independent variable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specific things you set out to quantitatively measure / observe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Dependant variables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1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 menu experiment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time to select an item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selection errors made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time to learn to use it to proficiency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0" i="1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 toothpaste experiment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number of cavities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frequency of brushing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preference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Subject Selection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539750" y="1557337"/>
            <a:ext cx="820896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d) Judiciously select and assign subjects to groups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b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 ways of controlling subject variability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reasonable amount of subjects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random assignment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make different user groups an independent variable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screen for anomalies in subject group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superstars versus poor performers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635375" y="4797425"/>
            <a:ext cx="727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Novice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218112" y="4868862"/>
            <a:ext cx="69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4868862"/>
            <a:ext cx="2663825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0" y="4797425"/>
            <a:ext cx="1804987" cy="1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425" y="4149725"/>
            <a:ext cx="2965450" cy="2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Controlling bias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e) Control for bias</a:t>
            </a:r>
            <a:endParaRPr/>
          </a:p>
          <a:p>
            <a:pPr indent="-666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unbiased instructions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unbiased experimental protocols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prepare scripts ahead of time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unbiased subject selection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516687" y="2997200"/>
            <a:ext cx="2232025" cy="935037"/>
          </a:xfrm>
          <a:prstGeom prst="wedgeRoundRectCallout">
            <a:avLst>
              <a:gd fmla="val 3057" name="adj1"/>
              <a:gd fmla="val 28604" name="adj2"/>
              <a:gd fmla="val 0" name="adj3"/>
            </a:avLst>
          </a:prstGeom>
          <a:noFill/>
          <a:ln cap="flat" cmpd="sng" w="126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you get to do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pop-up menus. I think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will really like them...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designed them myself!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analysis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39750" y="1557337"/>
            <a:ext cx="799306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f) Apply statistical methods to data analysis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confidence limits</a:t>
            </a:r>
            <a:r>
              <a:rPr b="0" i="0" lang="en-US" sz="2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confidence that your conclusion is correct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“the hypothesis that computer experience makes no difference is rejected at the .05 level”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means: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95% chance that your statement is correct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5% chance you are wrong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4087" y="5091112"/>
            <a:ext cx="1839912" cy="176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Interpretation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g) Interpret your results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what you believe the results really mean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their implications to your research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their implications to practitioners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how generalizable they are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limitations and critique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3925" y="3933825"/>
            <a:ext cx="18700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Planning flowchart for experiments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368425" y="1254125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368425" y="1597025"/>
            <a:ext cx="8953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368425" y="1787525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339850" y="1581150"/>
            <a:ext cx="901700" cy="55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470025" y="2397125"/>
            <a:ext cx="9255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673225" y="2587625"/>
            <a:ext cx="520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368425" y="2968625"/>
            <a:ext cx="8763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457325" y="3159125"/>
            <a:ext cx="69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254125" y="3768725"/>
            <a:ext cx="11620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419225" y="3959225"/>
            <a:ext cx="827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343025" y="4454525"/>
            <a:ext cx="1033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254125" y="4645025"/>
            <a:ext cx="1201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1739900" y="2146300"/>
            <a:ext cx="77787" cy="331787"/>
            <a:chOff x="1096" y="1352"/>
            <a:chExt cx="49" cy="209"/>
          </a:xfrm>
        </p:grpSpPr>
        <p:sp>
          <p:nvSpPr>
            <p:cNvPr id="201" name="Google Shape;201;p21"/>
            <p:cNvSpPr/>
            <p:nvPr/>
          </p:nvSpPr>
          <p:spPr>
            <a:xfrm>
              <a:off x="1096" y="1456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21"/>
            <p:cNvCxnSpPr/>
            <p:nvPr/>
          </p:nvCxnSpPr>
          <p:spPr>
            <a:xfrm>
              <a:off x="1132" y="1352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p21"/>
          <p:cNvGrpSpPr/>
          <p:nvPr/>
        </p:nvGrpSpPr>
        <p:grpSpPr>
          <a:xfrm>
            <a:off x="1739900" y="2717800"/>
            <a:ext cx="77787" cy="331787"/>
            <a:chOff x="1096" y="1712"/>
            <a:chExt cx="49" cy="209"/>
          </a:xfrm>
        </p:grpSpPr>
        <p:sp>
          <p:nvSpPr>
            <p:cNvPr id="204" name="Google Shape;204;p21"/>
            <p:cNvSpPr/>
            <p:nvPr/>
          </p:nvSpPr>
          <p:spPr>
            <a:xfrm>
              <a:off x="1096" y="1816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5" name="Google Shape;205;p21"/>
            <p:cNvCxnSpPr/>
            <p:nvPr/>
          </p:nvCxnSpPr>
          <p:spPr>
            <a:xfrm>
              <a:off x="1132" y="1712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21"/>
          <p:cNvGrpSpPr/>
          <p:nvPr/>
        </p:nvGrpSpPr>
        <p:grpSpPr>
          <a:xfrm>
            <a:off x="1739900" y="3517900"/>
            <a:ext cx="77787" cy="331787"/>
            <a:chOff x="1096" y="2216"/>
            <a:chExt cx="49" cy="209"/>
          </a:xfrm>
        </p:grpSpPr>
        <p:sp>
          <p:nvSpPr>
            <p:cNvPr id="207" name="Google Shape;207;p21"/>
            <p:cNvSpPr/>
            <p:nvPr/>
          </p:nvSpPr>
          <p:spPr>
            <a:xfrm>
              <a:off x="1096" y="2320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21"/>
            <p:cNvCxnSpPr/>
            <p:nvPr/>
          </p:nvCxnSpPr>
          <p:spPr>
            <a:xfrm>
              <a:off x="1132" y="2216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21"/>
          <p:cNvGrpSpPr/>
          <p:nvPr/>
        </p:nvGrpSpPr>
        <p:grpSpPr>
          <a:xfrm>
            <a:off x="1739900" y="4203700"/>
            <a:ext cx="77787" cy="331787"/>
            <a:chOff x="1096" y="2648"/>
            <a:chExt cx="49" cy="209"/>
          </a:xfrm>
        </p:grpSpPr>
        <p:sp>
          <p:nvSpPr>
            <p:cNvPr id="210" name="Google Shape;210;p21"/>
            <p:cNvSpPr/>
            <p:nvPr/>
          </p:nvSpPr>
          <p:spPr>
            <a:xfrm>
              <a:off x="1096" y="2752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1" name="Google Shape;211;p21"/>
            <p:cNvCxnSpPr/>
            <p:nvPr/>
          </p:nvCxnSpPr>
          <p:spPr>
            <a:xfrm>
              <a:off x="1132" y="2648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2" name="Google Shape;212;p21"/>
          <p:cNvSpPr txBox="1"/>
          <p:nvPr/>
        </p:nvSpPr>
        <p:spPr>
          <a:xfrm>
            <a:off x="2854325" y="1254125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854325" y="1597025"/>
            <a:ext cx="876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825750" y="1581150"/>
            <a:ext cx="901700" cy="55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828925" y="2397125"/>
            <a:ext cx="7175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740025" y="2587625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879725" y="3197225"/>
            <a:ext cx="806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828925" y="3654425"/>
            <a:ext cx="974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apparatus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2803525" y="4111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procedures</a:t>
            </a:r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3225800" y="2832100"/>
            <a:ext cx="77787" cy="331787"/>
            <a:chOff x="2032" y="1784"/>
            <a:chExt cx="49" cy="209"/>
          </a:xfrm>
        </p:grpSpPr>
        <p:sp>
          <p:nvSpPr>
            <p:cNvPr id="221" name="Google Shape;221;p21"/>
            <p:cNvSpPr/>
            <p:nvPr/>
          </p:nvSpPr>
          <p:spPr>
            <a:xfrm>
              <a:off x="2032" y="1888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2" name="Google Shape;222;p21"/>
            <p:cNvCxnSpPr/>
            <p:nvPr/>
          </p:nvCxnSpPr>
          <p:spPr>
            <a:xfrm>
              <a:off x="2068" y="1784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3" name="Google Shape;223;p21"/>
          <p:cNvGrpSpPr/>
          <p:nvPr/>
        </p:nvGrpSpPr>
        <p:grpSpPr>
          <a:xfrm>
            <a:off x="3225800" y="3403600"/>
            <a:ext cx="77787" cy="331787"/>
            <a:chOff x="2032" y="2144"/>
            <a:chExt cx="49" cy="209"/>
          </a:xfrm>
        </p:grpSpPr>
        <p:sp>
          <p:nvSpPr>
            <p:cNvPr id="224" name="Google Shape;224;p21"/>
            <p:cNvSpPr/>
            <p:nvPr/>
          </p:nvSpPr>
          <p:spPr>
            <a:xfrm>
              <a:off x="2032" y="2248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5" name="Google Shape;225;p21"/>
            <p:cNvCxnSpPr/>
            <p:nvPr/>
          </p:nvCxnSpPr>
          <p:spPr>
            <a:xfrm>
              <a:off x="2068" y="2144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6" name="Google Shape;226;p21"/>
          <p:cNvGrpSpPr/>
          <p:nvPr/>
        </p:nvGrpSpPr>
        <p:grpSpPr>
          <a:xfrm>
            <a:off x="3225800" y="3860800"/>
            <a:ext cx="77787" cy="331787"/>
            <a:chOff x="2032" y="2432"/>
            <a:chExt cx="49" cy="209"/>
          </a:xfrm>
        </p:grpSpPr>
        <p:sp>
          <p:nvSpPr>
            <p:cNvPr id="227" name="Google Shape;227;p21"/>
            <p:cNvSpPr/>
            <p:nvPr/>
          </p:nvSpPr>
          <p:spPr>
            <a:xfrm>
              <a:off x="2032" y="2536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8" name="Google Shape;228;p21"/>
            <p:cNvCxnSpPr/>
            <p:nvPr/>
          </p:nvCxnSpPr>
          <p:spPr>
            <a:xfrm>
              <a:off x="2068" y="2432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9" name="Google Shape;229;p21"/>
          <p:cNvSpPr txBox="1"/>
          <p:nvPr/>
        </p:nvSpPr>
        <p:spPr>
          <a:xfrm>
            <a:off x="4225925" y="1254125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4225925" y="1597025"/>
            <a:ext cx="8461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4225925" y="1787525"/>
            <a:ext cx="876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4197350" y="1581150"/>
            <a:ext cx="901700" cy="55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4454525" y="3248025"/>
            <a:ext cx="5302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264025" y="3438525"/>
            <a:ext cx="925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4737100" y="2959100"/>
            <a:ext cx="77787" cy="331787"/>
            <a:chOff x="2984" y="1864"/>
            <a:chExt cx="49" cy="209"/>
          </a:xfrm>
        </p:grpSpPr>
        <p:sp>
          <p:nvSpPr>
            <p:cNvPr id="236" name="Google Shape;236;p21"/>
            <p:cNvSpPr/>
            <p:nvPr/>
          </p:nvSpPr>
          <p:spPr>
            <a:xfrm>
              <a:off x="2984" y="1968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7" name="Google Shape;237;p21"/>
            <p:cNvCxnSpPr/>
            <p:nvPr/>
          </p:nvCxnSpPr>
          <p:spPr>
            <a:xfrm>
              <a:off x="3020" y="1864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8" name="Google Shape;238;p21"/>
          <p:cNvSpPr txBox="1"/>
          <p:nvPr/>
        </p:nvSpPr>
        <p:spPr>
          <a:xfrm>
            <a:off x="5597525" y="1254125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5597525" y="1597025"/>
            <a:ext cx="846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568950" y="1581150"/>
            <a:ext cx="901700" cy="55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5724525" y="2397125"/>
            <a:ext cx="5302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5483225" y="2587625"/>
            <a:ext cx="1004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reductions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5597525" y="3197225"/>
            <a:ext cx="8651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5546725" y="3654425"/>
            <a:ext cx="1033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5711825" y="3844925"/>
            <a:ext cx="708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5969000" y="2832100"/>
            <a:ext cx="77787" cy="331787"/>
            <a:chOff x="3760" y="1784"/>
            <a:chExt cx="49" cy="209"/>
          </a:xfrm>
        </p:grpSpPr>
        <p:sp>
          <p:nvSpPr>
            <p:cNvPr id="247" name="Google Shape;247;p21"/>
            <p:cNvSpPr/>
            <p:nvPr/>
          </p:nvSpPr>
          <p:spPr>
            <a:xfrm>
              <a:off x="3760" y="1888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" name="Google Shape;248;p21"/>
            <p:cNvCxnSpPr/>
            <p:nvPr/>
          </p:nvCxnSpPr>
          <p:spPr>
            <a:xfrm>
              <a:off x="3796" y="1784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21"/>
          <p:cNvGrpSpPr/>
          <p:nvPr/>
        </p:nvGrpSpPr>
        <p:grpSpPr>
          <a:xfrm>
            <a:off x="5969000" y="3403600"/>
            <a:ext cx="77787" cy="331787"/>
            <a:chOff x="3760" y="2144"/>
            <a:chExt cx="49" cy="209"/>
          </a:xfrm>
        </p:grpSpPr>
        <p:sp>
          <p:nvSpPr>
            <p:cNvPr id="250" name="Google Shape;250;p21"/>
            <p:cNvSpPr/>
            <p:nvPr/>
          </p:nvSpPr>
          <p:spPr>
            <a:xfrm>
              <a:off x="3760" y="2248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1" name="Google Shape;251;p21"/>
            <p:cNvCxnSpPr/>
            <p:nvPr/>
          </p:nvCxnSpPr>
          <p:spPr>
            <a:xfrm>
              <a:off x="3796" y="2144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2" name="Google Shape;252;p21"/>
          <p:cNvSpPr txBox="1"/>
          <p:nvPr/>
        </p:nvSpPr>
        <p:spPr>
          <a:xfrm>
            <a:off x="6969125" y="1254125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6969125" y="1597025"/>
            <a:ext cx="904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6969125" y="1787525"/>
            <a:ext cx="5699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6940550" y="1581150"/>
            <a:ext cx="901700" cy="55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854825" y="2397125"/>
            <a:ext cx="12223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6867525" y="2854325"/>
            <a:ext cx="1290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6994525" y="3311525"/>
            <a:ext cx="88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7340600" y="2603500"/>
            <a:ext cx="77787" cy="331787"/>
            <a:chOff x="4624" y="1640"/>
            <a:chExt cx="49" cy="209"/>
          </a:xfrm>
        </p:grpSpPr>
        <p:sp>
          <p:nvSpPr>
            <p:cNvPr id="260" name="Google Shape;260;p21"/>
            <p:cNvSpPr/>
            <p:nvPr/>
          </p:nvSpPr>
          <p:spPr>
            <a:xfrm>
              <a:off x="4624" y="1744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1" name="Google Shape;261;p21"/>
            <p:cNvCxnSpPr/>
            <p:nvPr/>
          </p:nvCxnSpPr>
          <p:spPr>
            <a:xfrm>
              <a:off x="4660" y="1640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2" name="Google Shape;262;p21"/>
          <p:cNvGrpSpPr/>
          <p:nvPr/>
        </p:nvGrpSpPr>
        <p:grpSpPr>
          <a:xfrm>
            <a:off x="7340600" y="3060700"/>
            <a:ext cx="77787" cy="331787"/>
            <a:chOff x="4624" y="1928"/>
            <a:chExt cx="49" cy="209"/>
          </a:xfrm>
        </p:grpSpPr>
        <p:sp>
          <p:nvSpPr>
            <p:cNvPr id="263" name="Google Shape;263;p21"/>
            <p:cNvSpPr/>
            <p:nvPr/>
          </p:nvSpPr>
          <p:spPr>
            <a:xfrm>
              <a:off x="4624" y="2032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4" name="Google Shape;264;p21"/>
            <p:cNvCxnSpPr/>
            <p:nvPr/>
          </p:nvCxnSpPr>
          <p:spPr>
            <a:xfrm>
              <a:off x="4660" y="1928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5" name="Google Shape;265;p21"/>
          <p:cNvSpPr txBox="1"/>
          <p:nvPr/>
        </p:nvSpPr>
        <p:spPr>
          <a:xfrm>
            <a:off x="2930525" y="4568825"/>
            <a:ext cx="698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2854325" y="4759325"/>
            <a:ext cx="836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</a:t>
            </a: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3225800" y="4318000"/>
            <a:ext cx="77787" cy="331787"/>
            <a:chOff x="2032" y="2720"/>
            <a:chExt cx="49" cy="209"/>
          </a:xfrm>
        </p:grpSpPr>
        <p:sp>
          <p:nvSpPr>
            <p:cNvPr id="268" name="Google Shape;268;p21"/>
            <p:cNvSpPr/>
            <p:nvPr/>
          </p:nvSpPr>
          <p:spPr>
            <a:xfrm>
              <a:off x="2032" y="2824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9" name="Google Shape;269;p21"/>
            <p:cNvCxnSpPr/>
            <p:nvPr/>
          </p:nvCxnSpPr>
          <p:spPr>
            <a:xfrm>
              <a:off x="2068" y="2720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0" name="Google Shape;270;p21"/>
          <p:cNvSpPr txBox="1"/>
          <p:nvPr/>
        </p:nvSpPr>
        <p:spPr>
          <a:xfrm>
            <a:off x="2790825" y="5254625"/>
            <a:ext cx="1201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3032125" y="5445125"/>
            <a:ext cx="708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3225800" y="5003800"/>
            <a:ext cx="77787" cy="331787"/>
            <a:chOff x="2032" y="3152"/>
            <a:chExt cx="49" cy="209"/>
          </a:xfrm>
        </p:grpSpPr>
        <p:sp>
          <p:nvSpPr>
            <p:cNvPr id="273" name="Google Shape;273;p21"/>
            <p:cNvSpPr/>
            <p:nvPr/>
          </p:nvSpPr>
          <p:spPr>
            <a:xfrm>
              <a:off x="2032" y="3256"/>
              <a:ext cx="49" cy="105"/>
            </a:xfrm>
            <a:custGeom>
              <a:rect b="b" l="l" r="r" t="t"/>
              <a:pathLst>
                <a:path extrusionOk="0" h="105" w="49">
                  <a:moveTo>
                    <a:pt x="27" y="104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4" name="Google Shape;274;p21"/>
            <p:cNvCxnSpPr/>
            <p:nvPr/>
          </p:nvCxnSpPr>
          <p:spPr>
            <a:xfrm>
              <a:off x="2068" y="3152"/>
              <a:ext cx="0" cy="10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5" name="Google Shape;275;p21"/>
          <p:cNvSpPr txBox="1"/>
          <p:nvPr/>
        </p:nvSpPr>
        <p:spPr>
          <a:xfrm>
            <a:off x="4289425" y="2460625"/>
            <a:ext cx="11033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4479925" y="2651125"/>
            <a:ext cx="708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790700" y="2603500"/>
            <a:ext cx="801687" cy="2744787"/>
          </a:xfrm>
          <a:custGeom>
            <a:rect b="b" l="l" r="r" t="t"/>
            <a:pathLst>
              <a:path extrusionOk="0" h="1729" w="505">
                <a:moveTo>
                  <a:pt x="0" y="1440"/>
                </a:moveTo>
                <a:lnTo>
                  <a:pt x="0" y="1728"/>
                </a:lnTo>
                <a:lnTo>
                  <a:pt x="504" y="1728"/>
                </a:lnTo>
                <a:lnTo>
                  <a:pt x="504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8" name="Google Shape;278;p21"/>
          <p:cNvGrpSpPr/>
          <p:nvPr/>
        </p:nvGrpSpPr>
        <p:grpSpPr>
          <a:xfrm>
            <a:off x="2590800" y="2552700"/>
            <a:ext cx="217487" cy="90487"/>
            <a:chOff x="1632" y="1608"/>
            <a:chExt cx="137" cy="57"/>
          </a:xfrm>
        </p:grpSpPr>
        <p:sp>
          <p:nvSpPr>
            <p:cNvPr id="279" name="Google Shape;279;p21"/>
            <p:cNvSpPr/>
            <p:nvPr/>
          </p:nvSpPr>
          <p:spPr>
            <a:xfrm>
              <a:off x="1656" y="1608"/>
              <a:ext cx="113" cy="57"/>
            </a:xfrm>
            <a:custGeom>
              <a:rect b="b" l="l" r="r" t="t"/>
              <a:pathLst>
                <a:path extrusionOk="0" h="57" w="113">
                  <a:moveTo>
                    <a:pt x="112" y="28"/>
                  </a:moveTo>
                  <a:lnTo>
                    <a:pt x="0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0" name="Google Shape;280;p21"/>
            <p:cNvCxnSpPr/>
            <p:nvPr/>
          </p:nvCxnSpPr>
          <p:spPr>
            <a:xfrm>
              <a:off x="1632" y="1644"/>
              <a:ext cx="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81" name="Google Shape;281;p21"/>
          <p:cNvSpPr/>
          <p:nvPr/>
        </p:nvSpPr>
        <p:spPr>
          <a:xfrm>
            <a:off x="3276600" y="2603500"/>
            <a:ext cx="801687" cy="3201987"/>
          </a:xfrm>
          <a:custGeom>
            <a:rect b="b" l="l" r="r" t="t"/>
            <a:pathLst>
              <a:path extrusionOk="0" h="2017" w="505">
                <a:moveTo>
                  <a:pt x="0" y="1944"/>
                </a:moveTo>
                <a:lnTo>
                  <a:pt x="0" y="2016"/>
                </a:lnTo>
                <a:lnTo>
                  <a:pt x="504" y="2016"/>
                </a:lnTo>
                <a:lnTo>
                  <a:pt x="504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4076700" y="2552700"/>
            <a:ext cx="217487" cy="90487"/>
            <a:chOff x="2568" y="1608"/>
            <a:chExt cx="137" cy="57"/>
          </a:xfrm>
        </p:grpSpPr>
        <p:sp>
          <p:nvSpPr>
            <p:cNvPr id="283" name="Google Shape;283;p21"/>
            <p:cNvSpPr/>
            <p:nvPr/>
          </p:nvSpPr>
          <p:spPr>
            <a:xfrm>
              <a:off x="2592" y="1608"/>
              <a:ext cx="113" cy="57"/>
            </a:xfrm>
            <a:custGeom>
              <a:rect b="b" l="l" r="r" t="t"/>
              <a:pathLst>
                <a:path extrusionOk="0" h="57" w="113">
                  <a:moveTo>
                    <a:pt x="112" y="28"/>
                  </a:moveTo>
                  <a:lnTo>
                    <a:pt x="0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4" name="Google Shape;284;p21"/>
            <p:cNvCxnSpPr/>
            <p:nvPr/>
          </p:nvCxnSpPr>
          <p:spPr>
            <a:xfrm>
              <a:off x="2568" y="1644"/>
              <a:ext cx="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85" name="Google Shape;285;p21"/>
          <p:cNvSpPr/>
          <p:nvPr/>
        </p:nvSpPr>
        <p:spPr>
          <a:xfrm>
            <a:off x="4762500" y="2603500"/>
            <a:ext cx="687387" cy="1487487"/>
          </a:xfrm>
          <a:custGeom>
            <a:rect b="b" l="l" r="r" t="t"/>
            <a:pathLst>
              <a:path extrusionOk="0" h="937" w="433">
                <a:moveTo>
                  <a:pt x="0" y="784"/>
                </a:moveTo>
                <a:lnTo>
                  <a:pt x="0" y="936"/>
                </a:lnTo>
                <a:lnTo>
                  <a:pt x="432" y="936"/>
                </a:lnTo>
                <a:lnTo>
                  <a:pt x="432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6" name="Google Shape;286;p21"/>
          <p:cNvGrpSpPr/>
          <p:nvPr/>
        </p:nvGrpSpPr>
        <p:grpSpPr>
          <a:xfrm>
            <a:off x="5448300" y="2552700"/>
            <a:ext cx="217487" cy="90487"/>
            <a:chOff x="3432" y="1608"/>
            <a:chExt cx="137" cy="57"/>
          </a:xfrm>
        </p:grpSpPr>
        <p:sp>
          <p:nvSpPr>
            <p:cNvPr id="287" name="Google Shape;287;p21"/>
            <p:cNvSpPr/>
            <p:nvPr/>
          </p:nvSpPr>
          <p:spPr>
            <a:xfrm>
              <a:off x="3456" y="1608"/>
              <a:ext cx="113" cy="57"/>
            </a:xfrm>
            <a:custGeom>
              <a:rect b="b" l="l" r="r" t="t"/>
              <a:pathLst>
                <a:path extrusionOk="0" h="57" w="113">
                  <a:moveTo>
                    <a:pt x="112" y="28"/>
                  </a:moveTo>
                  <a:lnTo>
                    <a:pt x="0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8" name="Google Shape;288;p21"/>
            <p:cNvCxnSpPr/>
            <p:nvPr/>
          </p:nvCxnSpPr>
          <p:spPr>
            <a:xfrm>
              <a:off x="3432" y="1644"/>
              <a:ext cx="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89" name="Google Shape;289;p21"/>
          <p:cNvSpPr/>
          <p:nvPr/>
        </p:nvSpPr>
        <p:spPr>
          <a:xfrm>
            <a:off x="6019800" y="2603500"/>
            <a:ext cx="687387" cy="1944687"/>
          </a:xfrm>
          <a:custGeom>
            <a:rect b="b" l="l" r="r" t="t"/>
            <a:pathLst>
              <a:path extrusionOk="0" h="1225" w="433">
                <a:moveTo>
                  <a:pt x="0" y="936"/>
                </a:moveTo>
                <a:lnTo>
                  <a:pt x="0" y="1224"/>
                </a:lnTo>
                <a:lnTo>
                  <a:pt x="432" y="1224"/>
                </a:lnTo>
                <a:lnTo>
                  <a:pt x="432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0" name="Google Shape;290;p21"/>
          <p:cNvGrpSpPr/>
          <p:nvPr/>
        </p:nvGrpSpPr>
        <p:grpSpPr>
          <a:xfrm>
            <a:off x="6705600" y="2552700"/>
            <a:ext cx="217487" cy="90487"/>
            <a:chOff x="4224" y="1608"/>
            <a:chExt cx="137" cy="57"/>
          </a:xfrm>
        </p:grpSpPr>
        <p:sp>
          <p:nvSpPr>
            <p:cNvPr id="291" name="Google Shape;291;p21"/>
            <p:cNvSpPr/>
            <p:nvPr/>
          </p:nvSpPr>
          <p:spPr>
            <a:xfrm>
              <a:off x="4248" y="1608"/>
              <a:ext cx="113" cy="57"/>
            </a:xfrm>
            <a:custGeom>
              <a:rect b="b" l="l" r="r" t="t"/>
              <a:pathLst>
                <a:path extrusionOk="0" h="57" w="113">
                  <a:moveTo>
                    <a:pt x="112" y="28"/>
                  </a:moveTo>
                  <a:lnTo>
                    <a:pt x="0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2" name="Google Shape;292;p21"/>
            <p:cNvCxnSpPr/>
            <p:nvPr/>
          </p:nvCxnSpPr>
          <p:spPr>
            <a:xfrm>
              <a:off x="4224" y="1644"/>
              <a:ext cx="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93" name="Google Shape;293;p21"/>
          <p:cNvCxnSpPr/>
          <p:nvPr/>
        </p:nvCxnSpPr>
        <p:spPr>
          <a:xfrm>
            <a:off x="7397750" y="3632200"/>
            <a:ext cx="0" cy="2286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94" name="Google Shape;294;p21"/>
          <p:cNvGrpSpPr/>
          <p:nvPr/>
        </p:nvGrpSpPr>
        <p:grpSpPr>
          <a:xfrm>
            <a:off x="7397750" y="3632200"/>
            <a:ext cx="0" cy="2159000"/>
            <a:chOff x="4660" y="2288"/>
            <a:chExt cx="0" cy="1360"/>
          </a:xfrm>
        </p:grpSpPr>
        <p:cxnSp>
          <p:nvCxnSpPr>
            <p:cNvPr id="295" name="Google Shape;295;p21"/>
            <p:cNvCxnSpPr/>
            <p:nvPr/>
          </p:nvCxnSpPr>
          <p:spPr>
            <a:xfrm>
              <a:off x="4660" y="2288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21"/>
            <p:cNvCxnSpPr/>
            <p:nvPr/>
          </p:nvCxnSpPr>
          <p:spPr>
            <a:xfrm>
              <a:off x="4660" y="2432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7" name="Google Shape;297;p21"/>
            <p:cNvCxnSpPr/>
            <p:nvPr/>
          </p:nvCxnSpPr>
          <p:spPr>
            <a:xfrm>
              <a:off x="4660" y="2576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8" name="Google Shape;298;p21"/>
            <p:cNvCxnSpPr/>
            <p:nvPr/>
          </p:nvCxnSpPr>
          <p:spPr>
            <a:xfrm>
              <a:off x="4660" y="2720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21"/>
            <p:cNvCxnSpPr/>
            <p:nvPr/>
          </p:nvCxnSpPr>
          <p:spPr>
            <a:xfrm>
              <a:off x="4660" y="2864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21"/>
            <p:cNvCxnSpPr/>
            <p:nvPr/>
          </p:nvCxnSpPr>
          <p:spPr>
            <a:xfrm>
              <a:off x="4660" y="3008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21"/>
            <p:cNvCxnSpPr/>
            <p:nvPr/>
          </p:nvCxnSpPr>
          <p:spPr>
            <a:xfrm>
              <a:off x="4660" y="3152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4660" y="3296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4660" y="3440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4660" y="3584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05" name="Google Shape;305;p21"/>
          <p:cNvCxnSpPr/>
          <p:nvPr/>
        </p:nvCxnSpPr>
        <p:spPr>
          <a:xfrm rot="10800000">
            <a:off x="1270000" y="5924550"/>
            <a:ext cx="6121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6" name="Google Shape;306;p21"/>
          <p:cNvGrpSpPr/>
          <p:nvPr/>
        </p:nvGrpSpPr>
        <p:grpSpPr>
          <a:xfrm>
            <a:off x="1333500" y="5924550"/>
            <a:ext cx="6045200" cy="0"/>
            <a:chOff x="840" y="3732"/>
            <a:chExt cx="3808" cy="0"/>
          </a:xfrm>
        </p:grpSpPr>
        <p:cxnSp>
          <p:nvCxnSpPr>
            <p:cNvPr id="307" name="Google Shape;307;p21"/>
            <p:cNvCxnSpPr/>
            <p:nvPr/>
          </p:nvCxnSpPr>
          <p:spPr>
            <a:xfrm rot="10800000">
              <a:off x="458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 rot="10800000">
              <a:off x="444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 rot="10800000">
              <a:off x="4296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 rot="10800000">
              <a:off x="4152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 rot="10800000">
              <a:off x="4008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 rot="10800000">
              <a:off x="386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 rot="10800000">
              <a:off x="372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 rot="10800000">
              <a:off x="3576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 rot="10800000">
              <a:off x="3432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 rot="10800000">
              <a:off x="3288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 rot="10800000">
              <a:off x="314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21"/>
            <p:cNvCxnSpPr/>
            <p:nvPr/>
          </p:nvCxnSpPr>
          <p:spPr>
            <a:xfrm rot="10800000">
              <a:off x="300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21"/>
            <p:cNvCxnSpPr/>
            <p:nvPr/>
          </p:nvCxnSpPr>
          <p:spPr>
            <a:xfrm rot="10800000">
              <a:off x="2856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21"/>
            <p:cNvCxnSpPr/>
            <p:nvPr/>
          </p:nvCxnSpPr>
          <p:spPr>
            <a:xfrm rot="10800000">
              <a:off x="2712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21"/>
            <p:cNvCxnSpPr/>
            <p:nvPr/>
          </p:nvCxnSpPr>
          <p:spPr>
            <a:xfrm rot="10800000">
              <a:off x="2568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21"/>
            <p:cNvCxnSpPr/>
            <p:nvPr/>
          </p:nvCxnSpPr>
          <p:spPr>
            <a:xfrm rot="10800000">
              <a:off x="242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1"/>
            <p:cNvCxnSpPr/>
            <p:nvPr/>
          </p:nvCxnSpPr>
          <p:spPr>
            <a:xfrm rot="10800000">
              <a:off x="228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 rot="10800000">
              <a:off x="2136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1"/>
            <p:cNvCxnSpPr/>
            <p:nvPr/>
          </p:nvCxnSpPr>
          <p:spPr>
            <a:xfrm rot="10800000">
              <a:off x="1992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 rot="10800000">
              <a:off x="1848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1"/>
            <p:cNvCxnSpPr/>
            <p:nvPr/>
          </p:nvCxnSpPr>
          <p:spPr>
            <a:xfrm rot="10800000">
              <a:off x="170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 rot="10800000">
              <a:off x="156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 rot="10800000">
              <a:off x="1416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1"/>
            <p:cNvCxnSpPr/>
            <p:nvPr/>
          </p:nvCxnSpPr>
          <p:spPr>
            <a:xfrm rot="10800000">
              <a:off x="1272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21"/>
            <p:cNvCxnSpPr/>
            <p:nvPr/>
          </p:nvCxnSpPr>
          <p:spPr>
            <a:xfrm rot="10800000">
              <a:off x="1128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 rot="10800000">
              <a:off x="984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 rot="10800000">
              <a:off x="840" y="373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34" name="Google Shape;334;p21"/>
          <p:cNvCxnSpPr/>
          <p:nvPr/>
        </p:nvCxnSpPr>
        <p:spPr>
          <a:xfrm rot="10800000">
            <a:off x="1276350" y="2552700"/>
            <a:ext cx="0" cy="3327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35" name="Google Shape;335;p21"/>
          <p:cNvGrpSpPr/>
          <p:nvPr/>
        </p:nvGrpSpPr>
        <p:grpSpPr>
          <a:xfrm>
            <a:off x="1276350" y="2565400"/>
            <a:ext cx="0" cy="3302000"/>
            <a:chOff x="804" y="1616"/>
            <a:chExt cx="0" cy="2080"/>
          </a:xfrm>
        </p:grpSpPr>
        <p:cxnSp>
          <p:nvCxnSpPr>
            <p:cNvPr id="336" name="Google Shape;336;p21"/>
            <p:cNvCxnSpPr/>
            <p:nvPr/>
          </p:nvCxnSpPr>
          <p:spPr>
            <a:xfrm rot="10800000">
              <a:off x="804" y="3632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1"/>
            <p:cNvCxnSpPr/>
            <p:nvPr/>
          </p:nvCxnSpPr>
          <p:spPr>
            <a:xfrm rot="10800000">
              <a:off x="804" y="3488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21"/>
            <p:cNvCxnSpPr/>
            <p:nvPr/>
          </p:nvCxnSpPr>
          <p:spPr>
            <a:xfrm rot="10800000">
              <a:off x="804" y="3344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21"/>
            <p:cNvCxnSpPr/>
            <p:nvPr/>
          </p:nvCxnSpPr>
          <p:spPr>
            <a:xfrm rot="10800000">
              <a:off x="804" y="3200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21"/>
            <p:cNvCxnSpPr/>
            <p:nvPr/>
          </p:nvCxnSpPr>
          <p:spPr>
            <a:xfrm rot="10800000">
              <a:off x="804" y="3056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21"/>
            <p:cNvCxnSpPr/>
            <p:nvPr/>
          </p:nvCxnSpPr>
          <p:spPr>
            <a:xfrm rot="10800000">
              <a:off x="804" y="2912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21"/>
            <p:cNvCxnSpPr/>
            <p:nvPr/>
          </p:nvCxnSpPr>
          <p:spPr>
            <a:xfrm rot="10800000">
              <a:off x="804" y="2768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21"/>
            <p:cNvCxnSpPr/>
            <p:nvPr/>
          </p:nvCxnSpPr>
          <p:spPr>
            <a:xfrm rot="10800000">
              <a:off x="804" y="2624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21"/>
            <p:cNvCxnSpPr/>
            <p:nvPr/>
          </p:nvCxnSpPr>
          <p:spPr>
            <a:xfrm rot="10800000">
              <a:off x="804" y="2480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p21"/>
            <p:cNvCxnSpPr/>
            <p:nvPr/>
          </p:nvCxnSpPr>
          <p:spPr>
            <a:xfrm rot="10800000">
              <a:off x="804" y="2336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21"/>
            <p:cNvCxnSpPr/>
            <p:nvPr/>
          </p:nvCxnSpPr>
          <p:spPr>
            <a:xfrm rot="10800000">
              <a:off x="804" y="2192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21"/>
            <p:cNvCxnSpPr/>
            <p:nvPr/>
          </p:nvCxnSpPr>
          <p:spPr>
            <a:xfrm rot="10800000">
              <a:off x="804" y="2048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21"/>
            <p:cNvCxnSpPr/>
            <p:nvPr/>
          </p:nvCxnSpPr>
          <p:spPr>
            <a:xfrm rot="10800000">
              <a:off x="804" y="1904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21"/>
            <p:cNvCxnSpPr/>
            <p:nvPr/>
          </p:nvCxnSpPr>
          <p:spPr>
            <a:xfrm rot="10800000">
              <a:off x="804" y="1760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21"/>
            <p:cNvCxnSpPr/>
            <p:nvPr/>
          </p:nvCxnSpPr>
          <p:spPr>
            <a:xfrm rot="10800000">
              <a:off x="804" y="1616"/>
              <a:ext cx="0" cy="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51" name="Google Shape;351;p21"/>
          <p:cNvGrpSpPr/>
          <p:nvPr/>
        </p:nvGrpSpPr>
        <p:grpSpPr>
          <a:xfrm>
            <a:off x="1270000" y="2501900"/>
            <a:ext cx="217487" cy="90487"/>
            <a:chOff x="800" y="1576"/>
            <a:chExt cx="137" cy="57"/>
          </a:xfrm>
        </p:grpSpPr>
        <p:sp>
          <p:nvSpPr>
            <p:cNvPr id="352" name="Google Shape;352;p21"/>
            <p:cNvSpPr/>
            <p:nvPr/>
          </p:nvSpPr>
          <p:spPr>
            <a:xfrm>
              <a:off x="824" y="1576"/>
              <a:ext cx="113" cy="57"/>
            </a:xfrm>
            <a:custGeom>
              <a:rect b="b" l="l" r="r" t="t"/>
              <a:pathLst>
                <a:path extrusionOk="0" h="57" w="113">
                  <a:moveTo>
                    <a:pt x="112" y="28"/>
                  </a:moveTo>
                  <a:lnTo>
                    <a:pt x="0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3" name="Google Shape;353;p21"/>
            <p:cNvCxnSpPr/>
            <p:nvPr/>
          </p:nvCxnSpPr>
          <p:spPr>
            <a:xfrm>
              <a:off x="800" y="1612"/>
              <a:ext cx="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54" name="Google Shape;354;p21"/>
          <p:cNvCxnSpPr/>
          <p:nvPr/>
        </p:nvCxnSpPr>
        <p:spPr>
          <a:xfrm rot="10800000">
            <a:off x="4768850" y="2324100"/>
            <a:ext cx="0" cy="152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21"/>
          <p:cNvCxnSpPr/>
          <p:nvPr/>
        </p:nvCxnSpPr>
        <p:spPr>
          <a:xfrm rot="10800000">
            <a:off x="4768850" y="2362200"/>
            <a:ext cx="0" cy="10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21"/>
          <p:cNvCxnSpPr/>
          <p:nvPr/>
        </p:nvCxnSpPr>
        <p:spPr>
          <a:xfrm rot="10800000">
            <a:off x="3302000" y="2305050"/>
            <a:ext cx="1447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57" name="Google Shape;357;p21"/>
          <p:cNvGrpSpPr/>
          <p:nvPr/>
        </p:nvGrpSpPr>
        <p:grpSpPr>
          <a:xfrm>
            <a:off x="3302000" y="2305050"/>
            <a:ext cx="1435100" cy="0"/>
            <a:chOff x="2080" y="1452"/>
            <a:chExt cx="904" cy="0"/>
          </a:xfrm>
        </p:grpSpPr>
        <p:cxnSp>
          <p:nvCxnSpPr>
            <p:cNvPr id="358" name="Google Shape;358;p21"/>
            <p:cNvCxnSpPr/>
            <p:nvPr/>
          </p:nvCxnSpPr>
          <p:spPr>
            <a:xfrm rot="10800000">
              <a:off x="2920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21"/>
            <p:cNvCxnSpPr/>
            <p:nvPr/>
          </p:nvCxnSpPr>
          <p:spPr>
            <a:xfrm rot="10800000">
              <a:off x="2776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21"/>
            <p:cNvCxnSpPr/>
            <p:nvPr/>
          </p:nvCxnSpPr>
          <p:spPr>
            <a:xfrm rot="10800000">
              <a:off x="2632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21"/>
            <p:cNvCxnSpPr/>
            <p:nvPr/>
          </p:nvCxnSpPr>
          <p:spPr>
            <a:xfrm rot="10800000">
              <a:off x="2488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21"/>
            <p:cNvCxnSpPr/>
            <p:nvPr/>
          </p:nvCxnSpPr>
          <p:spPr>
            <a:xfrm rot="10800000">
              <a:off x="2344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21"/>
            <p:cNvCxnSpPr/>
            <p:nvPr/>
          </p:nvCxnSpPr>
          <p:spPr>
            <a:xfrm rot="10800000">
              <a:off x="2200" y="1452"/>
              <a:ext cx="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21"/>
            <p:cNvCxnSpPr/>
            <p:nvPr/>
          </p:nvCxnSpPr>
          <p:spPr>
            <a:xfrm rot="10800000">
              <a:off x="2080" y="1452"/>
              <a:ext cx="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65" name="Google Shape;365;p21"/>
          <p:cNvSpPr/>
          <p:nvPr/>
        </p:nvSpPr>
        <p:spPr>
          <a:xfrm>
            <a:off x="3606800" y="2209800"/>
            <a:ext cx="787400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3527425" y="2143125"/>
            <a:ext cx="9064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4406900" y="5829300"/>
            <a:ext cx="787400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327525" y="5762625"/>
            <a:ext cx="9064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>
            <a:off x="3227387" y="2217737"/>
            <a:ext cx="77787" cy="242887"/>
            <a:chOff x="2033" y="1397"/>
            <a:chExt cx="49" cy="153"/>
          </a:xfrm>
        </p:grpSpPr>
        <p:sp>
          <p:nvSpPr>
            <p:cNvPr id="370" name="Google Shape;370;p21"/>
            <p:cNvSpPr/>
            <p:nvPr/>
          </p:nvSpPr>
          <p:spPr>
            <a:xfrm>
              <a:off x="2033" y="1473"/>
              <a:ext cx="49" cy="77"/>
            </a:xfrm>
            <a:custGeom>
              <a:rect b="b" l="l" r="r" t="t"/>
              <a:pathLst>
                <a:path extrusionOk="0" h="77" w="49">
                  <a:moveTo>
                    <a:pt x="27" y="76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48" y="0"/>
                  </a:lnTo>
                  <a:lnTo>
                    <a:pt x="27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1" name="Google Shape;371;p21"/>
            <p:cNvCxnSpPr/>
            <p:nvPr/>
          </p:nvCxnSpPr>
          <p:spPr>
            <a:xfrm>
              <a:off x="2069" y="1397"/>
              <a:ext cx="0" cy="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72" name="Google Shape;372;p21"/>
          <p:cNvSpPr txBox="1"/>
          <p:nvPr/>
        </p:nvSpPr>
        <p:spPr>
          <a:xfrm>
            <a:off x="4081462" y="6583362"/>
            <a:ext cx="5103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Copied from an early ACM CHI tutorial, but I cannot recall which one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analysis</a:t>
            </a:r>
            <a:endParaRPr/>
          </a:p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Calculations that tell us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mathematical attributes about our data sets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mean, amount of variance, ...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how data sets relate to each other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whether we are “sampling” from the same or different distributions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probability that our claims are correct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“statistical significance”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vs practical significance</a:t>
            </a:r>
            <a:endParaRPr/>
          </a:p>
        </p:txBody>
      </p:sp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0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b="0" i="1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is large, even a trivial difference may show up as a statistically significant result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eg menu choice: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mean selection time of menu a is   3.00 seconds;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menu b is    3.05 seconds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0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significance </a:t>
            </a: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does not imply</a:t>
            </a:r>
            <a:r>
              <a:rPr b="0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that the difference is important!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matter of interpretation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significance</a:t>
            </a:r>
            <a:r>
              <a:rPr b="0" i="0" lang="en-US" sz="2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often abused and used to misinform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468312" y="620712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Differences between means</a:t>
            </a:r>
            <a:endParaRPr/>
          </a:p>
        </p:txBody>
      </p:sp>
      <p:sp>
        <p:nvSpPr>
          <p:cNvPr id="393" name="Google Shape;393;p24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Given: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two data sets measuring a condition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height difference of males and females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time to select an item from different menu styles ...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Question: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is the difference between the means of this data statistically significant?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Null hypothesis: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there is no difference between the two means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statistical analysis: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can only reject the hypothesis at a certain level of confidence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5927725" y="1489075"/>
            <a:ext cx="2852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one: 3, 4, 4, 4, 5, 5, 5, 6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5940425" y="1773237"/>
            <a:ext cx="2833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two: 4, 4, 5, 5, 6, 6, 7,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Quantitative evaluation of systems</a:t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Quantitative: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precise measurement, numerical values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bounds on how correct our statements are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Methods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user performance data collection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controlled experiments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CC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</p:txBody>
      </p:sp>
      <p:sp>
        <p:nvSpPr>
          <p:cNvPr id="402" name="Google Shape;402;p25"/>
          <p:cNvSpPr txBox="1"/>
          <p:nvPr>
            <p:ph idx="1" type="body"/>
          </p:nvPr>
        </p:nvSpPr>
        <p:spPr>
          <a:xfrm>
            <a:off x="468312" y="1628775"/>
            <a:ext cx="81422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Is there a significant difference </a:t>
            </a: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between these means?</a:t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1628775" y="2632075"/>
            <a:ext cx="2862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one: 3, 4, 4, 4, 5, 5, 5, 6</a:t>
            </a:r>
            <a:endParaRPr/>
          </a:p>
        </p:txBody>
      </p:sp>
      <p:sp>
        <p:nvSpPr>
          <p:cNvPr id="404" name="Google Shape;404;p25"/>
          <p:cNvSpPr txBox="1"/>
          <p:nvPr/>
        </p:nvSpPr>
        <p:spPr>
          <a:xfrm>
            <a:off x="1730375" y="5730875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two: 4, 4, 5, 5, 6, 6, 7, 7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5003800" y="406400"/>
            <a:ext cx="38100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6" name="Google Shape;406;p25"/>
          <p:cNvCxnSpPr/>
          <p:nvPr/>
        </p:nvCxnSpPr>
        <p:spPr>
          <a:xfrm rot="10800000">
            <a:off x="5200650" y="595312"/>
            <a:ext cx="0" cy="2324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/>
          <p:nvPr/>
        </p:nvCxnSpPr>
        <p:spPr>
          <a:xfrm>
            <a:off x="5168900" y="29257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8" name="Google Shape;408;p25"/>
          <p:cNvSpPr txBox="1"/>
          <p:nvPr/>
        </p:nvSpPr>
        <p:spPr>
          <a:xfrm>
            <a:off x="4981575" y="27940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09" name="Google Shape;409;p25"/>
          <p:cNvCxnSpPr/>
          <p:nvPr/>
        </p:nvCxnSpPr>
        <p:spPr>
          <a:xfrm>
            <a:off x="5181600" y="27733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/>
          <p:nvPr/>
        </p:nvCxnSpPr>
        <p:spPr>
          <a:xfrm>
            <a:off x="5168900" y="26336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" name="Google Shape;411;p25"/>
          <p:cNvCxnSpPr/>
          <p:nvPr/>
        </p:nvCxnSpPr>
        <p:spPr>
          <a:xfrm>
            <a:off x="5181600" y="24812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" name="Google Shape;412;p25"/>
          <p:cNvCxnSpPr/>
          <p:nvPr/>
        </p:nvCxnSpPr>
        <p:spPr>
          <a:xfrm>
            <a:off x="5168900" y="23415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3" name="Google Shape;413;p25"/>
          <p:cNvSpPr txBox="1"/>
          <p:nvPr/>
        </p:nvSpPr>
        <p:spPr>
          <a:xfrm>
            <a:off x="4981575" y="22098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14" name="Google Shape;414;p25"/>
          <p:cNvCxnSpPr/>
          <p:nvPr/>
        </p:nvCxnSpPr>
        <p:spPr>
          <a:xfrm>
            <a:off x="5181600" y="21891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25"/>
          <p:cNvCxnSpPr/>
          <p:nvPr/>
        </p:nvCxnSpPr>
        <p:spPr>
          <a:xfrm>
            <a:off x="5168900" y="20494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5"/>
          <p:cNvCxnSpPr/>
          <p:nvPr/>
        </p:nvCxnSpPr>
        <p:spPr>
          <a:xfrm>
            <a:off x="5181600" y="18970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25"/>
          <p:cNvCxnSpPr/>
          <p:nvPr/>
        </p:nvCxnSpPr>
        <p:spPr>
          <a:xfrm>
            <a:off x="5168900" y="17573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" name="Google Shape;418;p25"/>
          <p:cNvSpPr txBox="1"/>
          <p:nvPr/>
        </p:nvSpPr>
        <p:spPr>
          <a:xfrm>
            <a:off x="4981575" y="16256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19" name="Google Shape;419;p25"/>
          <p:cNvCxnSpPr/>
          <p:nvPr/>
        </p:nvCxnSpPr>
        <p:spPr>
          <a:xfrm>
            <a:off x="5181600" y="16176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25"/>
          <p:cNvCxnSpPr/>
          <p:nvPr/>
        </p:nvCxnSpPr>
        <p:spPr>
          <a:xfrm>
            <a:off x="5168900" y="14779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25"/>
          <p:cNvCxnSpPr/>
          <p:nvPr/>
        </p:nvCxnSpPr>
        <p:spPr>
          <a:xfrm>
            <a:off x="5181600" y="13255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2" name="Google Shape;422;p25"/>
          <p:cNvSpPr txBox="1"/>
          <p:nvPr/>
        </p:nvSpPr>
        <p:spPr>
          <a:xfrm>
            <a:off x="4981575" y="10541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23" name="Google Shape;423;p25"/>
          <p:cNvCxnSpPr/>
          <p:nvPr/>
        </p:nvCxnSpPr>
        <p:spPr>
          <a:xfrm>
            <a:off x="5194300" y="2925762"/>
            <a:ext cx="3276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25"/>
          <p:cNvCxnSpPr/>
          <p:nvPr/>
        </p:nvCxnSpPr>
        <p:spPr>
          <a:xfrm rot="10800000">
            <a:off x="52387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25"/>
          <p:cNvCxnSpPr/>
          <p:nvPr/>
        </p:nvCxnSpPr>
        <p:spPr>
          <a:xfrm rot="10800000">
            <a:off x="54673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25"/>
          <p:cNvCxnSpPr/>
          <p:nvPr/>
        </p:nvCxnSpPr>
        <p:spPr>
          <a:xfrm rot="10800000">
            <a:off x="56959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25"/>
          <p:cNvCxnSpPr/>
          <p:nvPr/>
        </p:nvCxnSpPr>
        <p:spPr>
          <a:xfrm rot="10800000">
            <a:off x="59245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25"/>
          <p:cNvCxnSpPr/>
          <p:nvPr/>
        </p:nvCxnSpPr>
        <p:spPr>
          <a:xfrm rot="10800000">
            <a:off x="61531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25"/>
          <p:cNvCxnSpPr/>
          <p:nvPr/>
        </p:nvCxnSpPr>
        <p:spPr>
          <a:xfrm rot="10800000">
            <a:off x="63817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25"/>
          <p:cNvCxnSpPr/>
          <p:nvPr/>
        </p:nvCxnSpPr>
        <p:spPr>
          <a:xfrm rot="10800000">
            <a:off x="66103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68389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25"/>
          <p:cNvCxnSpPr/>
          <p:nvPr/>
        </p:nvCxnSpPr>
        <p:spPr>
          <a:xfrm rot="10800000">
            <a:off x="70675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25"/>
          <p:cNvCxnSpPr/>
          <p:nvPr/>
        </p:nvCxnSpPr>
        <p:spPr>
          <a:xfrm rot="10800000">
            <a:off x="72961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25"/>
          <p:cNvCxnSpPr/>
          <p:nvPr/>
        </p:nvCxnSpPr>
        <p:spPr>
          <a:xfrm rot="10800000">
            <a:off x="75247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25"/>
          <p:cNvCxnSpPr/>
          <p:nvPr/>
        </p:nvCxnSpPr>
        <p:spPr>
          <a:xfrm rot="10800000">
            <a:off x="77533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" name="Google Shape;436;p25"/>
          <p:cNvCxnSpPr/>
          <p:nvPr/>
        </p:nvCxnSpPr>
        <p:spPr>
          <a:xfrm rot="10800000">
            <a:off x="79819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7" name="Google Shape;437;p25"/>
          <p:cNvCxnSpPr/>
          <p:nvPr/>
        </p:nvCxnSpPr>
        <p:spPr>
          <a:xfrm rot="10800000">
            <a:off x="8210550" y="29194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" name="Google Shape;438;p25"/>
          <p:cNvCxnSpPr/>
          <p:nvPr/>
        </p:nvCxnSpPr>
        <p:spPr>
          <a:xfrm rot="10800000">
            <a:off x="8439150" y="29194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9" name="Google Shape;439;p25"/>
          <p:cNvSpPr/>
          <p:nvPr/>
        </p:nvSpPr>
        <p:spPr>
          <a:xfrm>
            <a:off x="5718175" y="2373312"/>
            <a:ext cx="419100" cy="546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6153150" y="1185862"/>
            <a:ext cx="444500" cy="172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6610350" y="1185862"/>
            <a:ext cx="444500" cy="172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7067550" y="2341562"/>
            <a:ext cx="444500" cy="571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5"/>
          <p:cNvSpPr/>
          <p:nvPr/>
        </p:nvSpPr>
        <p:spPr>
          <a:xfrm flipH="1" rot="10800000">
            <a:off x="7524750" y="2913062"/>
            <a:ext cx="444500" cy="12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6302375" y="3086100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6302375" y="3086100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/>
          </a:p>
        </p:txBody>
      </p:sp>
      <p:pic>
        <p:nvPicPr>
          <p:cNvPr id="446" name="Google Shape;4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1522412"/>
            <a:ext cx="2032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25"/>
          <p:cNvCxnSpPr/>
          <p:nvPr/>
        </p:nvCxnSpPr>
        <p:spPr>
          <a:xfrm rot="10800000">
            <a:off x="5200650" y="3668712"/>
            <a:ext cx="0" cy="2324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25"/>
          <p:cNvCxnSpPr/>
          <p:nvPr/>
        </p:nvCxnSpPr>
        <p:spPr>
          <a:xfrm>
            <a:off x="5168900" y="59991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9" name="Google Shape;449;p25"/>
          <p:cNvSpPr txBox="1"/>
          <p:nvPr/>
        </p:nvSpPr>
        <p:spPr>
          <a:xfrm>
            <a:off x="4981575" y="58674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50" name="Google Shape;450;p25"/>
          <p:cNvCxnSpPr/>
          <p:nvPr/>
        </p:nvCxnSpPr>
        <p:spPr>
          <a:xfrm>
            <a:off x="5181600" y="58086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168900" y="56181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5181600" y="54149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5"/>
          <p:cNvCxnSpPr/>
          <p:nvPr/>
        </p:nvCxnSpPr>
        <p:spPr>
          <a:xfrm>
            <a:off x="5168900" y="52244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4" name="Google Shape;454;p25"/>
          <p:cNvSpPr txBox="1"/>
          <p:nvPr/>
        </p:nvSpPr>
        <p:spPr>
          <a:xfrm>
            <a:off x="4981575" y="50927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55" name="Google Shape;455;p25"/>
          <p:cNvCxnSpPr/>
          <p:nvPr/>
        </p:nvCxnSpPr>
        <p:spPr>
          <a:xfrm>
            <a:off x="5181600" y="50212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25"/>
          <p:cNvCxnSpPr/>
          <p:nvPr/>
        </p:nvCxnSpPr>
        <p:spPr>
          <a:xfrm>
            <a:off x="5168900" y="48307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25"/>
          <p:cNvCxnSpPr/>
          <p:nvPr/>
        </p:nvCxnSpPr>
        <p:spPr>
          <a:xfrm>
            <a:off x="5181600" y="46402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25"/>
          <p:cNvCxnSpPr/>
          <p:nvPr/>
        </p:nvCxnSpPr>
        <p:spPr>
          <a:xfrm>
            <a:off x="5168900" y="44497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9" name="Google Shape;459;p25"/>
          <p:cNvSpPr txBox="1"/>
          <p:nvPr/>
        </p:nvSpPr>
        <p:spPr>
          <a:xfrm>
            <a:off x="4981575" y="43180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60" name="Google Shape;460;p25"/>
          <p:cNvCxnSpPr/>
          <p:nvPr/>
        </p:nvCxnSpPr>
        <p:spPr>
          <a:xfrm>
            <a:off x="5181600" y="42592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5"/>
          <p:cNvCxnSpPr/>
          <p:nvPr/>
        </p:nvCxnSpPr>
        <p:spPr>
          <a:xfrm>
            <a:off x="5168900" y="40687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25"/>
          <p:cNvCxnSpPr/>
          <p:nvPr/>
        </p:nvCxnSpPr>
        <p:spPr>
          <a:xfrm>
            <a:off x="5181600" y="3865562"/>
            <a:ext cx="12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25"/>
          <p:cNvCxnSpPr/>
          <p:nvPr/>
        </p:nvCxnSpPr>
        <p:spPr>
          <a:xfrm>
            <a:off x="5168900" y="3675062"/>
            <a:ext cx="25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4" name="Google Shape;464;p25"/>
          <p:cNvSpPr txBox="1"/>
          <p:nvPr/>
        </p:nvSpPr>
        <p:spPr>
          <a:xfrm>
            <a:off x="4981575" y="35433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65" name="Google Shape;465;p25"/>
          <p:cNvCxnSpPr/>
          <p:nvPr/>
        </p:nvCxnSpPr>
        <p:spPr>
          <a:xfrm>
            <a:off x="5194300" y="5999162"/>
            <a:ext cx="3276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25"/>
          <p:cNvCxnSpPr/>
          <p:nvPr/>
        </p:nvCxnSpPr>
        <p:spPr>
          <a:xfrm rot="10800000">
            <a:off x="52387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25"/>
          <p:cNvCxnSpPr/>
          <p:nvPr/>
        </p:nvCxnSpPr>
        <p:spPr>
          <a:xfrm rot="10800000">
            <a:off x="54673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25"/>
          <p:cNvCxnSpPr/>
          <p:nvPr/>
        </p:nvCxnSpPr>
        <p:spPr>
          <a:xfrm rot="10800000">
            <a:off x="56959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25"/>
          <p:cNvCxnSpPr/>
          <p:nvPr/>
        </p:nvCxnSpPr>
        <p:spPr>
          <a:xfrm rot="10800000">
            <a:off x="59245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25"/>
          <p:cNvCxnSpPr/>
          <p:nvPr/>
        </p:nvCxnSpPr>
        <p:spPr>
          <a:xfrm rot="10800000">
            <a:off x="61531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25"/>
          <p:cNvCxnSpPr/>
          <p:nvPr/>
        </p:nvCxnSpPr>
        <p:spPr>
          <a:xfrm rot="10800000">
            <a:off x="63817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25"/>
          <p:cNvCxnSpPr/>
          <p:nvPr/>
        </p:nvCxnSpPr>
        <p:spPr>
          <a:xfrm rot="10800000">
            <a:off x="66103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25"/>
          <p:cNvCxnSpPr/>
          <p:nvPr/>
        </p:nvCxnSpPr>
        <p:spPr>
          <a:xfrm rot="10800000">
            <a:off x="68389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25"/>
          <p:cNvCxnSpPr/>
          <p:nvPr/>
        </p:nvCxnSpPr>
        <p:spPr>
          <a:xfrm rot="10800000">
            <a:off x="70675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25"/>
          <p:cNvCxnSpPr/>
          <p:nvPr/>
        </p:nvCxnSpPr>
        <p:spPr>
          <a:xfrm rot="10800000">
            <a:off x="72961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25"/>
          <p:cNvCxnSpPr/>
          <p:nvPr/>
        </p:nvCxnSpPr>
        <p:spPr>
          <a:xfrm rot="10800000">
            <a:off x="75247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25"/>
          <p:cNvCxnSpPr/>
          <p:nvPr/>
        </p:nvCxnSpPr>
        <p:spPr>
          <a:xfrm rot="10800000">
            <a:off x="77533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/>
          <p:nvPr/>
        </p:nvCxnSpPr>
        <p:spPr>
          <a:xfrm rot="10800000">
            <a:off x="79819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25"/>
          <p:cNvCxnSpPr/>
          <p:nvPr/>
        </p:nvCxnSpPr>
        <p:spPr>
          <a:xfrm rot="10800000">
            <a:off x="8210550" y="5992812"/>
            <a:ext cx="0" cy="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0" name="Google Shape;480;p25"/>
          <p:cNvCxnSpPr/>
          <p:nvPr/>
        </p:nvCxnSpPr>
        <p:spPr>
          <a:xfrm rot="10800000">
            <a:off x="8439150" y="5992812"/>
            <a:ext cx="0" cy="25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1" name="Google Shape;481;p25"/>
          <p:cNvSpPr/>
          <p:nvPr/>
        </p:nvSpPr>
        <p:spPr>
          <a:xfrm>
            <a:off x="6153150" y="4449762"/>
            <a:ext cx="444500" cy="1536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6159500" y="4456112"/>
            <a:ext cx="43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610350" y="4449762"/>
            <a:ext cx="444500" cy="1536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6616700" y="4456112"/>
            <a:ext cx="43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7067550" y="4449762"/>
            <a:ext cx="444500" cy="1536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073900" y="4456112"/>
            <a:ext cx="43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7524750" y="4459287"/>
            <a:ext cx="444500" cy="1536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7988300" y="5980112"/>
            <a:ext cx="431800" cy="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315075" y="6159500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2</a:t>
            </a:r>
            <a:endParaRPr/>
          </a:p>
        </p:txBody>
      </p:sp>
      <p:sp>
        <p:nvSpPr>
          <p:cNvPr id="490" name="Google Shape;490;p25"/>
          <p:cNvSpPr txBox="1"/>
          <p:nvPr/>
        </p:nvSpPr>
        <p:spPr>
          <a:xfrm>
            <a:off x="6315075" y="6159500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2</a:t>
            </a:r>
            <a:endParaRPr/>
          </a:p>
        </p:txBody>
      </p:sp>
      <p:pic>
        <p:nvPicPr>
          <p:cNvPr id="491" name="Google Shape;4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700" y="4595812"/>
            <a:ext cx="2032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4724400" y="2995612"/>
            <a:ext cx="331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4724400" y="2995612"/>
            <a:ext cx="331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5168900" y="6043612"/>
            <a:ext cx="331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168900" y="6043612"/>
            <a:ext cx="331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7480300" y="3605212"/>
            <a:ext cx="11684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5791200" y="2895600"/>
            <a:ext cx="2233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3         4          5          6         7</a:t>
            </a:r>
            <a:endParaRPr/>
          </a:p>
        </p:txBody>
      </p:sp>
      <p:cxnSp>
        <p:nvCxnSpPr>
          <p:cNvPr id="498" name="Google Shape;498;p25"/>
          <p:cNvCxnSpPr/>
          <p:nvPr/>
        </p:nvCxnSpPr>
        <p:spPr>
          <a:xfrm flipH="1" rot="-5400000">
            <a:off x="6522212" y="956500"/>
            <a:ext cx="139800" cy="81000"/>
          </a:xfrm>
          <a:prstGeom prst="curvedConnector2">
            <a:avLst/>
          </a:prstGeom>
          <a:noFill/>
          <a:ln>
            <a:noFill/>
          </a:ln>
        </p:spPr>
      </p:cxnSp>
      <p:sp>
        <p:nvSpPr>
          <p:cNvPr id="499" name="Google Shape;499;p25"/>
          <p:cNvSpPr txBox="1"/>
          <p:nvPr/>
        </p:nvSpPr>
        <p:spPr>
          <a:xfrm>
            <a:off x="6276975" y="533400"/>
            <a:ext cx="949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= 4.5</a:t>
            </a:r>
            <a:endParaRPr/>
          </a:p>
        </p:txBody>
      </p:sp>
      <p:cxnSp>
        <p:nvCxnSpPr>
          <p:cNvPr id="500" name="Google Shape;500;p25"/>
          <p:cNvCxnSpPr/>
          <p:nvPr/>
        </p:nvCxnSpPr>
        <p:spPr>
          <a:xfrm flipH="1" rot="-5400000">
            <a:off x="7017512" y="4258500"/>
            <a:ext cx="139800" cy="81000"/>
          </a:xfrm>
          <a:prstGeom prst="curvedConnector2">
            <a:avLst/>
          </a:prstGeom>
          <a:noFill/>
          <a:ln>
            <a:noFill/>
          </a:ln>
        </p:spPr>
      </p:cxnSp>
      <p:cxnSp>
        <p:nvCxnSpPr>
          <p:cNvPr id="501" name="Google Shape;501;p25"/>
          <p:cNvCxnSpPr/>
          <p:nvPr/>
        </p:nvCxnSpPr>
        <p:spPr>
          <a:xfrm>
            <a:off x="7086600" y="4038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2" name="Google Shape;502;p25"/>
          <p:cNvSpPr txBox="1"/>
          <p:nvPr/>
        </p:nvSpPr>
        <p:spPr>
          <a:xfrm>
            <a:off x="6772275" y="3835400"/>
            <a:ext cx="949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= 5.5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 flipH="1" rot="10800000">
            <a:off x="7981950" y="5986462"/>
            <a:ext cx="444500" cy="1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67400" y="6019800"/>
            <a:ext cx="2233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3         4          5          6         7</a:t>
            </a:r>
            <a:endParaRPr/>
          </a:p>
        </p:txBody>
      </p:sp>
      <p:cxnSp>
        <p:nvCxnSpPr>
          <p:cNvPr id="505" name="Google Shape;505;p25"/>
          <p:cNvCxnSpPr/>
          <p:nvPr/>
        </p:nvCxnSpPr>
        <p:spPr>
          <a:xfrm>
            <a:off x="6629400" y="8382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>
            <p:ph type="title"/>
          </p:nvPr>
        </p:nvSpPr>
        <p:spPr>
          <a:xfrm>
            <a:off x="457200" y="685800"/>
            <a:ext cx="82184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Problem with visual inspection of data</a:t>
            </a:r>
            <a:endParaRPr/>
          </a:p>
        </p:txBody>
      </p:sp>
      <p:sp>
        <p:nvSpPr>
          <p:cNvPr id="512" name="Google Shape;512;p26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Will almost always see variation in collected data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Differences between data sets may be due to: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normal variation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eg  two sets of ten tosses with different but fair dice</a:t>
            </a:r>
            <a:endParaRPr/>
          </a:p>
          <a:p>
            <a:pPr indent="-180975" lvl="4" marL="1619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»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differences between data and means are accountable by expected variation</a:t>
            </a:r>
            <a:b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real differences between data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eg two sets of ten tosses for with loaded dice and fair dice </a:t>
            </a:r>
            <a:endParaRPr/>
          </a:p>
          <a:p>
            <a:pPr indent="-180975" lvl="4" marL="1619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»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differences between data and means are not </a:t>
            </a:r>
            <a:b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accountable by expected variation</a:t>
            </a:r>
            <a:endParaRPr/>
          </a:p>
        </p:txBody>
      </p:sp>
      <p:pic>
        <p:nvPicPr>
          <p:cNvPr id="513" name="Google Shape;5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712" y="4365625"/>
            <a:ext cx="1919287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T-test</a:t>
            </a:r>
            <a:endParaRPr/>
          </a:p>
        </p:txBody>
      </p:sp>
      <p:sp>
        <p:nvSpPr>
          <p:cNvPr id="520" name="Google Shape;520;p27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simple statistical test 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allows one to say something about differences between means at a certain confidence level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Null hypothesis of the T-test: 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 difference exists between the means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of two sets of collected data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possible results: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I am 95% sure that null hypothesis is rejected </a:t>
            </a: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•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(there is probably a true difference between the means)</a:t>
            </a:r>
            <a:endParaRPr/>
          </a:p>
          <a:p>
            <a:pPr indent="-920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 cannot reject the null hypothesis</a:t>
            </a: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•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means are likely the same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Different types of T-tests</a:t>
            </a:r>
            <a:endParaRPr/>
          </a:p>
        </p:txBody>
      </p:sp>
      <p:sp>
        <p:nvSpPr>
          <p:cNvPr id="527" name="Google Shape;527;p28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Comparing two sets of independent observations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usually different subjects in each group 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number per group may differ as well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Condition 1     Condition 2</a:t>
            </a: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S1–S20            S21–43</a:t>
            </a:r>
            <a:b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Paired observations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usually a single group studied under both experimental conditions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data points of one subject are treated as a pair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Condition 1     Condition 2</a:t>
            </a:r>
            <a:endParaRPr/>
          </a:p>
          <a:p>
            <a:pPr indent="-180975" lvl="2" marL="8953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S1–S20            S1–S20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Different types of T-tests</a:t>
            </a:r>
            <a:endParaRPr/>
          </a:p>
        </p:txBody>
      </p:sp>
      <p:sp>
        <p:nvSpPr>
          <p:cNvPr id="534" name="Google Shape;534;p29"/>
          <p:cNvSpPr txBox="1"/>
          <p:nvPr>
            <p:ph idx="1" type="body"/>
          </p:nvPr>
        </p:nvSpPr>
        <p:spPr>
          <a:xfrm>
            <a:off x="539750" y="1557337"/>
            <a:ext cx="7772400" cy="211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Non-directional vs directional alternatives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non-directional (two-tailed)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•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 expectation that the direction of difference matters</a:t>
            </a:r>
            <a:b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directional (one-tailed)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•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Only interested if the mean of a given condition is greater than the other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T-test...</a:t>
            </a:r>
            <a:endParaRPr/>
          </a:p>
        </p:txBody>
      </p:sp>
      <p:sp>
        <p:nvSpPr>
          <p:cNvPr id="541" name="Google Shape;541;p30"/>
          <p:cNvSpPr txBox="1"/>
          <p:nvPr>
            <p:ph idx="1" type="body"/>
          </p:nvPr>
        </p:nvSpPr>
        <p:spPr>
          <a:xfrm>
            <a:off x="685800" y="1981200"/>
            <a:ext cx="7772400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Assumptions of t-tests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data points of each sample are normally distributed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but t-test very robust in practice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population variances are equal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t-test reasonably robust for differing variances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deserves consideration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individual observations of data points in sample are independent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must be adhered to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Significance level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decide upon the level before you do the test!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typically stated at the .05 or .01 level</a:t>
            </a:r>
            <a:endParaRPr/>
          </a:p>
        </p:txBody>
      </p:sp>
      <p:grpSp>
        <p:nvGrpSpPr>
          <p:cNvPr id="542" name="Google Shape;542;p30"/>
          <p:cNvGrpSpPr/>
          <p:nvPr/>
        </p:nvGrpSpPr>
        <p:grpSpPr>
          <a:xfrm>
            <a:off x="7451725" y="2060575"/>
            <a:ext cx="1284287" cy="779462"/>
            <a:chOff x="4072" y="633"/>
            <a:chExt cx="809" cy="491"/>
          </a:xfrm>
        </p:grpSpPr>
        <p:grpSp>
          <p:nvGrpSpPr>
            <p:cNvPr id="543" name="Google Shape;543;p30"/>
            <p:cNvGrpSpPr/>
            <p:nvPr/>
          </p:nvGrpSpPr>
          <p:grpSpPr>
            <a:xfrm>
              <a:off x="4468" y="633"/>
              <a:ext cx="413" cy="487"/>
              <a:chOff x="4468" y="633"/>
              <a:chExt cx="413" cy="487"/>
            </a:xfrm>
          </p:grpSpPr>
          <p:cxnSp>
            <p:nvCxnSpPr>
              <p:cNvPr id="544" name="Google Shape;544;p30"/>
              <p:cNvCxnSpPr/>
              <p:nvPr/>
            </p:nvCxnSpPr>
            <p:spPr>
              <a:xfrm>
                <a:off x="4468" y="633"/>
                <a:ext cx="206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30"/>
              <p:cNvCxnSpPr/>
              <p:nvPr/>
            </p:nvCxnSpPr>
            <p:spPr>
              <a:xfrm>
                <a:off x="4673" y="893"/>
                <a:ext cx="208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6" name="Google Shape;546;p30"/>
            <p:cNvGrpSpPr/>
            <p:nvPr/>
          </p:nvGrpSpPr>
          <p:grpSpPr>
            <a:xfrm>
              <a:off x="4072" y="637"/>
              <a:ext cx="413" cy="487"/>
              <a:chOff x="4072" y="637"/>
              <a:chExt cx="413" cy="487"/>
            </a:xfrm>
          </p:grpSpPr>
          <p:cxnSp>
            <p:nvCxnSpPr>
              <p:cNvPr id="547" name="Google Shape;547;p30"/>
              <p:cNvCxnSpPr/>
              <p:nvPr/>
            </p:nvCxnSpPr>
            <p:spPr>
              <a:xfrm>
                <a:off x="4279" y="637"/>
                <a:ext cx="206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0"/>
              <p:cNvCxnSpPr/>
              <p:nvPr/>
            </p:nvCxnSpPr>
            <p:spPr>
              <a:xfrm>
                <a:off x="4072" y="897"/>
                <a:ext cx="208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9" name="Google Shape;549;p30"/>
          <p:cNvGrpSpPr/>
          <p:nvPr/>
        </p:nvGrpSpPr>
        <p:grpSpPr>
          <a:xfrm>
            <a:off x="6300787" y="3068637"/>
            <a:ext cx="661987" cy="779462"/>
            <a:chOff x="3732" y="1325"/>
            <a:chExt cx="417" cy="491"/>
          </a:xfrm>
        </p:grpSpPr>
        <p:grpSp>
          <p:nvGrpSpPr>
            <p:cNvPr id="550" name="Google Shape;550;p30"/>
            <p:cNvGrpSpPr/>
            <p:nvPr/>
          </p:nvGrpSpPr>
          <p:grpSpPr>
            <a:xfrm>
              <a:off x="3936" y="1325"/>
              <a:ext cx="213" cy="487"/>
              <a:chOff x="3936" y="1325"/>
              <a:chExt cx="213" cy="487"/>
            </a:xfrm>
          </p:grpSpPr>
          <p:cxnSp>
            <p:nvCxnSpPr>
              <p:cNvPr id="551" name="Google Shape;551;p30"/>
              <p:cNvCxnSpPr/>
              <p:nvPr/>
            </p:nvCxnSpPr>
            <p:spPr>
              <a:xfrm>
                <a:off x="3936" y="1325"/>
                <a:ext cx="106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30"/>
              <p:cNvCxnSpPr/>
              <p:nvPr/>
            </p:nvCxnSpPr>
            <p:spPr>
              <a:xfrm>
                <a:off x="4042" y="1585"/>
                <a:ext cx="107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53" name="Google Shape;553;p30"/>
            <p:cNvGrpSpPr/>
            <p:nvPr/>
          </p:nvGrpSpPr>
          <p:grpSpPr>
            <a:xfrm>
              <a:off x="3732" y="1329"/>
              <a:ext cx="213" cy="487"/>
              <a:chOff x="3732" y="1329"/>
              <a:chExt cx="213" cy="487"/>
            </a:xfrm>
          </p:grpSpPr>
          <p:cxnSp>
            <p:nvCxnSpPr>
              <p:cNvPr id="554" name="Google Shape;554;p30"/>
              <p:cNvCxnSpPr/>
              <p:nvPr/>
            </p:nvCxnSpPr>
            <p:spPr>
              <a:xfrm>
                <a:off x="3839" y="1329"/>
                <a:ext cx="106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30"/>
              <p:cNvCxnSpPr/>
              <p:nvPr/>
            </p:nvCxnSpPr>
            <p:spPr>
              <a:xfrm>
                <a:off x="3732" y="1589"/>
                <a:ext cx="107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6" name="Google Shape;556;p30"/>
          <p:cNvGrpSpPr/>
          <p:nvPr/>
        </p:nvGrpSpPr>
        <p:grpSpPr>
          <a:xfrm>
            <a:off x="7308850" y="3068637"/>
            <a:ext cx="1557337" cy="779462"/>
            <a:chOff x="4340" y="1317"/>
            <a:chExt cx="981" cy="491"/>
          </a:xfrm>
        </p:grpSpPr>
        <p:grpSp>
          <p:nvGrpSpPr>
            <p:cNvPr id="557" name="Google Shape;557;p30"/>
            <p:cNvGrpSpPr/>
            <p:nvPr/>
          </p:nvGrpSpPr>
          <p:grpSpPr>
            <a:xfrm>
              <a:off x="4820" y="1317"/>
              <a:ext cx="501" cy="487"/>
              <a:chOff x="4820" y="1317"/>
              <a:chExt cx="501" cy="487"/>
            </a:xfrm>
          </p:grpSpPr>
          <p:cxnSp>
            <p:nvCxnSpPr>
              <p:cNvPr id="558" name="Google Shape;558;p30"/>
              <p:cNvCxnSpPr/>
              <p:nvPr/>
            </p:nvCxnSpPr>
            <p:spPr>
              <a:xfrm>
                <a:off x="4820" y="1317"/>
                <a:ext cx="250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0"/>
              <p:cNvCxnSpPr/>
              <p:nvPr/>
            </p:nvCxnSpPr>
            <p:spPr>
              <a:xfrm>
                <a:off x="5069" y="1577"/>
                <a:ext cx="252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60" name="Google Shape;560;p30"/>
            <p:cNvGrpSpPr/>
            <p:nvPr/>
          </p:nvGrpSpPr>
          <p:grpSpPr>
            <a:xfrm>
              <a:off x="4340" y="1321"/>
              <a:ext cx="501" cy="487"/>
              <a:chOff x="4340" y="1321"/>
              <a:chExt cx="501" cy="487"/>
            </a:xfrm>
          </p:grpSpPr>
          <p:cxnSp>
            <p:nvCxnSpPr>
              <p:cNvPr id="561" name="Google Shape;561;p30"/>
              <p:cNvCxnSpPr/>
              <p:nvPr/>
            </p:nvCxnSpPr>
            <p:spPr>
              <a:xfrm>
                <a:off x="4591" y="1321"/>
                <a:ext cx="250" cy="259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0"/>
              <p:cNvCxnSpPr/>
              <p:nvPr/>
            </p:nvCxnSpPr>
            <p:spPr>
              <a:xfrm>
                <a:off x="4340" y="1581"/>
                <a:ext cx="252" cy="227"/>
              </a:xfrm>
              <a:prstGeom prst="curvedConnector2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Two-tailed unpaired T-test</a:t>
            </a:r>
            <a:endParaRPr/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611187" y="1557337"/>
            <a:ext cx="7772400" cy="316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N:       number of data points in the one sample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rgbClr val="00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X:     sum of all data points in one sample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X:       mean of data points in sample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rgbClr val="00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3000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): sum of squares of data points in sample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s</a:t>
            </a:r>
            <a:r>
              <a:rPr b="0" baseline="3000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:      unbiased estimate of population variation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t:        t ratio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df  =   degrees of freedom = N1 + N2 – 2</a:t>
            </a: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Formulas</a:t>
            </a:r>
            <a:endParaRPr/>
          </a:p>
        </p:txBody>
      </p:sp>
      <p:pic>
        <p:nvPicPr>
          <p:cNvPr id="570" name="Google Shape;5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941887"/>
            <a:ext cx="5691187" cy="15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687" y="5084762"/>
            <a:ext cx="2185987" cy="1614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31"/>
          <p:cNvCxnSpPr/>
          <p:nvPr/>
        </p:nvCxnSpPr>
        <p:spPr>
          <a:xfrm>
            <a:off x="7556500" y="5168900"/>
            <a:ext cx="1066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 txBox="1"/>
          <p:nvPr/>
        </p:nvSpPr>
        <p:spPr>
          <a:xfrm>
            <a:off x="1243012" y="1555750"/>
            <a:ext cx="26416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df	.05	.01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	12.706	63.657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	4.303	9.925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	3.182	5.841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	2.776	4.604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	2.571	4.032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	2.447	3.707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	2.365	3.499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	2.306	3.355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	2.262	3.250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	2.228	3.169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	2.201	3.106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	2.179	3.055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	2.160	3.012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	2.145	2.977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	2.131	2.947</a:t>
            </a:r>
            <a:endParaRPr/>
          </a:p>
        </p:txBody>
      </p:sp>
      <p:sp>
        <p:nvSpPr>
          <p:cNvPr id="579" name="Google Shape;579;p32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Level of significance for two-tailed test</a:t>
            </a:r>
            <a:endParaRPr/>
          </a:p>
        </p:txBody>
      </p:sp>
      <p:sp>
        <p:nvSpPr>
          <p:cNvPr id="580" name="Google Shape;580;p32"/>
          <p:cNvSpPr txBox="1"/>
          <p:nvPr/>
        </p:nvSpPr>
        <p:spPr>
          <a:xfrm>
            <a:off x="5651500" y="1557337"/>
            <a:ext cx="25273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df	.05	.01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16	2.120	2.921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	2.101	2.878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20	2.086	2.845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22	2.074	2.819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24	2.064	2.797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 Calculation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611187" y="1412875"/>
            <a:ext cx="787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  4  4  4  5  5  5  6		Hypothesis: there is no significant difference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  4  5  5  6  6  7  7		between the means at the .05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Calculating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2376487"/>
            <a:ext cx="6335712" cy="448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 Calculation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660400" y="1539875"/>
            <a:ext cx="17716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Calculating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pic>
        <p:nvPicPr>
          <p:cNvPr id="594" name="Google Shape;5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1557337"/>
            <a:ext cx="4248150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4294967295"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Collecting user performance data</a:t>
            </a:r>
            <a:endParaRPr/>
          </a:p>
        </p:txBody>
      </p:sp>
      <p:sp>
        <p:nvSpPr>
          <p:cNvPr id="54" name="Google Shape;54;p8"/>
          <p:cNvSpPr txBox="1"/>
          <p:nvPr>
            <p:ph idx="4294967295" type="body"/>
          </p:nvPr>
        </p:nvSpPr>
        <p:spPr>
          <a:xfrm>
            <a:off x="611187" y="1412875"/>
            <a:ext cx="71262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Data collected on system use (often lots of data)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Exploratory: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hope something interesting shows up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but difficult to analyze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Targeted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–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look for specific information, but may miss something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frequency of request for on-line assistance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–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what did people ask for help with?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frequency of use of different parts of the system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–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why are parts of system unused?</a:t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number of errors and where they occurred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–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why does an error occur repeatedly?</a:t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time it takes to complete some operation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–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what tasks take longer than expected?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" name="Google Shape;55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3662" y="4970462"/>
            <a:ext cx="2700337" cy="188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 Calculation</a:t>
            </a:r>
            <a:endParaRPr/>
          </a:p>
        </p:txBody>
      </p:sp>
      <p:sp>
        <p:nvSpPr>
          <p:cNvPr id="600" name="Google Shape;600;p35"/>
          <p:cNvSpPr txBox="1"/>
          <p:nvPr/>
        </p:nvSpPr>
        <p:spPr>
          <a:xfrm>
            <a:off x="611187" y="1916112"/>
            <a:ext cx="530225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Looking up critical value of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table for two-tailed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test, at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=.05,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=14</a:t>
            </a:r>
            <a:endParaRPr/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critical value = 2.145</a:t>
            </a:r>
            <a:endParaRPr/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=1.871 &lt; 2.145, there is no significant difference</a:t>
            </a:r>
            <a:endParaRPr/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therefore, we cannot reject the null hypothesis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i.e., there is no difference between the means</a:t>
            </a:r>
            <a:endParaRPr/>
          </a:p>
        </p:txBody>
      </p:sp>
      <p:sp>
        <p:nvSpPr>
          <p:cNvPr id="601" name="Google Shape;601;p35"/>
          <p:cNvSpPr txBox="1"/>
          <p:nvPr/>
        </p:nvSpPr>
        <p:spPr>
          <a:xfrm>
            <a:off x="6011862" y="1628775"/>
            <a:ext cx="26416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df	.05	.01</a:t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1	12.706	63.657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2.145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2.977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15	2.131	2.947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Two-tailed Unpaired T-test</a:t>
            </a:r>
            <a:endParaRPr/>
          </a:p>
        </p:txBody>
      </p:sp>
      <p:sp>
        <p:nvSpPr>
          <p:cNvPr id="608" name="Google Shape;608;p36"/>
          <p:cNvSpPr txBox="1"/>
          <p:nvPr/>
        </p:nvSpPr>
        <p:spPr>
          <a:xfrm>
            <a:off x="0" y="952500"/>
            <a:ext cx="8178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952500" y="2565400"/>
            <a:ext cx="6883400" cy="303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36"/>
          <p:cNvSpPr txBox="1"/>
          <p:nvPr/>
        </p:nvSpPr>
        <p:spPr>
          <a:xfrm>
            <a:off x="2808287" y="2532062"/>
            <a:ext cx="1730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Unpaired t-test  </a:t>
            </a:r>
            <a:endParaRPr/>
          </a:p>
        </p:txBody>
      </p:sp>
      <p:cxnSp>
        <p:nvCxnSpPr>
          <p:cNvPr id="611" name="Google Shape;611;p36"/>
          <p:cNvCxnSpPr/>
          <p:nvPr/>
        </p:nvCxnSpPr>
        <p:spPr>
          <a:xfrm>
            <a:off x="2438400" y="3314700"/>
            <a:ext cx="4191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" name="Google Shape;612;p36"/>
          <p:cNvCxnSpPr/>
          <p:nvPr/>
        </p:nvCxnSpPr>
        <p:spPr>
          <a:xfrm>
            <a:off x="2425700" y="3784600"/>
            <a:ext cx="4191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36"/>
          <p:cNvCxnSpPr/>
          <p:nvPr/>
        </p:nvCxnSpPr>
        <p:spPr>
          <a:xfrm>
            <a:off x="2432050" y="3314700"/>
            <a:ext cx="0" cy="46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36"/>
          <p:cNvCxnSpPr/>
          <p:nvPr/>
        </p:nvCxnSpPr>
        <p:spPr>
          <a:xfrm>
            <a:off x="3829050" y="3314700"/>
            <a:ext cx="0" cy="46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36"/>
          <p:cNvCxnSpPr/>
          <p:nvPr/>
        </p:nvCxnSpPr>
        <p:spPr>
          <a:xfrm>
            <a:off x="5226050" y="3314700"/>
            <a:ext cx="0" cy="46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36"/>
          <p:cNvCxnSpPr/>
          <p:nvPr/>
        </p:nvCxnSpPr>
        <p:spPr>
          <a:xfrm>
            <a:off x="6623050" y="3314700"/>
            <a:ext cx="0" cy="46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7" name="Google Shape;617;p36"/>
          <p:cNvSpPr txBox="1"/>
          <p:nvPr/>
        </p:nvSpPr>
        <p:spPr>
          <a:xfrm>
            <a:off x="2343150" y="3052762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DF:</a:t>
            </a: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2405062" y="3433762"/>
            <a:ext cx="409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619" name="Google Shape;619;p36"/>
          <p:cNvSpPr txBox="1"/>
          <p:nvPr/>
        </p:nvSpPr>
        <p:spPr>
          <a:xfrm>
            <a:off x="3736975" y="3052762"/>
            <a:ext cx="1754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Unpaired t Value:</a:t>
            </a:r>
            <a:endParaRPr/>
          </a:p>
        </p:txBody>
      </p:sp>
      <p:sp>
        <p:nvSpPr>
          <p:cNvPr id="620" name="Google Shape;620;p36"/>
          <p:cNvSpPr txBox="1"/>
          <p:nvPr/>
        </p:nvSpPr>
        <p:spPr>
          <a:xfrm>
            <a:off x="3798887" y="3433762"/>
            <a:ext cx="760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-1.871</a:t>
            </a: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5500687" y="3040062"/>
            <a:ext cx="1358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Prob. (2-tail):</a:t>
            </a:r>
            <a:endParaRPr/>
          </a:p>
        </p:txBody>
      </p:sp>
      <p:sp>
        <p:nvSpPr>
          <p:cNvPr id="622" name="Google Shape;622;p36"/>
          <p:cNvSpPr txBox="1"/>
          <p:nvPr/>
        </p:nvSpPr>
        <p:spPr>
          <a:xfrm>
            <a:off x="5194300" y="3433762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.0824</a:t>
            </a:r>
            <a:endParaRPr/>
          </a:p>
        </p:txBody>
      </p:sp>
      <p:cxnSp>
        <p:nvCxnSpPr>
          <p:cNvPr id="623" name="Google Shape;623;p36"/>
          <p:cNvCxnSpPr/>
          <p:nvPr/>
        </p:nvCxnSpPr>
        <p:spPr>
          <a:xfrm>
            <a:off x="1422400" y="4229100"/>
            <a:ext cx="6197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4" name="Google Shape;624;p36"/>
          <p:cNvCxnSpPr/>
          <p:nvPr/>
        </p:nvCxnSpPr>
        <p:spPr>
          <a:xfrm>
            <a:off x="1422400" y="4686300"/>
            <a:ext cx="6197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36"/>
          <p:cNvCxnSpPr/>
          <p:nvPr/>
        </p:nvCxnSpPr>
        <p:spPr>
          <a:xfrm>
            <a:off x="1422400" y="5130800"/>
            <a:ext cx="6197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" name="Google Shape;626;p36"/>
          <p:cNvCxnSpPr/>
          <p:nvPr/>
        </p:nvCxnSpPr>
        <p:spPr>
          <a:xfrm>
            <a:off x="14287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26606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8" name="Google Shape;628;p36"/>
          <p:cNvCxnSpPr/>
          <p:nvPr/>
        </p:nvCxnSpPr>
        <p:spPr>
          <a:xfrm>
            <a:off x="39052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9" name="Google Shape;629;p36"/>
          <p:cNvCxnSpPr/>
          <p:nvPr/>
        </p:nvCxnSpPr>
        <p:spPr>
          <a:xfrm>
            <a:off x="51498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0" name="Google Shape;630;p36"/>
          <p:cNvCxnSpPr/>
          <p:nvPr/>
        </p:nvCxnSpPr>
        <p:spPr>
          <a:xfrm>
            <a:off x="63817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1" name="Google Shape;631;p36"/>
          <p:cNvCxnSpPr/>
          <p:nvPr/>
        </p:nvCxnSpPr>
        <p:spPr>
          <a:xfrm>
            <a:off x="7626350" y="4216400"/>
            <a:ext cx="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2" name="Google Shape;632;p36"/>
          <p:cNvSpPr txBox="1"/>
          <p:nvPr/>
        </p:nvSpPr>
        <p:spPr>
          <a:xfrm>
            <a:off x="1335087" y="3954462"/>
            <a:ext cx="804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Group:</a:t>
            </a:r>
            <a:endParaRPr/>
          </a:p>
        </p:txBody>
      </p:sp>
      <p:sp>
        <p:nvSpPr>
          <p:cNvPr id="633" name="Google Shape;633;p36"/>
          <p:cNvSpPr txBox="1"/>
          <p:nvPr/>
        </p:nvSpPr>
        <p:spPr>
          <a:xfrm>
            <a:off x="2574925" y="3954462"/>
            <a:ext cx="782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Count:</a:t>
            </a:r>
            <a:endParaRPr/>
          </a:p>
        </p:txBody>
      </p:sp>
      <p:sp>
        <p:nvSpPr>
          <p:cNvPr id="634" name="Google Shape;634;p36"/>
          <p:cNvSpPr txBox="1"/>
          <p:nvPr/>
        </p:nvSpPr>
        <p:spPr>
          <a:xfrm>
            <a:off x="3814762" y="3954462"/>
            <a:ext cx="749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Mean:</a:t>
            </a:r>
            <a:endParaRPr/>
          </a:p>
        </p:txBody>
      </p:sp>
      <p:sp>
        <p:nvSpPr>
          <p:cNvPr id="635" name="Google Shape;635;p36"/>
          <p:cNvSpPr txBox="1"/>
          <p:nvPr/>
        </p:nvSpPr>
        <p:spPr>
          <a:xfrm>
            <a:off x="5054600" y="3954462"/>
            <a:ext cx="1076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Std. Dev.:</a:t>
            </a: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6294437" y="3954462"/>
            <a:ext cx="11096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Std. Error:</a:t>
            </a:r>
            <a:endParaRPr/>
          </a:p>
        </p:txBody>
      </p:sp>
      <p:sp>
        <p:nvSpPr>
          <p:cNvPr id="637" name="Google Shape;637;p36"/>
          <p:cNvSpPr txBox="1"/>
          <p:nvPr/>
        </p:nvSpPr>
        <p:spPr>
          <a:xfrm>
            <a:off x="1397000" y="4335462"/>
            <a:ext cx="523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endParaRPr/>
          </a:p>
        </p:txBody>
      </p:sp>
      <p:sp>
        <p:nvSpPr>
          <p:cNvPr id="638" name="Google Shape;638;p36"/>
          <p:cNvSpPr txBox="1"/>
          <p:nvPr/>
        </p:nvSpPr>
        <p:spPr>
          <a:xfrm>
            <a:off x="2636837" y="433546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39" name="Google Shape;639;p36"/>
          <p:cNvSpPr txBox="1"/>
          <p:nvPr/>
        </p:nvSpPr>
        <p:spPr>
          <a:xfrm>
            <a:off x="3876675" y="4335462"/>
            <a:ext cx="466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/>
          </a:p>
        </p:txBody>
      </p:sp>
      <p:sp>
        <p:nvSpPr>
          <p:cNvPr id="640" name="Google Shape;640;p36"/>
          <p:cNvSpPr txBox="1"/>
          <p:nvPr/>
        </p:nvSpPr>
        <p:spPr>
          <a:xfrm>
            <a:off x="5116512" y="4335462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.926</a:t>
            </a:r>
            <a:endParaRPr/>
          </a:p>
        </p:txBody>
      </p:sp>
      <p:sp>
        <p:nvSpPr>
          <p:cNvPr id="641" name="Google Shape;641;p36"/>
          <p:cNvSpPr txBox="1"/>
          <p:nvPr/>
        </p:nvSpPr>
        <p:spPr>
          <a:xfrm>
            <a:off x="6356350" y="4335462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.327</a:t>
            </a: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1397000" y="4792662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</p:txBody>
      </p:sp>
      <p:sp>
        <p:nvSpPr>
          <p:cNvPr id="643" name="Google Shape;643;p36"/>
          <p:cNvSpPr txBox="1"/>
          <p:nvPr/>
        </p:nvSpPr>
        <p:spPr>
          <a:xfrm>
            <a:off x="2636837" y="479266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44" name="Google Shape;644;p36"/>
          <p:cNvSpPr txBox="1"/>
          <p:nvPr/>
        </p:nvSpPr>
        <p:spPr>
          <a:xfrm>
            <a:off x="3876675" y="4792662"/>
            <a:ext cx="466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5.5</a:t>
            </a:r>
            <a:endParaRPr/>
          </a:p>
        </p:txBody>
      </p:sp>
      <p:sp>
        <p:nvSpPr>
          <p:cNvPr id="645" name="Google Shape;645;p36"/>
          <p:cNvSpPr txBox="1"/>
          <p:nvPr/>
        </p:nvSpPr>
        <p:spPr>
          <a:xfrm>
            <a:off x="5116512" y="4792662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1.195</a:t>
            </a: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6356350" y="4792662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.423</a:t>
            </a:r>
            <a:endParaRPr/>
          </a:p>
        </p:txBody>
      </p:sp>
      <p:sp>
        <p:nvSpPr>
          <p:cNvPr id="647" name="Google Shape;647;p36"/>
          <p:cNvSpPr txBox="1"/>
          <p:nvPr/>
        </p:nvSpPr>
        <p:spPr>
          <a:xfrm>
            <a:off x="971550" y="1844675"/>
            <a:ext cx="2852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one: 3, 4, 4, 4, 5, 5, 5, 6</a:t>
            </a:r>
            <a:endParaRPr/>
          </a:p>
        </p:txBody>
      </p:sp>
      <p:sp>
        <p:nvSpPr>
          <p:cNvPr id="648" name="Google Shape;648;p36"/>
          <p:cNvSpPr txBox="1"/>
          <p:nvPr/>
        </p:nvSpPr>
        <p:spPr>
          <a:xfrm>
            <a:off x="971550" y="2133600"/>
            <a:ext cx="2833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two: 4, 4, 5, 5, 6, 6, 7, 7</a:t>
            </a:r>
            <a:endParaRPr/>
          </a:p>
        </p:txBody>
      </p:sp>
      <p:sp>
        <p:nvSpPr>
          <p:cNvPr id="649" name="Google Shape;649;p36"/>
          <p:cNvSpPr txBox="1"/>
          <p:nvPr/>
        </p:nvSpPr>
        <p:spPr>
          <a:xfrm>
            <a:off x="611187" y="1412875"/>
            <a:ext cx="46783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use a statistics package (e.g., Excel has simple stats)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Significance levels and errors</a:t>
            </a:r>
            <a:endParaRPr/>
          </a:p>
        </p:txBody>
      </p:sp>
      <p:sp>
        <p:nvSpPr>
          <p:cNvPr id="656" name="Google Shape;656;p37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1 error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reject the null hypothesis when it is, in fact, true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2 error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accept the null hypothesis when it is, in fact, false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Effects of levels of significance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high confidence level (eg p&lt;.0001) 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greater chance of Type 2 errors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low confidence level (eg p&gt;.1) 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greater chance of Type 1 errors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You can ‘bias’ your choice depending on consequence of these errors</a:t>
            </a:r>
            <a:b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I and Type II Errors</a:t>
            </a:r>
            <a:endParaRPr/>
          </a:p>
        </p:txBody>
      </p:sp>
      <p:graphicFrame>
        <p:nvGraphicFramePr>
          <p:cNvPr id="662" name="Google Shape;662;p38"/>
          <p:cNvGraphicFramePr/>
          <p:nvPr/>
        </p:nvGraphicFramePr>
        <p:xfrm>
          <a:off x="3505200" y="36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{F218F235-5DAB-4A13-A0C3-A737F9F7179B}</a:tableStyleId>
              </a:tblPr>
              <a:tblGrid>
                <a:gridCol w="1854200"/>
                <a:gridCol w="1854200"/>
                <a:gridCol w="1854200"/>
              </a:tblGrid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Verdana"/>
                        <a:buNone/>
                      </a:pPr>
                      <a:r>
                        <a:rPr b="1" i="1" lang="en-US" sz="20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Verdana"/>
                        <a:buNone/>
                      </a:pPr>
                      <a:r>
                        <a:rPr b="1" i="1" lang="en-US" sz="20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Verdana"/>
                        <a:buNone/>
                      </a:pPr>
                      <a:r>
                        <a:rPr b="1" i="1" lang="en-US" sz="20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 I 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Verdana"/>
                        <a:buNone/>
                      </a:pPr>
                      <a:r>
                        <a:rPr b="0" i="0" lang="en-US" sz="32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Verdana"/>
                        <a:buNone/>
                      </a:pPr>
                      <a:r>
                        <a:rPr b="1" i="1" lang="en-US" sz="20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Verdana"/>
                        <a:buNone/>
                      </a:pPr>
                      <a:r>
                        <a:rPr b="0" i="0" lang="en-US" sz="32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>
                          <a:solidFill>
                            <a:srgbClr val="00006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 II 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38"/>
          <p:cNvSpPr txBox="1"/>
          <p:nvPr/>
        </p:nvSpPr>
        <p:spPr>
          <a:xfrm>
            <a:off x="5334000" y="29464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6516687" y="32845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endParaRPr/>
          </a:p>
        </p:txBody>
      </p:sp>
      <p:sp>
        <p:nvSpPr>
          <p:cNvPr id="665" name="Google Shape;665;p38"/>
          <p:cNvSpPr txBox="1"/>
          <p:nvPr/>
        </p:nvSpPr>
        <p:spPr>
          <a:xfrm>
            <a:off x="1835150" y="5516562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“Reality”</a:t>
            </a:r>
            <a:endParaRPr/>
          </a:p>
        </p:txBody>
      </p:sp>
      <p:sp>
        <p:nvSpPr>
          <p:cNvPr id="666" name="Google Shape;666;p38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1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reject the null hypothesis when it is, in fact,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2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accept the null hypothesis when it is, in fact, false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The SpamAssassin Spam Rater</a:t>
            </a:r>
            <a:endParaRPr/>
          </a:p>
        </p:txBody>
      </p:sp>
      <p:sp>
        <p:nvSpPr>
          <p:cNvPr id="672" name="Google Shape;672;p39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SPAM rater gives each email a SPAM likelihood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0: definitely valid email…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1: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2: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…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9: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10: definitely SPAM</a:t>
            </a:r>
            <a:endParaRPr/>
          </a:p>
        </p:txBody>
      </p:sp>
      <p:sp>
        <p:nvSpPr>
          <p:cNvPr id="673" name="Google Shape;673;p39"/>
          <p:cNvSpPr/>
          <p:nvPr/>
        </p:nvSpPr>
        <p:spPr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675" name="Google Shape;675;p39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676" name="Google Shape;676;p39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77" name="Google Shape;677;p39"/>
          <p:cNvGrpSpPr/>
          <p:nvPr/>
        </p:nvGrpSpPr>
        <p:grpSpPr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678" name="Google Shape;67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9" name="Google Shape;679;p39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680" name="Google Shape;680;p39"/>
          <p:cNvCxnSpPr/>
          <p:nvPr/>
        </p:nvCxnSpPr>
        <p:spPr>
          <a:xfrm>
            <a:off x="5435600" y="2133600"/>
            <a:ext cx="0" cy="1943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1" name="Google Shape;681;p39"/>
          <p:cNvSpPr txBox="1"/>
          <p:nvPr/>
        </p:nvSpPr>
        <p:spPr>
          <a:xfrm>
            <a:off x="5724525" y="2852737"/>
            <a:ext cx="2484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SPAM likelihood</a:t>
            </a:r>
            <a:endParaRPr/>
          </a:p>
        </p:txBody>
      </p:sp>
      <p:sp>
        <p:nvSpPr>
          <p:cNvPr id="682" name="Google Shape;682;p39"/>
          <p:cNvSpPr txBox="1"/>
          <p:nvPr/>
        </p:nvSpPr>
        <p:spPr>
          <a:xfrm>
            <a:off x="2051050" y="4797425"/>
            <a:ext cx="1081087" cy="14398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b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Spam Rater</a:t>
            </a:r>
            <a:endParaRPr/>
          </a:p>
        </p:txBody>
      </p:sp>
      <p:sp>
        <p:nvSpPr>
          <p:cNvPr id="683" name="Google Shape;683;p39"/>
          <p:cNvSpPr txBox="1"/>
          <p:nvPr/>
        </p:nvSpPr>
        <p:spPr>
          <a:xfrm>
            <a:off x="3779837" y="450850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684" name="Google Shape;684;p39"/>
          <p:cNvCxnSpPr/>
          <p:nvPr/>
        </p:nvCxnSpPr>
        <p:spPr>
          <a:xfrm flipH="1" rot="10800000">
            <a:off x="3059112" y="4797425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85" name="Google Shape;685;p39"/>
          <p:cNvCxnSpPr/>
          <p:nvPr/>
        </p:nvCxnSpPr>
        <p:spPr>
          <a:xfrm>
            <a:off x="2987675" y="5949950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86" name="Google Shape;686;p39"/>
          <p:cNvGrpSpPr/>
          <p:nvPr/>
        </p:nvGrpSpPr>
        <p:grpSpPr>
          <a:xfrm>
            <a:off x="1042987" y="4724400"/>
            <a:ext cx="1066800" cy="457200"/>
            <a:chOff x="768" y="3456"/>
            <a:chExt cx="672" cy="288"/>
          </a:xfrm>
        </p:grpSpPr>
        <p:sp>
          <p:nvSpPr>
            <p:cNvPr id="687" name="Google Shape;687;p39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688" name="Google Shape;688;p39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9" name="Google Shape;689;p39"/>
          <p:cNvGrpSpPr/>
          <p:nvPr/>
        </p:nvGrpSpPr>
        <p:grpSpPr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690" name="Google Shape;690;p39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691" name="Google Shape;691;p39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2" name="Google Shape;692;p39"/>
          <p:cNvGrpSpPr/>
          <p:nvPr/>
        </p:nvGrpSpPr>
        <p:grpSpPr>
          <a:xfrm>
            <a:off x="250825" y="4941887"/>
            <a:ext cx="1655762" cy="609600"/>
            <a:chOff x="240" y="3072"/>
            <a:chExt cx="816" cy="384"/>
          </a:xfrm>
        </p:grpSpPr>
        <p:pic>
          <p:nvPicPr>
            <p:cNvPr id="693" name="Google Shape;693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4" name="Google Shape;694;p39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95" name="Google Shape;695;p39"/>
          <p:cNvSpPr txBox="1"/>
          <p:nvPr/>
        </p:nvSpPr>
        <p:spPr>
          <a:xfrm>
            <a:off x="3779837" y="47974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96" name="Google Shape;696;p39"/>
          <p:cNvSpPr txBox="1"/>
          <p:nvPr/>
        </p:nvSpPr>
        <p:spPr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pSp>
        <p:nvGrpSpPr>
          <p:cNvPr id="697" name="Google Shape;697;p39"/>
          <p:cNvGrpSpPr/>
          <p:nvPr/>
        </p:nvGrpSpPr>
        <p:grpSpPr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698" name="Google Shape;69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39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3779837" y="5229225"/>
            <a:ext cx="1368425" cy="609600"/>
            <a:chOff x="2426" y="3612"/>
            <a:chExt cx="862" cy="384"/>
          </a:xfrm>
        </p:grpSpPr>
        <p:pic>
          <p:nvPicPr>
            <p:cNvPr id="701" name="Google Shape;70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Google Shape;702;p39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cxnSp>
        <p:nvCxnSpPr>
          <p:cNvPr id="703" name="Google Shape;703;p39"/>
          <p:cNvCxnSpPr/>
          <p:nvPr/>
        </p:nvCxnSpPr>
        <p:spPr>
          <a:xfrm>
            <a:off x="2987675" y="6092825"/>
            <a:ext cx="7921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4" name="Google Shape;704;p39"/>
          <p:cNvCxnSpPr/>
          <p:nvPr/>
        </p:nvCxnSpPr>
        <p:spPr>
          <a:xfrm flipH="1" rot="10800000">
            <a:off x="3059112" y="5084762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5" name="Google Shape;705;p39"/>
          <p:cNvCxnSpPr/>
          <p:nvPr/>
        </p:nvCxnSpPr>
        <p:spPr>
          <a:xfrm flipH="1" rot="10800000">
            <a:off x="3059112" y="5661025"/>
            <a:ext cx="720725" cy="73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06" name="Google Shape;706;p39"/>
          <p:cNvGrpSpPr/>
          <p:nvPr/>
        </p:nvGrpSpPr>
        <p:grpSpPr>
          <a:xfrm>
            <a:off x="179387" y="5661025"/>
            <a:ext cx="1295400" cy="609600"/>
            <a:chOff x="240" y="3072"/>
            <a:chExt cx="816" cy="384"/>
          </a:xfrm>
        </p:grpSpPr>
        <p:pic>
          <p:nvPicPr>
            <p:cNvPr id="707" name="Google Shape;70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8" name="Google Shape;708;p39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9" name="Google Shape;709;p39"/>
          <p:cNvGrpSpPr/>
          <p:nvPr/>
        </p:nvGrpSpPr>
        <p:grpSpPr>
          <a:xfrm>
            <a:off x="3059112" y="6248400"/>
            <a:ext cx="1368425" cy="609600"/>
            <a:chOff x="2426" y="3612"/>
            <a:chExt cx="862" cy="384"/>
          </a:xfrm>
        </p:grpSpPr>
        <p:pic>
          <p:nvPicPr>
            <p:cNvPr id="710" name="Google Shape;71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" name="Google Shape;711;p39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The SpamAssassin Spam Rater</a:t>
            </a:r>
            <a:endParaRPr/>
          </a:p>
        </p:txBody>
      </p:sp>
      <p:sp>
        <p:nvSpPr>
          <p:cNvPr id="717" name="Google Shape;717;p40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SPAM assassin deletes mail above a certain SPAM threshold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what should this threshold be?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‘Null hypothesis’: the arriving mail is SPAM</a:t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9" name="Google Shape;719;p40"/>
          <p:cNvGrpSpPr/>
          <p:nvPr/>
        </p:nvGrpSpPr>
        <p:grpSpPr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720" name="Google Shape;720;p40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21" name="Google Shape;721;p40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2" name="Google Shape;722;p40"/>
          <p:cNvGrpSpPr/>
          <p:nvPr/>
        </p:nvGrpSpPr>
        <p:grpSpPr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723" name="Google Shape;72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4" name="Google Shape;724;p40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25" name="Google Shape;725;p40"/>
          <p:cNvSpPr txBox="1"/>
          <p:nvPr/>
        </p:nvSpPr>
        <p:spPr>
          <a:xfrm>
            <a:off x="2051050" y="4797425"/>
            <a:ext cx="1081087" cy="14398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b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Spam Rater</a:t>
            </a:r>
            <a:endParaRPr/>
          </a:p>
        </p:txBody>
      </p:sp>
      <p:sp>
        <p:nvSpPr>
          <p:cNvPr id="726" name="Google Shape;726;p40"/>
          <p:cNvSpPr txBox="1"/>
          <p:nvPr/>
        </p:nvSpPr>
        <p:spPr>
          <a:xfrm>
            <a:off x="3779837" y="450850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727" name="Google Shape;727;p40"/>
          <p:cNvCxnSpPr/>
          <p:nvPr/>
        </p:nvCxnSpPr>
        <p:spPr>
          <a:xfrm flipH="1" rot="10800000">
            <a:off x="3059112" y="4797425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8" name="Google Shape;728;p40"/>
          <p:cNvCxnSpPr/>
          <p:nvPr/>
        </p:nvCxnSpPr>
        <p:spPr>
          <a:xfrm>
            <a:off x="2987675" y="5949950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29" name="Google Shape;729;p40"/>
          <p:cNvGrpSpPr/>
          <p:nvPr/>
        </p:nvGrpSpPr>
        <p:grpSpPr>
          <a:xfrm>
            <a:off x="1042987" y="4724400"/>
            <a:ext cx="1066800" cy="457200"/>
            <a:chOff x="768" y="3456"/>
            <a:chExt cx="672" cy="288"/>
          </a:xfrm>
        </p:grpSpPr>
        <p:sp>
          <p:nvSpPr>
            <p:cNvPr id="730" name="Google Shape;730;p40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31" name="Google Shape;731;p40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2" name="Google Shape;732;p40"/>
          <p:cNvGrpSpPr/>
          <p:nvPr/>
        </p:nvGrpSpPr>
        <p:grpSpPr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733" name="Google Shape;733;p40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34" name="Google Shape;734;p40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40"/>
          <p:cNvGrpSpPr/>
          <p:nvPr/>
        </p:nvGrpSpPr>
        <p:grpSpPr>
          <a:xfrm>
            <a:off x="250825" y="4941887"/>
            <a:ext cx="1655762" cy="609600"/>
            <a:chOff x="240" y="3072"/>
            <a:chExt cx="816" cy="384"/>
          </a:xfrm>
        </p:grpSpPr>
        <p:pic>
          <p:nvPicPr>
            <p:cNvPr id="736" name="Google Shape;73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7" name="Google Shape;737;p40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38" name="Google Shape;738;p40"/>
          <p:cNvSpPr txBox="1"/>
          <p:nvPr/>
        </p:nvSpPr>
        <p:spPr>
          <a:xfrm>
            <a:off x="3779837" y="47974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39" name="Google Shape;739;p40"/>
          <p:cNvSpPr txBox="1"/>
          <p:nvPr/>
        </p:nvSpPr>
        <p:spPr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741" name="Google Shape;74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40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779837" y="5229225"/>
            <a:ext cx="1368425" cy="609600"/>
            <a:chOff x="2426" y="3612"/>
            <a:chExt cx="862" cy="384"/>
          </a:xfrm>
        </p:grpSpPr>
        <p:pic>
          <p:nvPicPr>
            <p:cNvPr id="744" name="Google Shape;74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5" name="Google Shape;745;p40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cxnSp>
        <p:nvCxnSpPr>
          <p:cNvPr id="746" name="Google Shape;746;p40"/>
          <p:cNvCxnSpPr/>
          <p:nvPr/>
        </p:nvCxnSpPr>
        <p:spPr>
          <a:xfrm>
            <a:off x="2987675" y="6092825"/>
            <a:ext cx="7921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7" name="Google Shape;747;p40"/>
          <p:cNvCxnSpPr/>
          <p:nvPr/>
        </p:nvCxnSpPr>
        <p:spPr>
          <a:xfrm flipH="1" rot="10800000">
            <a:off x="3059112" y="5084762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8" name="Google Shape;748;p40"/>
          <p:cNvCxnSpPr/>
          <p:nvPr/>
        </p:nvCxnSpPr>
        <p:spPr>
          <a:xfrm flipH="1" rot="10800000">
            <a:off x="3059112" y="5661025"/>
            <a:ext cx="720725" cy="73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SpamAssassin" id="749" name="Google Shape;7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4724400"/>
            <a:ext cx="2160587" cy="1042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0" name="Google Shape;750;p40"/>
          <p:cNvCxnSpPr/>
          <p:nvPr/>
        </p:nvCxnSpPr>
        <p:spPr>
          <a:xfrm>
            <a:off x="4356100" y="4799012"/>
            <a:ext cx="57626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1" name="Google Shape;751;p40"/>
          <p:cNvCxnSpPr/>
          <p:nvPr/>
        </p:nvCxnSpPr>
        <p:spPr>
          <a:xfrm>
            <a:off x="4427537" y="5084762"/>
            <a:ext cx="57626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2" name="Google Shape;752;p40"/>
          <p:cNvCxnSpPr/>
          <p:nvPr/>
        </p:nvCxnSpPr>
        <p:spPr>
          <a:xfrm flipH="1" rot="10800000">
            <a:off x="4500562" y="5516562"/>
            <a:ext cx="43180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3" name="Google Shape;753;p40"/>
          <p:cNvCxnSpPr/>
          <p:nvPr/>
        </p:nvCxnSpPr>
        <p:spPr>
          <a:xfrm flipH="1" rot="10800000">
            <a:off x="4500562" y="5734050"/>
            <a:ext cx="43180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4" name="Google Shape;754;p40"/>
          <p:cNvCxnSpPr/>
          <p:nvPr/>
        </p:nvCxnSpPr>
        <p:spPr>
          <a:xfrm flipH="1" rot="10800000">
            <a:off x="4716462" y="5876925"/>
            <a:ext cx="215900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5" name="Google Shape;755;p40"/>
          <p:cNvCxnSpPr/>
          <p:nvPr/>
        </p:nvCxnSpPr>
        <p:spPr>
          <a:xfrm flipH="1" rot="10800000">
            <a:off x="7092950" y="4221162"/>
            <a:ext cx="576262" cy="5762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56" name="Google Shape;75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2924175"/>
            <a:ext cx="1566862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7262" y="5224462"/>
            <a:ext cx="1836737" cy="1633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40"/>
          <p:cNvCxnSpPr/>
          <p:nvPr/>
        </p:nvCxnSpPr>
        <p:spPr>
          <a:xfrm>
            <a:off x="7164387" y="5734050"/>
            <a:ext cx="503237" cy="21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40"/>
          <p:cNvSpPr txBox="1"/>
          <p:nvPr/>
        </p:nvSpPr>
        <p:spPr>
          <a:xfrm>
            <a:off x="6588125" y="41497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&lt;=X</a:t>
            </a:r>
            <a:endParaRPr/>
          </a:p>
        </p:txBody>
      </p:sp>
      <p:sp>
        <p:nvSpPr>
          <p:cNvPr id="760" name="Google Shape;760;p40"/>
          <p:cNvSpPr txBox="1"/>
          <p:nvPr/>
        </p:nvSpPr>
        <p:spPr>
          <a:xfrm>
            <a:off x="6804025" y="5805487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&gt;X</a:t>
            </a:r>
            <a:endParaRPr/>
          </a:p>
        </p:txBody>
      </p:sp>
      <p:grpSp>
        <p:nvGrpSpPr>
          <p:cNvPr id="761" name="Google Shape;761;p40"/>
          <p:cNvGrpSpPr/>
          <p:nvPr/>
        </p:nvGrpSpPr>
        <p:grpSpPr>
          <a:xfrm>
            <a:off x="179387" y="5661025"/>
            <a:ext cx="1295400" cy="609600"/>
            <a:chOff x="240" y="3072"/>
            <a:chExt cx="816" cy="384"/>
          </a:xfrm>
        </p:grpSpPr>
        <p:pic>
          <p:nvPicPr>
            <p:cNvPr id="762" name="Google Shape;762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3" name="Google Shape;763;p40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64" name="Google Shape;764;p40"/>
          <p:cNvGrpSpPr/>
          <p:nvPr/>
        </p:nvGrpSpPr>
        <p:grpSpPr>
          <a:xfrm>
            <a:off x="3059112" y="6248400"/>
            <a:ext cx="1368425" cy="609600"/>
            <a:chOff x="2426" y="3612"/>
            <a:chExt cx="862" cy="384"/>
          </a:xfrm>
        </p:grpSpPr>
        <p:pic>
          <p:nvPicPr>
            <p:cNvPr id="765" name="Google Shape;76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40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The SpamAssassin Spam Rater</a:t>
            </a:r>
            <a:endParaRPr/>
          </a:p>
        </p:txBody>
      </p:sp>
      <p:sp>
        <p:nvSpPr>
          <p:cNvPr id="772" name="Google Shape;772;p41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Low threshold = many Type I errors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many legitimate emails classified as spam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but you receive very few actual spams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High threshold = many Type II errors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many spams classified as email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but you receive almost all your valid emails</a:t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4" name="Google Shape;774;p41"/>
          <p:cNvGrpSpPr/>
          <p:nvPr/>
        </p:nvGrpSpPr>
        <p:grpSpPr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775" name="Google Shape;775;p41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76" name="Google Shape;776;p41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77" name="Google Shape;777;p41"/>
          <p:cNvGrpSpPr/>
          <p:nvPr/>
        </p:nvGrpSpPr>
        <p:grpSpPr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778" name="Google Shape;77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9" name="Google Shape;779;p41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80" name="Google Shape;780;p41"/>
          <p:cNvSpPr txBox="1"/>
          <p:nvPr/>
        </p:nvSpPr>
        <p:spPr>
          <a:xfrm>
            <a:off x="2051050" y="4797425"/>
            <a:ext cx="1081087" cy="14398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b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Spam Rater</a:t>
            </a:r>
            <a:endParaRPr/>
          </a:p>
        </p:txBody>
      </p:sp>
      <p:sp>
        <p:nvSpPr>
          <p:cNvPr id="781" name="Google Shape;781;p41"/>
          <p:cNvSpPr txBox="1"/>
          <p:nvPr/>
        </p:nvSpPr>
        <p:spPr>
          <a:xfrm>
            <a:off x="3779837" y="450850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782" name="Google Shape;782;p41"/>
          <p:cNvCxnSpPr/>
          <p:nvPr/>
        </p:nvCxnSpPr>
        <p:spPr>
          <a:xfrm flipH="1" rot="10800000">
            <a:off x="3059112" y="4797425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3" name="Google Shape;783;p41"/>
          <p:cNvCxnSpPr/>
          <p:nvPr/>
        </p:nvCxnSpPr>
        <p:spPr>
          <a:xfrm>
            <a:off x="2987675" y="5949950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84" name="Google Shape;784;p41"/>
          <p:cNvGrpSpPr/>
          <p:nvPr/>
        </p:nvGrpSpPr>
        <p:grpSpPr>
          <a:xfrm>
            <a:off x="1042987" y="4724400"/>
            <a:ext cx="1066800" cy="457200"/>
            <a:chOff x="768" y="3456"/>
            <a:chExt cx="672" cy="288"/>
          </a:xfrm>
        </p:grpSpPr>
        <p:sp>
          <p:nvSpPr>
            <p:cNvPr id="785" name="Google Shape;785;p41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86" name="Google Shape;786;p41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87" name="Google Shape;787;p41"/>
          <p:cNvGrpSpPr/>
          <p:nvPr/>
        </p:nvGrpSpPr>
        <p:grpSpPr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788" name="Google Shape;788;p41"/>
            <p:cNvSpPr txBox="1"/>
            <p:nvPr/>
          </p:nvSpPr>
          <p:spPr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</a:t>
              </a:r>
              <a:endParaRPr/>
            </a:p>
          </p:txBody>
        </p:sp>
        <p:cxnSp>
          <p:nvCxnSpPr>
            <p:cNvPr id="789" name="Google Shape;789;p41"/>
            <p:cNvCxnSpPr/>
            <p:nvPr/>
          </p:nvCxnSpPr>
          <p:spPr>
            <a:xfrm>
              <a:off x="1056" y="3648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90" name="Google Shape;790;p41"/>
          <p:cNvGrpSpPr/>
          <p:nvPr/>
        </p:nvGrpSpPr>
        <p:grpSpPr>
          <a:xfrm>
            <a:off x="250825" y="4941887"/>
            <a:ext cx="1655762" cy="609600"/>
            <a:chOff x="240" y="3072"/>
            <a:chExt cx="816" cy="384"/>
          </a:xfrm>
        </p:grpSpPr>
        <p:pic>
          <p:nvPicPr>
            <p:cNvPr id="791" name="Google Shape;791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2" name="Google Shape;792;p41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93" name="Google Shape;793;p41"/>
          <p:cNvSpPr txBox="1"/>
          <p:nvPr/>
        </p:nvSpPr>
        <p:spPr>
          <a:xfrm>
            <a:off x="3779837" y="47974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94" name="Google Shape;794;p41"/>
          <p:cNvSpPr txBox="1"/>
          <p:nvPr/>
        </p:nvSpPr>
        <p:spPr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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pSp>
        <p:nvGrpSpPr>
          <p:cNvPr id="795" name="Google Shape;795;p41"/>
          <p:cNvGrpSpPr/>
          <p:nvPr/>
        </p:nvGrpSpPr>
        <p:grpSpPr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796" name="Google Shape;79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41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3779837" y="5229225"/>
            <a:ext cx="1368425" cy="609600"/>
            <a:chOff x="2426" y="3612"/>
            <a:chExt cx="862" cy="384"/>
          </a:xfrm>
        </p:grpSpPr>
        <p:pic>
          <p:nvPicPr>
            <p:cNvPr id="799" name="Google Shape;79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0" name="Google Shape;800;p41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cxnSp>
        <p:nvCxnSpPr>
          <p:cNvPr id="801" name="Google Shape;801;p41"/>
          <p:cNvCxnSpPr/>
          <p:nvPr/>
        </p:nvCxnSpPr>
        <p:spPr>
          <a:xfrm>
            <a:off x="2987675" y="6092825"/>
            <a:ext cx="7921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2" name="Google Shape;802;p41"/>
          <p:cNvCxnSpPr/>
          <p:nvPr/>
        </p:nvCxnSpPr>
        <p:spPr>
          <a:xfrm flipH="1" rot="10800000">
            <a:off x="3059112" y="5084762"/>
            <a:ext cx="720725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3" name="Google Shape;803;p41"/>
          <p:cNvCxnSpPr/>
          <p:nvPr/>
        </p:nvCxnSpPr>
        <p:spPr>
          <a:xfrm flipH="1" rot="10800000">
            <a:off x="3059112" y="5661025"/>
            <a:ext cx="720725" cy="73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SpamAssassin" id="804" name="Google Shape;80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4724400"/>
            <a:ext cx="2160587" cy="1042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1"/>
          <p:cNvCxnSpPr/>
          <p:nvPr/>
        </p:nvCxnSpPr>
        <p:spPr>
          <a:xfrm>
            <a:off x="4356100" y="4799012"/>
            <a:ext cx="57626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6" name="Google Shape;806;p41"/>
          <p:cNvCxnSpPr/>
          <p:nvPr/>
        </p:nvCxnSpPr>
        <p:spPr>
          <a:xfrm>
            <a:off x="4427537" y="5084762"/>
            <a:ext cx="57626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7" name="Google Shape;807;p41"/>
          <p:cNvCxnSpPr/>
          <p:nvPr/>
        </p:nvCxnSpPr>
        <p:spPr>
          <a:xfrm flipH="1" rot="10800000">
            <a:off x="4500562" y="5516562"/>
            <a:ext cx="43180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8" name="Google Shape;808;p41"/>
          <p:cNvCxnSpPr/>
          <p:nvPr/>
        </p:nvCxnSpPr>
        <p:spPr>
          <a:xfrm flipH="1" rot="10800000">
            <a:off x="4500562" y="5734050"/>
            <a:ext cx="43180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9" name="Google Shape;809;p41"/>
          <p:cNvCxnSpPr/>
          <p:nvPr/>
        </p:nvCxnSpPr>
        <p:spPr>
          <a:xfrm flipH="1" rot="10800000">
            <a:off x="4716462" y="5876925"/>
            <a:ext cx="215900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0" name="Google Shape;810;p41"/>
          <p:cNvCxnSpPr/>
          <p:nvPr/>
        </p:nvCxnSpPr>
        <p:spPr>
          <a:xfrm flipH="1" rot="10800000">
            <a:off x="7092950" y="4221162"/>
            <a:ext cx="576262" cy="5762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811" name="Google Shape;81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2924175"/>
            <a:ext cx="1566862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7262" y="5224462"/>
            <a:ext cx="1836737" cy="1633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41"/>
          <p:cNvCxnSpPr/>
          <p:nvPr/>
        </p:nvCxnSpPr>
        <p:spPr>
          <a:xfrm>
            <a:off x="7164387" y="5734050"/>
            <a:ext cx="503237" cy="21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4" name="Google Shape;814;p41"/>
          <p:cNvSpPr txBox="1"/>
          <p:nvPr/>
        </p:nvSpPr>
        <p:spPr>
          <a:xfrm>
            <a:off x="6588125" y="41497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&lt;=X</a:t>
            </a:r>
            <a:endParaRPr/>
          </a:p>
        </p:txBody>
      </p:sp>
      <p:sp>
        <p:nvSpPr>
          <p:cNvPr id="815" name="Google Shape;815;p41"/>
          <p:cNvSpPr txBox="1"/>
          <p:nvPr/>
        </p:nvSpPr>
        <p:spPr>
          <a:xfrm>
            <a:off x="6804025" y="5805487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&gt;X</a:t>
            </a:r>
            <a:endParaRPr/>
          </a:p>
        </p:txBody>
      </p:sp>
      <p:grpSp>
        <p:nvGrpSpPr>
          <p:cNvPr id="816" name="Google Shape;816;p41"/>
          <p:cNvGrpSpPr/>
          <p:nvPr/>
        </p:nvGrpSpPr>
        <p:grpSpPr>
          <a:xfrm>
            <a:off x="179387" y="5661025"/>
            <a:ext cx="1295400" cy="609600"/>
            <a:chOff x="240" y="3072"/>
            <a:chExt cx="816" cy="384"/>
          </a:xfrm>
        </p:grpSpPr>
        <p:pic>
          <p:nvPicPr>
            <p:cNvPr id="817" name="Google Shape;817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8" name="Google Shape;818;p41"/>
            <p:cNvCxnSpPr/>
            <p:nvPr/>
          </p:nvCxnSpPr>
          <p:spPr>
            <a:xfrm>
              <a:off x="672" y="326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19" name="Google Shape;819;p41"/>
          <p:cNvGrpSpPr/>
          <p:nvPr/>
        </p:nvGrpSpPr>
        <p:grpSpPr>
          <a:xfrm>
            <a:off x="3059112" y="6248400"/>
            <a:ext cx="1368425" cy="609600"/>
            <a:chOff x="2426" y="3612"/>
            <a:chExt cx="862" cy="384"/>
          </a:xfrm>
        </p:grpSpPr>
        <p:pic>
          <p:nvPicPr>
            <p:cNvPr id="820" name="Google Shape;820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Google Shape;821;p41"/>
            <p:cNvSpPr txBox="1"/>
            <p:nvPr/>
          </p:nvSpPr>
          <p:spPr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Which is Worse?</a:t>
            </a:r>
            <a:endParaRPr/>
          </a:p>
        </p:txBody>
      </p:sp>
      <p:sp>
        <p:nvSpPr>
          <p:cNvPr id="827" name="Google Shape;827;p42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I errors are considered worse because the null hypothesis is meant to reflect the incumbent theory.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you must use your judgement to assess actual risk of being wrong in the context of your study.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Significance levels and errors</a:t>
            </a:r>
            <a:endParaRPr/>
          </a:p>
        </p:txBody>
      </p:sp>
      <p:sp>
        <p:nvSpPr>
          <p:cNvPr id="834" name="Google Shape;834;p43"/>
          <p:cNvSpPr txBox="1"/>
          <p:nvPr>
            <p:ph idx="1" type="body"/>
          </p:nvPr>
        </p:nvSpPr>
        <p:spPr>
          <a:xfrm>
            <a:off x="684212" y="1557337"/>
            <a:ext cx="7772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There is no difference between Pie and traditional pop-up menus</a:t>
            </a:r>
            <a:b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What is the consequence of each error type?</a:t>
            </a:r>
            <a:endParaRPr/>
          </a:p>
          <a:p>
            <a:pPr indent="-276224" lvl="1" marL="45561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1: </a:t>
            </a:r>
            <a:endParaRPr/>
          </a:p>
          <a:p>
            <a:pPr indent="-180975" lvl="2" marL="89535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•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extra work developing software </a:t>
            </a:r>
            <a:endParaRPr/>
          </a:p>
          <a:p>
            <a:pPr indent="-180975" lvl="2" marL="89535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•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people must learn a new idiom for no benefit</a:t>
            </a:r>
            <a:endParaRPr/>
          </a:p>
          <a:p>
            <a:pPr indent="-276224" lvl="1" marL="45561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2: </a:t>
            </a:r>
            <a:endParaRPr/>
          </a:p>
          <a:p>
            <a:pPr indent="-180975" lvl="2" marL="89535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•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use a less efficient (but already familiar) menu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Which error type is preferable?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Redesigning a traditional GUI interface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•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2 error is preferable to a Type 1 error</a:t>
            </a:r>
            <a:endParaRPr/>
          </a:p>
          <a:p>
            <a:pPr indent="-276224" lvl="1" marL="455612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Designing a digital mapping application where experts perform extremely frequent menu selections </a:t>
            </a:r>
            <a:endParaRPr/>
          </a:p>
          <a:p>
            <a:pPr indent="-180975" lvl="2" marL="8953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Verdana"/>
              <a:buChar char="•"/>
            </a:pPr>
            <a:r>
              <a:rPr b="0" i="0" lang="en-US" sz="12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Type 1 error preferable to a Type 2 error</a:t>
            </a:r>
            <a:endParaRPr/>
          </a:p>
        </p:txBody>
      </p:sp>
      <p:grpSp>
        <p:nvGrpSpPr>
          <p:cNvPr id="835" name="Google Shape;835;p43"/>
          <p:cNvGrpSpPr/>
          <p:nvPr/>
        </p:nvGrpSpPr>
        <p:grpSpPr>
          <a:xfrm>
            <a:off x="7667625" y="3644900"/>
            <a:ext cx="1039812" cy="1212850"/>
            <a:chOff x="3744" y="1680"/>
            <a:chExt cx="655" cy="764"/>
          </a:xfrm>
        </p:grpSpPr>
        <p:sp>
          <p:nvSpPr>
            <p:cNvPr id="836" name="Google Shape;836;p43"/>
            <p:cNvSpPr/>
            <p:nvPr/>
          </p:nvSpPr>
          <p:spPr>
            <a:xfrm>
              <a:off x="3744" y="1680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3744" y="1872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3744" y="2060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3744" y="2255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43"/>
            <p:cNvSpPr txBox="1"/>
            <p:nvPr/>
          </p:nvSpPr>
          <p:spPr>
            <a:xfrm>
              <a:off x="3863" y="1698"/>
              <a:ext cx="3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sp>
          <p:nvSpPr>
            <p:cNvPr id="841" name="Google Shape;841;p43"/>
            <p:cNvSpPr txBox="1"/>
            <p:nvPr/>
          </p:nvSpPr>
          <p:spPr>
            <a:xfrm>
              <a:off x="3857" y="1858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</a:t>
              </a:r>
              <a:endParaRPr/>
            </a:p>
          </p:txBody>
        </p:sp>
        <p:sp>
          <p:nvSpPr>
            <p:cNvPr id="842" name="Google Shape;842;p43"/>
            <p:cNvSpPr txBox="1"/>
            <p:nvPr/>
          </p:nvSpPr>
          <p:spPr>
            <a:xfrm>
              <a:off x="3854" y="2067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</p:txBody>
        </p:sp>
        <p:sp>
          <p:nvSpPr>
            <p:cNvPr id="843" name="Google Shape;843;p43"/>
            <p:cNvSpPr txBox="1"/>
            <p:nvPr/>
          </p:nvSpPr>
          <p:spPr>
            <a:xfrm>
              <a:off x="3858" y="2247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</a:t>
              </a:r>
              <a:endParaRPr/>
            </a:p>
          </p:txBody>
        </p:sp>
      </p:grpSp>
      <p:grpSp>
        <p:nvGrpSpPr>
          <p:cNvPr id="844" name="Google Shape;844;p43"/>
          <p:cNvGrpSpPr/>
          <p:nvPr/>
        </p:nvGrpSpPr>
        <p:grpSpPr>
          <a:xfrm>
            <a:off x="7397750" y="1844675"/>
            <a:ext cx="1746250" cy="1608137"/>
            <a:chOff x="1248" y="1725"/>
            <a:chExt cx="1250" cy="1015"/>
          </a:xfrm>
        </p:grpSpPr>
        <p:sp>
          <p:nvSpPr>
            <p:cNvPr id="845" name="Google Shape;845;p43"/>
            <p:cNvSpPr txBox="1"/>
            <p:nvPr/>
          </p:nvSpPr>
          <p:spPr>
            <a:xfrm>
              <a:off x="2112" y="2111"/>
              <a:ext cx="38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sp>
          <p:nvSpPr>
            <p:cNvPr id="846" name="Google Shape;846;p43"/>
            <p:cNvSpPr txBox="1"/>
            <p:nvPr/>
          </p:nvSpPr>
          <p:spPr>
            <a:xfrm>
              <a:off x="1248" y="2111"/>
              <a:ext cx="4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</a:t>
              </a:r>
              <a:endParaRPr/>
            </a:p>
          </p:txBody>
        </p:sp>
        <p:sp>
          <p:nvSpPr>
            <p:cNvPr id="847" name="Google Shape;847;p43"/>
            <p:cNvSpPr txBox="1"/>
            <p:nvPr/>
          </p:nvSpPr>
          <p:spPr>
            <a:xfrm rot="-5400000">
              <a:off x="1593" y="1863"/>
              <a:ext cx="494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</p:txBody>
        </p:sp>
        <p:sp>
          <p:nvSpPr>
            <p:cNvPr id="848" name="Google Shape;848;p43"/>
            <p:cNvSpPr txBox="1"/>
            <p:nvPr/>
          </p:nvSpPr>
          <p:spPr>
            <a:xfrm rot="-5400000">
              <a:off x="1600" y="2384"/>
              <a:ext cx="494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</a:t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248" y="1776"/>
              <a:ext cx="1200" cy="96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0" name="Google Shape;850;p43"/>
            <p:cNvCxnSpPr/>
            <p:nvPr/>
          </p:nvCxnSpPr>
          <p:spPr>
            <a:xfrm>
              <a:off x="1488" y="1920"/>
              <a:ext cx="720" cy="720"/>
            </a:xfrm>
            <a:prstGeom prst="straightConnector1">
              <a:avLst/>
            </a:prstGeom>
            <a:noFill/>
            <a:ln cap="flat" cmpd="sng" w="126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43"/>
            <p:cNvCxnSpPr/>
            <p:nvPr/>
          </p:nvCxnSpPr>
          <p:spPr>
            <a:xfrm flipH="1">
              <a:off x="1440" y="1920"/>
              <a:ext cx="768" cy="672"/>
            </a:xfrm>
            <a:prstGeom prst="straightConnector1">
              <a:avLst/>
            </a:prstGeom>
            <a:noFill/>
            <a:ln cap="flat" cmpd="sng" w="126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4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Scales of Measurements</a:t>
            </a:r>
            <a:endParaRPr/>
          </a:p>
        </p:txBody>
      </p:sp>
      <p:sp>
        <p:nvSpPr>
          <p:cNvPr id="858" name="Google Shape;858;p44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Four major scales of measurements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Nominal</a:t>
            </a:r>
            <a:endParaRPr/>
          </a:p>
          <a:p>
            <a:pPr indent="-149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Ordinal</a:t>
            </a:r>
            <a:endParaRPr/>
          </a:p>
          <a:p>
            <a:pPr indent="-149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Interval</a:t>
            </a:r>
            <a:endParaRPr/>
          </a:p>
          <a:p>
            <a:pPr indent="-149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Ratio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Controlled experiments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Traditional scientific method </a:t>
            </a:r>
            <a:b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Reductionist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clear convincing result on specific issues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 HCI: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insights into cognitive process,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human performance limitations, ...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allows system comparison,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fine-tuning of details ...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087" y="4587875"/>
            <a:ext cx="3109912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Nominal Scale</a:t>
            </a:r>
            <a:endParaRPr/>
          </a:p>
        </p:txBody>
      </p:sp>
      <p:sp>
        <p:nvSpPr>
          <p:cNvPr id="865" name="Google Shape;865;p45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Classification into named or numbered </a:t>
            </a: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unordered</a:t>
            </a: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categories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country of birth, user groups, gender…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Allowable manipulations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whether an item belongs in a category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counting items in a category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number of cases in each category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most frequent category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1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 means, medians…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6" name="Google Shape;8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550" y="71437"/>
            <a:ext cx="803275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5"/>
          <p:cNvPicPr preferRelativeResize="0"/>
          <p:nvPr/>
        </p:nvPicPr>
        <p:blipFill rotWithShape="1">
          <a:blip r:embed="rId4">
            <a:alphaModFix/>
          </a:blip>
          <a:srcRect b="13368" l="16545" r="14476" t="15754"/>
          <a:stretch/>
        </p:blipFill>
        <p:spPr>
          <a:xfrm>
            <a:off x="6656387" y="404812"/>
            <a:ext cx="55086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45"/>
          <p:cNvPicPr preferRelativeResize="0"/>
          <p:nvPr/>
        </p:nvPicPr>
        <p:blipFill rotWithShape="1">
          <a:blip r:embed="rId5">
            <a:alphaModFix/>
          </a:blip>
          <a:srcRect b="11004" l="19487" r="27343" t="11798"/>
          <a:stretch/>
        </p:blipFill>
        <p:spPr>
          <a:xfrm>
            <a:off x="7235825" y="404812"/>
            <a:ext cx="714375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5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6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Nominal Scale</a:t>
            </a:r>
            <a:endParaRPr/>
          </a:p>
        </p:txBody>
      </p:sp>
      <p:sp>
        <p:nvSpPr>
          <p:cNvPr id="876" name="Google Shape;876;p46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Sources of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agreement in labeling, vague labels, vague differences in objects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Testing for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agreement between different judges for same object</a:t>
            </a:r>
            <a:endParaRPr/>
          </a:p>
          <a:p>
            <a:pPr indent="-149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7" name="Google Shape;8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550" y="71437"/>
            <a:ext cx="803275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6"/>
          <p:cNvPicPr preferRelativeResize="0"/>
          <p:nvPr/>
        </p:nvPicPr>
        <p:blipFill rotWithShape="1">
          <a:blip r:embed="rId4">
            <a:alphaModFix/>
          </a:blip>
          <a:srcRect b="13368" l="16545" r="14476" t="15754"/>
          <a:stretch/>
        </p:blipFill>
        <p:spPr>
          <a:xfrm>
            <a:off x="6656387" y="404812"/>
            <a:ext cx="55086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46"/>
          <p:cNvPicPr preferRelativeResize="0"/>
          <p:nvPr/>
        </p:nvPicPr>
        <p:blipFill rotWithShape="1">
          <a:blip r:embed="rId5">
            <a:alphaModFix/>
          </a:blip>
          <a:srcRect b="11004" l="19487" r="27343" t="11798"/>
          <a:stretch/>
        </p:blipFill>
        <p:spPr>
          <a:xfrm>
            <a:off x="7235825" y="404812"/>
            <a:ext cx="714375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46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Ordinal Scale</a:t>
            </a:r>
            <a:endParaRPr/>
          </a:p>
        </p:txBody>
      </p:sp>
      <p:sp>
        <p:nvSpPr>
          <p:cNvPr id="887" name="Google Shape;887;p47"/>
          <p:cNvSpPr txBox="1"/>
          <p:nvPr>
            <p:ph idx="1" type="body"/>
          </p:nvPr>
        </p:nvSpPr>
        <p:spPr>
          <a:xfrm>
            <a:off x="539750" y="1557337"/>
            <a:ext cx="8135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Classification into named or numbered </a:t>
            </a: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ordered</a:t>
            </a: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categories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 information on magnitude of differences between categories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e.g. preference, social status, gold/silver/bronze medals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Allowable manipulations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as with interval scale, plus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merge adjacent classes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transitive: if A &gt; B &gt; C, then A &gt;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median (central value)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percentiles, e.g., 30% were less than B</a:t>
            </a:r>
            <a:endParaRPr/>
          </a:p>
          <a:p>
            <a:pPr indent="-1619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Sources of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as in nominal</a:t>
            </a:r>
            <a:endParaRPr/>
          </a:p>
        </p:txBody>
      </p:sp>
      <p:sp>
        <p:nvSpPr>
          <p:cNvPr id="888" name="Google Shape;888;p47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  <p:pic>
        <p:nvPicPr>
          <p:cNvPr id="889" name="Google Shape;8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0"/>
            <a:ext cx="766762" cy="115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7987" y="139700"/>
            <a:ext cx="673100" cy="101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8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Interval Scale</a:t>
            </a:r>
            <a:endParaRPr/>
          </a:p>
        </p:txBody>
      </p:sp>
      <p:sp>
        <p:nvSpPr>
          <p:cNvPr id="897" name="Google Shape;897;p48"/>
          <p:cNvSpPr txBox="1"/>
          <p:nvPr>
            <p:ph idx="1" type="body"/>
          </p:nvPr>
        </p:nvSpPr>
        <p:spPr>
          <a:xfrm>
            <a:off x="539750" y="1557337"/>
            <a:ext cx="8135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Classification into </a:t>
            </a: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ordered</a:t>
            </a: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categories with equal differences between categories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zero only by convention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e.g. temperature (C or F), time of 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Allowable manipulations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add, subtract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cannot multiply as this needs an absolute zero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mean, standard deviation, range, variance</a:t>
            </a:r>
            <a:endParaRPr/>
          </a:p>
          <a:p>
            <a:pPr indent="-1619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Sources of error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instrument calibration, reproducibility and readability 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human error, skill…</a:t>
            </a:r>
            <a:endParaRPr/>
          </a:p>
        </p:txBody>
      </p:sp>
      <p:sp>
        <p:nvSpPr>
          <p:cNvPr id="898" name="Google Shape;898;p48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  <p:pic>
        <p:nvPicPr>
          <p:cNvPr id="899" name="Google Shape;8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0"/>
            <a:ext cx="158432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950" y="0"/>
            <a:ext cx="1609725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Ratio Scale</a:t>
            </a:r>
            <a:endParaRPr/>
          </a:p>
        </p:txBody>
      </p:sp>
      <p:sp>
        <p:nvSpPr>
          <p:cNvPr id="907" name="Google Shape;907;p49"/>
          <p:cNvSpPr txBox="1"/>
          <p:nvPr>
            <p:ph idx="1" type="body"/>
          </p:nvPr>
        </p:nvSpPr>
        <p:spPr>
          <a:xfrm>
            <a:off x="539750" y="1557337"/>
            <a:ext cx="8135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Interval scale with absolute, non-arbitrary zero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e.g. temperature (K), length, weight, time periods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Allowable manipulations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multiply, divide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8" name="Google Shape;908;p49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Apples</a:t>
            </a:r>
            <a:endParaRPr/>
          </a:p>
        </p:txBody>
      </p:sp>
      <p:sp>
        <p:nvSpPr>
          <p:cNvPr id="915" name="Google Shape;915;p50"/>
          <p:cNvSpPr txBox="1"/>
          <p:nvPr>
            <p:ph idx="1" type="body"/>
          </p:nvPr>
        </p:nvSpPr>
        <p:spPr>
          <a:xfrm>
            <a:off x="539750" y="1557337"/>
            <a:ext cx="8135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Nominal: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apple variety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Macintosh, Delicious, Gala…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Ordinal: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apple quality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US. Extra Fancy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Fancy, 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Combination Extra Fancy / Fancy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No. 1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Early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Utility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U.S. Hail</a:t>
            </a:r>
            <a:endParaRPr/>
          </a:p>
        </p:txBody>
      </p:sp>
      <p:sp>
        <p:nvSpPr>
          <p:cNvPr id="916" name="Google Shape;916;p50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  <p:pic>
        <p:nvPicPr>
          <p:cNvPr id="917" name="Google Shape;917;p50"/>
          <p:cNvPicPr preferRelativeResize="0"/>
          <p:nvPr/>
        </p:nvPicPr>
        <p:blipFill rotWithShape="1">
          <a:blip r:embed="rId3">
            <a:alphaModFix/>
          </a:blip>
          <a:srcRect b="22371" l="17384" r="19617" t="15095"/>
          <a:stretch/>
        </p:blipFill>
        <p:spPr>
          <a:xfrm>
            <a:off x="6443662" y="4783137"/>
            <a:ext cx="2700337" cy="207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50"/>
          <p:cNvPicPr preferRelativeResize="0"/>
          <p:nvPr/>
        </p:nvPicPr>
        <p:blipFill rotWithShape="1">
          <a:blip r:embed="rId4">
            <a:alphaModFix/>
          </a:blip>
          <a:srcRect b="15095" l="17385" r="9498" t="9294"/>
          <a:stretch/>
        </p:blipFill>
        <p:spPr>
          <a:xfrm>
            <a:off x="6443662" y="2563812"/>
            <a:ext cx="2700337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Example: Apples</a:t>
            </a:r>
            <a:endParaRPr/>
          </a:p>
        </p:txBody>
      </p:sp>
      <p:sp>
        <p:nvSpPr>
          <p:cNvPr id="925" name="Google Shape;925;p51"/>
          <p:cNvSpPr txBox="1"/>
          <p:nvPr>
            <p:ph idx="1" type="body"/>
          </p:nvPr>
        </p:nvSpPr>
        <p:spPr>
          <a:xfrm>
            <a:off x="539750" y="1557337"/>
            <a:ext cx="8135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Interval: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apple ‘Liking scale’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Marin, A. Consumers’ evaluation of apple quality. Washington Tree Postharvest Conference 2002.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After taking at least 2 bites how much do you like the apple?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Dislike extremely	Neither like or dislike	Like extremely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Ratio: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apple weight, size,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6" name="Google Shape;926;p51"/>
          <p:cNvSpPr txBox="1"/>
          <p:nvPr/>
        </p:nvSpPr>
        <p:spPr>
          <a:xfrm>
            <a:off x="0" y="6669087"/>
            <a:ext cx="914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With permission of Ron Wardell</a:t>
            </a:r>
            <a:endParaRPr/>
          </a:p>
        </p:txBody>
      </p:sp>
      <p:pic>
        <p:nvPicPr>
          <p:cNvPr id="927" name="Google Shape;9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3500437"/>
            <a:ext cx="6048375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2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endParaRPr/>
          </a:p>
        </p:txBody>
      </p:sp>
      <p:sp>
        <p:nvSpPr>
          <p:cNvPr id="934" name="Google Shape;934;p52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Measures the extent to which two concepts are related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eg years of university training </a:t>
            </a:r>
            <a:r>
              <a:rPr b="0" i="1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vs</a:t>
            </a: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computer ownership per capita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How?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obtain the two sets of measurements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calculate correlation coefficient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+1: positively correlated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0: no correlation (no relation)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–1: negatively correlated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endParaRPr/>
          </a:p>
        </p:txBody>
      </p:sp>
      <p:sp>
        <p:nvSpPr>
          <p:cNvPr id="941" name="Google Shape;941;p53"/>
          <p:cNvSpPr txBox="1"/>
          <p:nvPr/>
        </p:nvSpPr>
        <p:spPr>
          <a:xfrm>
            <a:off x="1109662" y="2592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42" name="Google Shape;942;p53"/>
          <p:cNvSpPr txBox="1"/>
          <p:nvPr/>
        </p:nvSpPr>
        <p:spPr>
          <a:xfrm>
            <a:off x="1566862" y="2592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43" name="Google Shape;943;p53"/>
          <p:cNvSpPr txBox="1"/>
          <p:nvPr/>
        </p:nvSpPr>
        <p:spPr>
          <a:xfrm>
            <a:off x="1655762" y="25923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3"/>
          <p:cNvSpPr txBox="1"/>
          <p:nvPr/>
        </p:nvSpPr>
        <p:spPr>
          <a:xfrm>
            <a:off x="1109662" y="2770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45" name="Google Shape;945;p53"/>
          <p:cNvSpPr txBox="1"/>
          <p:nvPr/>
        </p:nvSpPr>
        <p:spPr>
          <a:xfrm>
            <a:off x="1566862" y="2770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46" name="Google Shape;946;p53"/>
          <p:cNvSpPr txBox="1"/>
          <p:nvPr/>
        </p:nvSpPr>
        <p:spPr>
          <a:xfrm>
            <a:off x="1655762" y="27701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3"/>
          <p:cNvSpPr txBox="1"/>
          <p:nvPr/>
        </p:nvSpPr>
        <p:spPr>
          <a:xfrm>
            <a:off x="1109662" y="2947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48" name="Google Shape;948;p53"/>
          <p:cNvSpPr txBox="1"/>
          <p:nvPr/>
        </p:nvSpPr>
        <p:spPr>
          <a:xfrm>
            <a:off x="1566862" y="2947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49" name="Google Shape;949;p53"/>
          <p:cNvSpPr txBox="1"/>
          <p:nvPr/>
        </p:nvSpPr>
        <p:spPr>
          <a:xfrm>
            <a:off x="1655762" y="29479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53"/>
          <p:cNvSpPr txBox="1"/>
          <p:nvPr/>
        </p:nvSpPr>
        <p:spPr>
          <a:xfrm>
            <a:off x="1109662" y="3125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1" name="Google Shape;951;p53"/>
          <p:cNvSpPr txBox="1"/>
          <p:nvPr/>
        </p:nvSpPr>
        <p:spPr>
          <a:xfrm>
            <a:off x="1566862" y="3125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2" name="Google Shape;952;p53"/>
          <p:cNvSpPr txBox="1"/>
          <p:nvPr/>
        </p:nvSpPr>
        <p:spPr>
          <a:xfrm>
            <a:off x="1655762" y="31257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3"/>
          <p:cNvSpPr txBox="1"/>
          <p:nvPr/>
        </p:nvSpPr>
        <p:spPr>
          <a:xfrm>
            <a:off x="1109662" y="3303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4" name="Google Shape;954;p53"/>
          <p:cNvSpPr txBox="1"/>
          <p:nvPr/>
        </p:nvSpPr>
        <p:spPr>
          <a:xfrm>
            <a:off x="1566862" y="3303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55" name="Google Shape;955;p53"/>
          <p:cNvSpPr txBox="1"/>
          <p:nvPr/>
        </p:nvSpPr>
        <p:spPr>
          <a:xfrm>
            <a:off x="1655762" y="33035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3"/>
          <p:cNvSpPr txBox="1"/>
          <p:nvPr/>
        </p:nvSpPr>
        <p:spPr>
          <a:xfrm>
            <a:off x="1109662" y="3481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57" name="Google Shape;957;p53"/>
          <p:cNvSpPr txBox="1"/>
          <p:nvPr/>
        </p:nvSpPr>
        <p:spPr>
          <a:xfrm>
            <a:off x="1566862" y="3481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8" name="Google Shape;958;p53"/>
          <p:cNvSpPr txBox="1"/>
          <p:nvPr/>
        </p:nvSpPr>
        <p:spPr>
          <a:xfrm>
            <a:off x="1655762" y="34813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3"/>
          <p:cNvSpPr txBox="1"/>
          <p:nvPr/>
        </p:nvSpPr>
        <p:spPr>
          <a:xfrm>
            <a:off x="1109662" y="3659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60" name="Google Shape;960;p53"/>
          <p:cNvSpPr txBox="1"/>
          <p:nvPr/>
        </p:nvSpPr>
        <p:spPr>
          <a:xfrm>
            <a:off x="1566862" y="3659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61" name="Google Shape;961;p53"/>
          <p:cNvSpPr txBox="1"/>
          <p:nvPr/>
        </p:nvSpPr>
        <p:spPr>
          <a:xfrm>
            <a:off x="1655762" y="36591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3"/>
          <p:cNvSpPr txBox="1"/>
          <p:nvPr/>
        </p:nvSpPr>
        <p:spPr>
          <a:xfrm>
            <a:off x="1109662" y="3836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63" name="Google Shape;963;p53"/>
          <p:cNvSpPr txBox="1"/>
          <p:nvPr/>
        </p:nvSpPr>
        <p:spPr>
          <a:xfrm>
            <a:off x="1566862" y="3836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64" name="Google Shape;964;p53"/>
          <p:cNvSpPr txBox="1"/>
          <p:nvPr/>
        </p:nvSpPr>
        <p:spPr>
          <a:xfrm>
            <a:off x="1655762" y="38369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3"/>
          <p:cNvSpPr txBox="1"/>
          <p:nvPr/>
        </p:nvSpPr>
        <p:spPr>
          <a:xfrm>
            <a:off x="1109662" y="4014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66" name="Google Shape;966;p53"/>
          <p:cNvSpPr txBox="1"/>
          <p:nvPr/>
        </p:nvSpPr>
        <p:spPr>
          <a:xfrm>
            <a:off x="1566862" y="4014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67" name="Google Shape;967;p53"/>
          <p:cNvSpPr txBox="1"/>
          <p:nvPr/>
        </p:nvSpPr>
        <p:spPr>
          <a:xfrm>
            <a:off x="1655762" y="40147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3"/>
          <p:cNvSpPr txBox="1"/>
          <p:nvPr/>
        </p:nvSpPr>
        <p:spPr>
          <a:xfrm>
            <a:off x="1109662" y="4192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69" name="Google Shape;969;p53"/>
          <p:cNvSpPr txBox="1"/>
          <p:nvPr/>
        </p:nvSpPr>
        <p:spPr>
          <a:xfrm>
            <a:off x="1566862" y="4192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70" name="Google Shape;970;p53"/>
          <p:cNvSpPr txBox="1"/>
          <p:nvPr/>
        </p:nvSpPr>
        <p:spPr>
          <a:xfrm>
            <a:off x="1655762" y="41925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3"/>
          <p:cNvSpPr txBox="1"/>
          <p:nvPr/>
        </p:nvSpPr>
        <p:spPr>
          <a:xfrm>
            <a:off x="1109662" y="4370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72" name="Google Shape;972;p53"/>
          <p:cNvSpPr txBox="1"/>
          <p:nvPr/>
        </p:nvSpPr>
        <p:spPr>
          <a:xfrm>
            <a:off x="1566862" y="4370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73" name="Google Shape;973;p53"/>
          <p:cNvSpPr txBox="1"/>
          <p:nvPr/>
        </p:nvSpPr>
        <p:spPr>
          <a:xfrm>
            <a:off x="1655762" y="43703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3"/>
          <p:cNvSpPr txBox="1"/>
          <p:nvPr/>
        </p:nvSpPr>
        <p:spPr>
          <a:xfrm>
            <a:off x="1109662" y="4548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75" name="Google Shape;975;p53"/>
          <p:cNvSpPr txBox="1"/>
          <p:nvPr/>
        </p:nvSpPr>
        <p:spPr>
          <a:xfrm>
            <a:off x="1566862" y="4548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76" name="Google Shape;976;p53"/>
          <p:cNvSpPr txBox="1"/>
          <p:nvPr/>
        </p:nvSpPr>
        <p:spPr>
          <a:xfrm>
            <a:off x="1655762" y="45481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3"/>
          <p:cNvSpPr txBox="1"/>
          <p:nvPr/>
        </p:nvSpPr>
        <p:spPr>
          <a:xfrm>
            <a:off x="1109662" y="4725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78" name="Google Shape;978;p53"/>
          <p:cNvSpPr txBox="1"/>
          <p:nvPr/>
        </p:nvSpPr>
        <p:spPr>
          <a:xfrm>
            <a:off x="1566862" y="4725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79" name="Google Shape;979;p53"/>
          <p:cNvSpPr txBox="1"/>
          <p:nvPr/>
        </p:nvSpPr>
        <p:spPr>
          <a:xfrm>
            <a:off x="1655762" y="47259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3"/>
          <p:cNvSpPr txBox="1"/>
          <p:nvPr/>
        </p:nvSpPr>
        <p:spPr>
          <a:xfrm>
            <a:off x="1109662" y="4903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81" name="Google Shape;981;p53"/>
          <p:cNvSpPr txBox="1"/>
          <p:nvPr/>
        </p:nvSpPr>
        <p:spPr>
          <a:xfrm>
            <a:off x="1566862" y="4903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982" name="Google Shape;982;p53"/>
          <p:cNvSpPr txBox="1"/>
          <p:nvPr/>
        </p:nvSpPr>
        <p:spPr>
          <a:xfrm>
            <a:off x="1655762" y="49037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3"/>
          <p:cNvSpPr txBox="1"/>
          <p:nvPr/>
        </p:nvSpPr>
        <p:spPr>
          <a:xfrm>
            <a:off x="627062" y="2363787"/>
            <a:ext cx="18272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1    condition 2</a:t>
            </a:r>
            <a:endParaRPr/>
          </a:p>
        </p:txBody>
      </p:sp>
      <p:grpSp>
        <p:nvGrpSpPr>
          <p:cNvPr id="984" name="Google Shape;984;p53"/>
          <p:cNvGrpSpPr/>
          <p:nvPr/>
        </p:nvGrpSpPr>
        <p:grpSpPr>
          <a:xfrm>
            <a:off x="3895725" y="1808162"/>
            <a:ext cx="4159250" cy="3830637"/>
            <a:chOff x="2454" y="1139"/>
            <a:chExt cx="2620" cy="2413"/>
          </a:xfrm>
        </p:grpSpPr>
        <p:cxnSp>
          <p:nvCxnSpPr>
            <p:cNvPr id="985" name="Google Shape;985;p53"/>
            <p:cNvCxnSpPr/>
            <p:nvPr/>
          </p:nvCxnSpPr>
          <p:spPr>
            <a:xfrm rot="10800000">
              <a:off x="2634" y="1218"/>
              <a:ext cx="0" cy="224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53"/>
            <p:cNvCxnSpPr/>
            <p:nvPr/>
          </p:nvCxnSpPr>
          <p:spPr>
            <a:xfrm rot="10800000">
              <a:off x="5058" y="1218"/>
              <a:ext cx="0" cy="224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7" name="Google Shape;987;p53"/>
            <p:cNvCxnSpPr/>
            <p:nvPr/>
          </p:nvCxnSpPr>
          <p:spPr>
            <a:xfrm>
              <a:off x="2614" y="346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8" name="Google Shape;988;p53"/>
            <p:cNvCxnSpPr/>
            <p:nvPr/>
          </p:nvCxnSpPr>
          <p:spPr>
            <a:xfrm rot="10800000">
              <a:off x="5054" y="34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9" name="Google Shape;989;p53"/>
            <p:cNvSpPr txBox="1"/>
            <p:nvPr/>
          </p:nvSpPr>
          <p:spPr>
            <a:xfrm>
              <a:off x="2504" y="337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990" name="Google Shape;990;p53"/>
            <p:cNvCxnSpPr/>
            <p:nvPr/>
          </p:nvCxnSpPr>
          <p:spPr>
            <a:xfrm>
              <a:off x="2622" y="33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1" name="Google Shape;991;p53"/>
            <p:cNvCxnSpPr/>
            <p:nvPr/>
          </p:nvCxnSpPr>
          <p:spPr>
            <a:xfrm>
              <a:off x="5058" y="32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2" name="Google Shape;992;p53"/>
            <p:cNvCxnSpPr/>
            <p:nvPr/>
          </p:nvCxnSpPr>
          <p:spPr>
            <a:xfrm>
              <a:off x="2614" y="314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53"/>
            <p:cNvCxnSpPr/>
            <p:nvPr/>
          </p:nvCxnSpPr>
          <p:spPr>
            <a:xfrm rot="10800000">
              <a:off x="5054" y="31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4" name="Google Shape;994;p53"/>
            <p:cNvSpPr txBox="1"/>
            <p:nvPr/>
          </p:nvSpPr>
          <p:spPr>
            <a:xfrm>
              <a:off x="2504" y="30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995" name="Google Shape;995;p53"/>
            <p:cNvCxnSpPr/>
            <p:nvPr/>
          </p:nvCxnSpPr>
          <p:spPr>
            <a:xfrm>
              <a:off x="2622" y="29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53"/>
            <p:cNvCxnSpPr/>
            <p:nvPr/>
          </p:nvCxnSpPr>
          <p:spPr>
            <a:xfrm>
              <a:off x="5058" y="297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7" name="Google Shape;997;p53"/>
            <p:cNvCxnSpPr/>
            <p:nvPr/>
          </p:nvCxnSpPr>
          <p:spPr>
            <a:xfrm>
              <a:off x="2614" y="282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8" name="Google Shape;998;p53"/>
            <p:cNvCxnSpPr/>
            <p:nvPr/>
          </p:nvCxnSpPr>
          <p:spPr>
            <a:xfrm rot="10800000">
              <a:off x="5054" y="28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9" name="Google Shape;999;p53"/>
            <p:cNvSpPr txBox="1"/>
            <p:nvPr/>
          </p:nvSpPr>
          <p:spPr>
            <a:xfrm>
              <a:off x="2504" y="273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000" name="Google Shape;1000;p53"/>
            <p:cNvCxnSpPr/>
            <p:nvPr/>
          </p:nvCxnSpPr>
          <p:spPr>
            <a:xfrm>
              <a:off x="2622" y="26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1" name="Google Shape;1001;p53"/>
            <p:cNvCxnSpPr/>
            <p:nvPr/>
          </p:nvCxnSpPr>
          <p:spPr>
            <a:xfrm>
              <a:off x="5058" y="265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2" name="Google Shape;1002;p53"/>
            <p:cNvCxnSpPr/>
            <p:nvPr/>
          </p:nvCxnSpPr>
          <p:spPr>
            <a:xfrm>
              <a:off x="2614" y="250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3" name="Google Shape;1003;p53"/>
            <p:cNvCxnSpPr/>
            <p:nvPr/>
          </p:nvCxnSpPr>
          <p:spPr>
            <a:xfrm rot="10800000">
              <a:off x="5054" y="25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4" name="Google Shape;1004;p53"/>
            <p:cNvSpPr txBox="1"/>
            <p:nvPr/>
          </p:nvSpPr>
          <p:spPr>
            <a:xfrm>
              <a:off x="2504" y="241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005" name="Google Shape;1005;p53"/>
            <p:cNvCxnSpPr/>
            <p:nvPr/>
          </p:nvCxnSpPr>
          <p:spPr>
            <a:xfrm>
              <a:off x="2622" y="23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6" name="Google Shape;1006;p53"/>
            <p:cNvCxnSpPr/>
            <p:nvPr/>
          </p:nvCxnSpPr>
          <p:spPr>
            <a:xfrm>
              <a:off x="5058" y="233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53"/>
            <p:cNvCxnSpPr/>
            <p:nvPr/>
          </p:nvCxnSpPr>
          <p:spPr>
            <a:xfrm>
              <a:off x="2614" y="218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53"/>
            <p:cNvCxnSpPr/>
            <p:nvPr/>
          </p:nvCxnSpPr>
          <p:spPr>
            <a:xfrm rot="10800000">
              <a:off x="5054" y="21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9" name="Google Shape;1009;p53"/>
            <p:cNvSpPr txBox="1"/>
            <p:nvPr/>
          </p:nvSpPr>
          <p:spPr>
            <a:xfrm>
              <a:off x="2504" y="209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10" name="Google Shape;1010;p53"/>
            <p:cNvCxnSpPr/>
            <p:nvPr/>
          </p:nvCxnSpPr>
          <p:spPr>
            <a:xfrm>
              <a:off x="2622" y="20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53"/>
            <p:cNvCxnSpPr/>
            <p:nvPr/>
          </p:nvCxnSpPr>
          <p:spPr>
            <a:xfrm>
              <a:off x="5058" y="201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2" name="Google Shape;1012;p53"/>
            <p:cNvCxnSpPr/>
            <p:nvPr/>
          </p:nvCxnSpPr>
          <p:spPr>
            <a:xfrm>
              <a:off x="2614" y="186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3" name="Google Shape;1013;p53"/>
            <p:cNvCxnSpPr/>
            <p:nvPr/>
          </p:nvCxnSpPr>
          <p:spPr>
            <a:xfrm rot="10800000">
              <a:off x="5054" y="18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4" name="Google Shape;1014;p53"/>
            <p:cNvSpPr txBox="1"/>
            <p:nvPr/>
          </p:nvSpPr>
          <p:spPr>
            <a:xfrm>
              <a:off x="2504" y="177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1015" name="Google Shape;1015;p53"/>
            <p:cNvCxnSpPr/>
            <p:nvPr/>
          </p:nvCxnSpPr>
          <p:spPr>
            <a:xfrm>
              <a:off x="2622" y="17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6" name="Google Shape;1016;p53"/>
            <p:cNvCxnSpPr/>
            <p:nvPr/>
          </p:nvCxnSpPr>
          <p:spPr>
            <a:xfrm>
              <a:off x="5058" y="16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7" name="Google Shape;1017;p53"/>
            <p:cNvCxnSpPr/>
            <p:nvPr/>
          </p:nvCxnSpPr>
          <p:spPr>
            <a:xfrm>
              <a:off x="2614" y="154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53"/>
            <p:cNvCxnSpPr/>
            <p:nvPr/>
          </p:nvCxnSpPr>
          <p:spPr>
            <a:xfrm rot="10800000">
              <a:off x="5054" y="15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9" name="Google Shape;1019;p53"/>
            <p:cNvSpPr txBox="1"/>
            <p:nvPr/>
          </p:nvSpPr>
          <p:spPr>
            <a:xfrm>
              <a:off x="2504" y="14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1020" name="Google Shape;1020;p53"/>
            <p:cNvCxnSpPr/>
            <p:nvPr/>
          </p:nvCxnSpPr>
          <p:spPr>
            <a:xfrm>
              <a:off x="2622" y="13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1" name="Google Shape;1021;p53"/>
            <p:cNvCxnSpPr/>
            <p:nvPr/>
          </p:nvCxnSpPr>
          <p:spPr>
            <a:xfrm>
              <a:off x="5058" y="137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2" name="Google Shape;1022;p53"/>
            <p:cNvCxnSpPr/>
            <p:nvPr/>
          </p:nvCxnSpPr>
          <p:spPr>
            <a:xfrm>
              <a:off x="2614" y="122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3" name="Google Shape;1023;p53"/>
            <p:cNvCxnSpPr/>
            <p:nvPr/>
          </p:nvCxnSpPr>
          <p:spPr>
            <a:xfrm rot="10800000">
              <a:off x="5054" y="12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4" name="Google Shape;1024;p53"/>
            <p:cNvSpPr txBox="1"/>
            <p:nvPr/>
          </p:nvSpPr>
          <p:spPr>
            <a:xfrm>
              <a:off x="2454" y="1139"/>
              <a:ext cx="22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025" name="Google Shape;1025;p53"/>
          <p:cNvGrpSpPr/>
          <p:nvPr/>
        </p:nvGrpSpPr>
        <p:grpSpPr>
          <a:xfrm>
            <a:off x="3986212" y="1908175"/>
            <a:ext cx="4237037" cy="3870325"/>
            <a:chOff x="2511" y="1202"/>
            <a:chExt cx="2669" cy="2438"/>
          </a:xfrm>
        </p:grpSpPr>
        <p:cxnSp>
          <p:nvCxnSpPr>
            <p:cNvPr id="1026" name="Google Shape;1026;p53"/>
            <p:cNvCxnSpPr/>
            <p:nvPr/>
          </p:nvCxnSpPr>
          <p:spPr>
            <a:xfrm>
              <a:off x="2630" y="3462"/>
              <a:ext cx="24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53"/>
            <p:cNvCxnSpPr/>
            <p:nvPr/>
          </p:nvCxnSpPr>
          <p:spPr>
            <a:xfrm>
              <a:off x="2630" y="1222"/>
              <a:ext cx="24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8" name="Google Shape;1028;p53"/>
            <p:cNvCxnSpPr/>
            <p:nvPr/>
          </p:nvCxnSpPr>
          <p:spPr>
            <a:xfrm rot="10800000">
              <a:off x="263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53"/>
            <p:cNvCxnSpPr/>
            <p:nvPr/>
          </p:nvCxnSpPr>
          <p:spPr>
            <a:xfrm>
              <a:off x="263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0" name="Google Shape;1030;p53"/>
            <p:cNvSpPr txBox="1"/>
            <p:nvPr/>
          </p:nvSpPr>
          <p:spPr>
            <a:xfrm>
              <a:off x="2511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</a:t>
              </a:r>
              <a:endParaRPr/>
            </a:p>
          </p:txBody>
        </p:sp>
        <p:cxnSp>
          <p:nvCxnSpPr>
            <p:cNvPr id="1031" name="Google Shape;1031;p53"/>
            <p:cNvCxnSpPr/>
            <p:nvPr/>
          </p:nvCxnSpPr>
          <p:spPr>
            <a:xfrm rot="10800000">
              <a:off x="275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2" name="Google Shape;1032;p53"/>
            <p:cNvCxnSpPr/>
            <p:nvPr/>
          </p:nvCxnSpPr>
          <p:spPr>
            <a:xfrm>
              <a:off x="275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3" name="Google Shape;1033;p53"/>
            <p:cNvCxnSpPr/>
            <p:nvPr/>
          </p:nvCxnSpPr>
          <p:spPr>
            <a:xfrm rot="10800000">
              <a:off x="287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4" name="Google Shape;1034;p53"/>
            <p:cNvCxnSpPr/>
            <p:nvPr/>
          </p:nvCxnSpPr>
          <p:spPr>
            <a:xfrm>
              <a:off x="287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5" name="Google Shape;1035;p53"/>
            <p:cNvSpPr txBox="1"/>
            <p:nvPr/>
          </p:nvSpPr>
          <p:spPr>
            <a:xfrm>
              <a:off x="2788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036" name="Google Shape;1036;p53"/>
            <p:cNvCxnSpPr/>
            <p:nvPr/>
          </p:nvCxnSpPr>
          <p:spPr>
            <a:xfrm rot="10800000">
              <a:off x="299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7" name="Google Shape;1037;p53"/>
            <p:cNvCxnSpPr/>
            <p:nvPr/>
          </p:nvCxnSpPr>
          <p:spPr>
            <a:xfrm>
              <a:off x="299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8" name="Google Shape;1038;p53"/>
            <p:cNvCxnSpPr/>
            <p:nvPr/>
          </p:nvCxnSpPr>
          <p:spPr>
            <a:xfrm rot="10800000">
              <a:off x="311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9" name="Google Shape;1039;p53"/>
            <p:cNvCxnSpPr/>
            <p:nvPr/>
          </p:nvCxnSpPr>
          <p:spPr>
            <a:xfrm>
              <a:off x="311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40" name="Google Shape;1040;p53"/>
            <p:cNvSpPr txBox="1"/>
            <p:nvPr/>
          </p:nvSpPr>
          <p:spPr>
            <a:xfrm>
              <a:off x="2994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3.5</a:t>
              </a:r>
              <a:endParaRPr/>
            </a:p>
          </p:txBody>
        </p:sp>
        <p:cxnSp>
          <p:nvCxnSpPr>
            <p:cNvPr id="1041" name="Google Shape;1041;p53"/>
            <p:cNvCxnSpPr/>
            <p:nvPr/>
          </p:nvCxnSpPr>
          <p:spPr>
            <a:xfrm rot="10800000">
              <a:off x="323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2" name="Google Shape;1042;p53"/>
            <p:cNvCxnSpPr/>
            <p:nvPr/>
          </p:nvCxnSpPr>
          <p:spPr>
            <a:xfrm>
              <a:off x="323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3" name="Google Shape;1043;p53"/>
            <p:cNvCxnSpPr/>
            <p:nvPr/>
          </p:nvCxnSpPr>
          <p:spPr>
            <a:xfrm rot="10800000">
              <a:off x="335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4" name="Google Shape;1044;p53"/>
            <p:cNvCxnSpPr/>
            <p:nvPr/>
          </p:nvCxnSpPr>
          <p:spPr>
            <a:xfrm>
              <a:off x="335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45" name="Google Shape;1045;p53"/>
            <p:cNvSpPr txBox="1"/>
            <p:nvPr/>
          </p:nvSpPr>
          <p:spPr>
            <a:xfrm>
              <a:off x="3271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046" name="Google Shape;1046;p53"/>
            <p:cNvCxnSpPr/>
            <p:nvPr/>
          </p:nvCxnSpPr>
          <p:spPr>
            <a:xfrm rot="10800000">
              <a:off x="348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7" name="Google Shape;1047;p53"/>
            <p:cNvCxnSpPr/>
            <p:nvPr/>
          </p:nvCxnSpPr>
          <p:spPr>
            <a:xfrm>
              <a:off x="348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8" name="Google Shape;1048;p53"/>
            <p:cNvCxnSpPr/>
            <p:nvPr/>
          </p:nvCxnSpPr>
          <p:spPr>
            <a:xfrm rot="10800000">
              <a:off x="3602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9" name="Google Shape;1049;p53"/>
            <p:cNvCxnSpPr/>
            <p:nvPr/>
          </p:nvCxnSpPr>
          <p:spPr>
            <a:xfrm>
              <a:off x="3602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50" name="Google Shape;1050;p53"/>
            <p:cNvSpPr txBox="1"/>
            <p:nvPr/>
          </p:nvSpPr>
          <p:spPr>
            <a:xfrm>
              <a:off x="3476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4.5</a:t>
              </a:r>
              <a:endParaRPr/>
            </a:p>
          </p:txBody>
        </p:sp>
        <p:cxnSp>
          <p:nvCxnSpPr>
            <p:cNvPr id="1051" name="Google Shape;1051;p53"/>
            <p:cNvCxnSpPr/>
            <p:nvPr/>
          </p:nvCxnSpPr>
          <p:spPr>
            <a:xfrm rot="10800000">
              <a:off x="372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2" name="Google Shape;1052;p53"/>
            <p:cNvCxnSpPr/>
            <p:nvPr/>
          </p:nvCxnSpPr>
          <p:spPr>
            <a:xfrm>
              <a:off x="372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3" name="Google Shape;1053;p53"/>
            <p:cNvCxnSpPr/>
            <p:nvPr/>
          </p:nvCxnSpPr>
          <p:spPr>
            <a:xfrm rot="10800000">
              <a:off x="3842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4" name="Google Shape;1054;p53"/>
            <p:cNvCxnSpPr/>
            <p:nvPr/>
          </p:nvCxnSpPr>
          <p:spPr>
            <a:xfrm>
              <a:off x="3842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55" name="Google Shape;1055;p53"/>
            <p:cNvSpPr txBox="1"/>
            <p:nvPr/>
          </p:nvSpPr>
          <p:spPr>
            <a:xfrm>
              <a:off x="3753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056" name="Google Shape;1056;p53"/>
            <p:cNvCxnSpPr/>
            <p:nvPr/>
          </p:nvCxnSpPr>
          <p:spPr>
            <a:xfrm rot="10800000">
              <a:off x="396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7" name="Google Shape;1057;p53"/>
            <p:cNvCxnSpPr/>
            <p:nvPr/>
          </p:nvCxnSpPr>
          <p:spPr>
            <a:xfrm>
              <a:off x="396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8" name="Google Shape;1058;p53"/>
            <p:cNvCxnSpPr/>
            <p:nvPr/>
          </p:nvCxnSpPr>
          <p:spPr>
            <a:xfrm rot="10800000">
              <a:off x="409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9" name="Google Shape;1059;p53"/>
            <p:cNvCxnSpPr/>
            <p:nvPr/>
          </p:nvCxnSpPr>
          <p:spPr>
            <a:xfrm>
              <a:off x="409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0" name="Google Shape;1060;p53"/>
            <p:cNvSpPr txBox="1"/>
            <p:nvPr/>
          </p:nvSpPr>
          <p:spPr>
            <a:xfrm>
              <a:off x="3966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5.5</a:t>
              </a:r>
              <a:endParaRPr/>
            </a:p>
          </p:txBody>
        </p:sp>
        <p:cxnSp>
          <p:nvCxnSpPr>
            <p:cNvPr id="1061" name="Google Shape;1061;p53"/>
            <p:cNvCxnSpPr/>
            <p:nvPr/>
          </p:nvCxnSpPr>
          <p:spPr>
            <a:xfrm rot="10800000">
              <a:off x="421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2" name="Google Shape;1062;p53"/>
            <p:cNvCxnSpPr/>
            <p:nvPr/>
          </p:nvCxnSpPr>
          <p:spPr>
            <a:xfrm>
              <a:off x="421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3" name="Google Shape;1063;p53"/>
            <p:cNvCxnSpPr/>
            <p:nvPr/>
          </p:nvCxnSpPr>
          <p:spPr>
            <a:xfrm rot="10800000">
              <a:off x="433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53"/>
            <p:cNvCxnSpPr/>
            <p:nvPr/>
          </p:nvCxnSpPr>
          <p:spPr>
            <a:xfrm>
              <a:off x="433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5" name="Google Shape;1065;p53"/>
            <p:cNvSpPr txBox="1"/>
            <p:nvPr/>
          </p:nvSpPr>
          <p:spPr>
            <a:xfrm>
              <a:off x="4243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066" name="Google Shape;1066;p53"/>
            <p:cNvCxnSpPr/>
            <p:nvPr/>
          </p:nvCxnSpPr>
          <p:spPr>
            <a:xfrm rot="10800000">
              <a:off x="445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7" name="Google Shape;1067;p53"/>
            <p:cNvCxnSpPr/>
            <p:nvPr/>
          </p:nvCxnSpPr>
          <p:spPr>
            <a:xfrm>
              <a:off x="445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8" name="Google Shape;1068;p53"/>
            <p:cNvCxnSpPr/>
            <p:nvPr/>
          </p:nvCxnSpPr>
          <p:spPr>
            <a:xfrm rot="10800000">
              <a:off x="457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9" name="Google Shape;1069;p53"/>
            <p:cNvCxnSpPr/>
            <p:nvPr/>
          </p:nvCxnSpPr>
          <p:spPr>
            <a:xfrm>
              <a:off x="457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0" name="Google Shape;1070;p53"/>
            <p:cNvSpPr txBox="1"/>
            <p:nvPr/>
          </p:nvSpPr>
          <p:spPr>
            <a:xfrm>
              <a:off x="4449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6.5</a:t>
              </a:r>
              <a:endParaRPr/>
            </a:p>
          </p:txBody>
        </p:sp>
        <p:cxnSp>
          <p:nvCxnSpPr>
            <p:cNvPr id="1071" name="Google Shape;1071;p53"/>
            <p:cNvCxnSpPr/>
            <p:nvPr/>
          </p:nvCxnSpPr>
          <p:spPr>
            <a:xfrm rot="10800000">
              <a:off x="469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2" name="Google Shape;1072;p53"/>
            <p:cNvCxnSpPr/>
            <p:nvPr/>
          </p:nvCxnSpPr>
          <p:spPr>
            <a:xfrm>
              <a:off x="469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3" name="Google Shape;1073;p53"/>
            <p:cNvCxnSpPr/>
            <p:nvPr/>
          </p:nvCxnSpPr>
          <p:spPr>
            <a:xfrm rot="10800000">
              <a:off x="481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4" name="Google Shape;1074;p53"/>
            <p:cNvCxnSpPr/>
            <p:nvPr/>
          </p:nvCxnSpPr>
          <p:spPr>
            <a:xfrm>
              <a:off x="481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5" name="Google Shape;1075;p53"/>
            <p:cNvSpPr txBox="1"/>
            <p:nvPr/>
          </p:nvSpPr>
          <p:spPr>
            <a:xfrm>
              <a:off x="4725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76" name="Google Shape;1076;p53"/>
            <p:cNvCxnSpPr/>
            <p:nvPr/>
          </p:nvCxnSpPr>
          <p:spPr>
            <a:xfrm rot="10800000">
              <a:off x="493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7" name="Google Shape;1077;p53"/>
            <p:cNvCxnSpPr/>
            <p:nvPr/>
          </p:nvCxnSpPr>
          <p:spPr>
            <a:xfrm>
              <a:off x="493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8" name="Google Shape;1078;p53"/>
            <p:cNvCxnSpPr/>
            <p:nvPr/>
          </p:nvCxnSpPr>
          <p:spPr>
            <a:xfrm rot="10800000">
              <a:off x="5058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9" name="Google Shape;1079;p53"/>
            <p:cNvCxnSpPr/>
            <p:nvPr/>
          </p:nvCxnSpPr>
          <p:spPr>
            <a:xfrm>
              <a:off x="5058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0" name="Google Shape;1080;p53"/>
            <p:cNvSpPr txBox="1"/>
            <p:nvPr/>
          </p:nvSpPr>
          <p:spPr>
            <a:xfrm>
              <a:off x="4931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7.5</a:t>
              </a:r>
              <a:endParaRPr/>
            </a:p>
          </p:txBody>
        </p:sp>
      </p:grpSp>
      <p:sp>
        <p:nvSpPr>
          <p:cNvPr id="1081" name="Google Shape;1081;p53"/>
          <p:cNvSpPr/>
          <p:nvPr/>
        </p:nvSpPr>
        <p:spPr>
          <a:xfrm>
            <a:off x="45942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2" name="Google Shape;1082;p53"/>
          <p:cNvSpPr/>
          <p:nvPr/>
        </p:nvSpPr>
        <p:spPr>
          <a:xfrm>
            <a:off x="5292725" y="49180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3" name="Google Shape;1083;p53"/>
          <p:cNvSpPr/>
          <p:nvPr/>
        </p:nvSpPr>
        <p:spPr>
          <a:xfrm>
            <a:off x="53181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4" name="Google Shape;1084;p53"/>
          <p:cNvSpPr/>
          <p:nvPr/>
        </p:nvSpPr>
        <p:spPr>
          <a:xfrm>
            <a:off x="6016625" y="39020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5" name="Google Shape;1085;p53"/>
          <p:cNvSpPr/>
          <p:nvPr/>
        </p:nvSpPr>
        <p:spPr>
          <a:xfrm>
            <a:off x="6016625" y="32924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6" name="Google Shape;1086;p53"/>
          <p:cNvSpPr/>
          <p:nvPr/>
        </p:nvSpPr>
        <p:spPr>
          <a:xfrm>
            <a:off x="6753225" y="3927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53"/>
          <p:cNvSpPr/>
          <p:nvPr/>
        </p:nvSpPr>
        <p:spPr>
          <a:xfrm>
            <a:off x="6727825" y="32924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8" name="Google Shape;1088;p53"/>
          <p:cNvSpPr/>
          <p:nvPr/>
        </p:nvSpPr>
        <p:spPr>
          <a:xfrm>
            <a:off x="6753225" y="2911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53"/>
          <p:cNvSpPr/>
          <p:nvPr/>
        </p:nvSpPr>
        <p:spPr>
          <a:xfrm>
            <a:off x="7654925" y="3317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53"/>
          <p:cNvSpPr/>
          <p:nvPr/>
        </p:nvSpPr>
        <p:spPr>
          <a:xfrm>
            <a:off x="7654925" y="2301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53"/>
          <p:cNvSpPr txBox="1"/>
          <p:nvPr/>
        </p:nvSpPr>
        <p:spPr>
          <a:xfrm>
            <a:off x="5619750" y="5707062"/>
            <a:ext cx="955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/>
          </a:p>
        </p:txBody>
      </p:sp>
      <p:sp>
        <p:nvSpPr>
          <p:cNvPr id="1092" name="Google Shape;1092;p53"/>
          <p:cNvSpPr txBox="1"/>
          <p:nvPr/>
        </p:nvSpPr>
        <p:spPr>
          <a:xfrm>
            <a:off x="5619750" y="5707062"/>
            <a:ext cx="955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/>
          </a:p>
        </p:txBody>
      </p:sp>
      <p:pic>
        <p:nvPicPr>
          <p:cNvPr id="1093" name="Google Shape;10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725" y="3267075"/>
            <a:ext cx="1778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53"/>
          <p:cNvSpPr txBox="1"/>
          <p:nvPr/>
        </p:nvSpPr>
        <p:spPr>
          <a:xfrm>
            <a:off x="5508625" y="2060575"/>
            <a:ext cx="1384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.668</a:t>
            </a:r>
            <a:endParaRPr/>
          </a:p>
        </p:txBody>
      </p:sp>
      <p:sp>
        <p:nvSpPr>
          <p:cNvPr id="1095" name="Google Shape;1095;p53"/>
          <p:cNvSpPr/>
          <p:nvPr/>
        </p:nvSpPr>
        <p:spPr>
          <a:xfrm>
            <a:off x="5334000" y="1263650"/>
            <a:ext cx="2073275" cy="24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4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endParaRPr/>
          </a:p>
        </p:txBody>
      </p:sp>
      <p:sp>
        <p:nvSpPr>
          <p:cNvPr id="1102" name="Google Shape;1102;p54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Dangers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attributing causality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 correlation does not imply cause and effect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cause may be due to a third “hidden” variable related to both other variables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drawing strong conclusion from small numbers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unreliable with small groups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be wary of accepting anything more than the direction of correlation unless you have at least 40 subjects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Controlled experiments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85800" y="1700212"/>
            <a:ext cx="79898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Strives for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lucid and testable hypothesis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quantitative measurement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measure of confidence in results obtained (statistics)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replicability of experiment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 of variables and conditions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removal of experimenter bias</a:t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087" y="4587875"/>
            <a:ext cx="3109912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5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endParaRPr/>
          </a:p>
        </p:txBody>
      </p:sp>
      <p:sp>
        <p:nvSpPr>
          <p:cNvPr id="1109" name="Google Shape;1109;p55"/>
          <p:cNvSpPr txBox="1"/>
          <p:nvPr/>
        </p:nvSpPr>
        <p:spPr>
          <a:xfrm>
            <a:off x="1109662" y="2592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10" name="Google Shape;1110;p55"/>
          <p:cNvSpPr txBox="1"/>
          <p:nvPr/>
        </p:nvSpPr>
        <p:spPr>
          <a:xfrm>
            <a:off x="2106612" y="26035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11" name="Google Shape;1111;p55"/>
          <p:cNvSpPr txBox="1"/>
          <p:nvPr/>
        </p:nvSpPr>
        <p:spPr>
          <a:xfrm>
            <a:off x="2195512" y="2603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5"/>
          <p:cNvSpPr txBox="1"/>
          <p:nvPr/>
        </p:nvSpPr>
        <p:spPr>
          <a:xfrm>
            <a:off x="1109662" y="2770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3" name="Google Shape;1113;p55"/>
          <p:cNvSpPr txBox="1"/>
          <p:nvPr/>
        </p:nvSpPr>
        <p:spPr>
          <a:xfrm>
            <a:off x="2106612" y="27813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14" name="Google Shape;1114;p55"/>
          <p:cNvSpPr txBox="1"/>
          <p:nvPr/>
        </p:nvSpPr>
        <p:spPr>
          <a:xfrm>
            <a:off x="2195512" y="27813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5"/>
          <p:cNvSpPr txBox="1"/>
          <p:nvPr/>
        </p:nvSpPr>
        <p:spPr>
          <a:xfrm>
            <a:off x="1109662" y="2947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16" name="Google Shape;1116;p55"/>
          <p:cNvSpPr txBox="1"/>
          <p:nvPr/>
        </p:nvSpPr>
        <p:spPr>
          <a:xfrm>
            <a:off x="2106612" y="29591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17" name="Google Shape;1117;p55"/>
          <p:cNvSpPr txBox="1"/>
          <p:nvPr/>
        </p:nvSpPr>
        <p:spPr>
          <a:xfrm>
            <a:off x="2195512" y="29591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5"/>
          <p:cNvSpPr txBox="1"/>
          <p:nvPr/>
        </p:nvSpPr>
        <p:spPr>
          <a:xfrm>
            <a:off x="1109662" y="3125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9" name="Google Shape;1119;p55"/>
          <p:cNvSpPr txBox="1"/>
          <p:nvPr/>
        </p:nvSpPr>
        <p:spPr>
          <a:xfrm>
            <a:off x="2106612" y="31369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20" name="Google Shape;1120;p55"/>
          <p:cNvSpPr txBox="1"/>
          <p:nvPr/>
        </p:nvSpPr>
        <p:spPr>
          <a:xfrm>
            <a:off x="2195512" y="31369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5"/>
          <p:cNvSpPr txBox="1"/>
          <p:nvPr/>
        </p:nvSpPr>
        <p:spPr>
          <a:xfrm>
            <a:off x="1109662" y="3303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2" name="Google Shape;1122;p55"/>
          <p:cNvSpPr txBox="1"/>
          <p:nvPr/>
        </p:nvSpPr>
        <p:spPr>
          <a:xfrm>
            <a:off x="2106612" y="33147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23" name="Google Shape;1123;p55"/>
          <p:cNvSpPr txBox="1"/>
          <p:nvPr/>
        </p:nvSpPr>
        <p:spPr>
          <a:xfrm>
            <a:off x="2195512" y="33147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5"/>
          <p:cNvSpPr txBox="1"/>
          <p:nvPr/>
        </p:nvSpPr>
        <p:spPr>
          <a:xfrm>
            <a:off x="1109662" y="3481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25" name="Google Shape;1125;p55"/>
          <p:cNvSpPr txBox="1"/>
          <p:nvPr/>
        </p:nvSpPr>
        <p:spPr>
          <a:xfrm>
            <a:off x="2106612" y="34925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6" name="Google Shape;1126;p55"/>
          <p:cNvSpPr txBox="1"/>
          <p:nvPr/>
        </p:nvSpPr>
        <p:spPr>
          <a:xfrm>
            <a:off x="2195512" y="3492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5"/>
          <p:cNvSpPr txBox="1"/>
          <p:nvPr/>
        </p:nvSpPr>
        <p:spPr>
          <a:xfrm>
            <a:off x="1109662" y="3659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8" name="Google Shape;1128;p55"/>
          <p:cNvSpPr txBox="1"/>
          <p:nvPr/>
        </p:nvSpPr>
        <p:spPr>
          <a:xfrm>
            <a:off x="2106612" y="36703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29" name="Google Shape;1129;p55"/>
          <p:cNvSpPr txBox="1"/>
          <p:nvPr/>
        </p:nvSpPr>
        <p:spPr>
          <a:xfrm>
            <a:off x="2195512" y="36703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55"/>
          <p:cNvSpPr txBox="1"/>
          <p:nvPr/>
        </p:nvSpPr>
        <p:spPr>
          <a:xfrm>
            <a:off x="1109662" y="3836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1" name="Google Shape;1131;p55"/>
          <p:cNvSpPr txBox="1"/>
          <p:nvPr/>
        </p:nvSpPr>
        <p:spPr>
          <a:xfrm>
            <a:off x="2106612" y="38481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2" name="Google Shape;1132;p55"/>
          <p:cNvSpPr txBox="1"/>
          <p:nvPr/>
        </p:nvSpPr>
        <p:spPr>
          <a:xfrm>
            <a:off x="2195512" y="38481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5"/>
          <p:cNvSpPr txBox="1"/>
          <p:nvPr/>
        </p:nvSpPr>
        <p:spPr>
          <a:xfrm>
            <a:off x="1109662" y="4014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4" name="Google Shape;1134;p55"/>
          <p:cNvSpPr txBox="1"/>
          <p:nvPr/>
        </p:nvSpPr>
        <p:spPr>
          <a:xfrm>
            <a:off x="2106612" y="40259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35" name="Google Shape;1135;p55"/>
          <p:cNvSpPr txBox="1"/>
          <p:nvPr/>
        </p:nvSpPr>
        <p:spPr>
          <a:xfrm>
            <a:off x="2195512" y="40259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5"/>
          <p:cNvSpPr txBox="1"/>
          <p:nvPr/>
        </p:nvSpPr>
        <p:spPr>
          <a:xfrm>
            <a:off x="1109662" y="41925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37" name="Google Shape;1137;p55"/>
          <p:cNvSpPr txBox="1"/>
          <p:nvPr/>
        </p:nvSpPr>
        <p:spPr>
          <a:xfrm>
            <a:off x="2106612" y="42037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38" name="Google Shape;1138;p55"/>
          <p:cNvSpPr txBox="1"/>
          <p:nvPr/>
        </p:nvSpPr>
        <p:spPr>
          <a:xfrm>
            <a:off x="2195512" y="42037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5"/>
          <p:cNvSpPr txBox="1"/>
          <p:nvPr/>
        </p:nvSpPr>
        <p:spPr>
          <a:xfrm>
            <a:off x="1109662" y="43703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0" name="Google Shape;1140;p55"/>
          <p:cNvSpPr txBox="1"/>
          <p:nvPr/>
        </p:nvSpPr>
        <p:spPr>
          <a:xfrm>
            <a:off x="2106612" y="43815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1" name="Google Shape;1141;p55"/>
          <p:cNvSpPr txBox="1"/>
          <p:nvPr/>
        </p:nvSpPr>
        <p:spPr>
          <a:xfrm>
            <a:off x="2195512" y="4381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5"/>
          <p:cNvSpPr txBox="1"/>
          <p:nvPr/>
        </p:nvSpPr>
        <p:spPr>
          <a:xfrm>
            <a:off x="1109662" y="4548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43" name="Google Shape;1143;p55"/>
          <p:cNvSpPr txBox="1"/>
          <p:nvPr/>
        </p:nvSpPr>
        <p:spPr>
          <a:xfrm>
            <a:off x="2106612" y="45593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44" name="Google Shape;1144;p55"/>
          <p:cNvSpPr txBox="1"/>
          <p:nvPr/>
        </p:nvSpPr>
        <p:spPr>
          <a:xfrm>
            <a:off x="2195512" y="45593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5"/>
          <p:cNvSpPr txBox="1"/>
          <p:nvPr/>
        </p:nvSpPr>
        <p:spPr>
          <a:xfrm>
            <a:off x="1109662" y="47259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6" name="Google Shape;1146;p55"/>
          <p:cNvSpPr txBox="1"/>
          <p:nvPr/>
        </p:nvSpPr>
        <p:spPr>
          <a:xfrm>
            <a:off x="2106612" y="47371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47" name="Google Shape;1147;p55"/>
          <p:cNvSpPr txBox="1"/>
          <p:nvPr/>
        </p:nvSpPr>
        <p:spPr>
          <a:xfrm>
            <a:off x="2195512" y="47371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5"/>
          <p:cNvSpPr txBox="1"/>
          <p:nvPr/>
        </p:nvSpPr>
        <p:spPr>
          <a:xfrm>
            <a:off x="1109662" y="49037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49" name="Google Shape;1149;p55"/>
          <p:cNvSpPr txBox="1"/>
          <p:nvPr/>
        </p:nvSpPr>
        <p:spPr>
          <a:xfrm>
            <a:off x="2106612" y="49149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150" name="Google Shape;1150;p55"/>
          <p:cNvSpPr txBox="1"/>
          <p:nvPr/>
        </p:nvSpPr>
        <p:spPr>
          <a:xfrm>
            <a:off x="1655762" y="490378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1" name="Google Shape;1151;p55"/>
          <p:cNvGrpSpPr/>
          <p:nvPr/>
        </p:nvGrpSpPr>
        <p:grpSpPr>
          <a:xfrm>
            <a:off x="3895725" y="1808162"/>
            <a:ext cx="4159250" cy="3830637"/>
            <a:chOff x="2454" y="1139"/>
            <a:chExt cx="2620" cy="2413"/>
          </a:xfrm>
        </p:grpSpPr>
        <p:cxnSp>
          <p:nvCxnSpPr>
            <p:cNvPr id="1152" name="Google Shape;1152;p55"/>
            <p:cNvCxnSpPr/>
            <p:nvPr/>
          </p:nvCxnSpPr>
          <p:spPr>
            <a:xfrm rot="10800000">
              <a:off x="2634" y="1218"/>
              <a:ext cx="0" cy="224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3" name="Google Shape;1153;p55"/>
            <p:cNvCxnSpPr/>
            <p:nvPr/>
          </p:nvCxnSpPr>
          <p:spPr>
            <a:xfrm rot="10800000">
              <a:off x="5058" y="1218"/>
              <a:ext cx="0" cy="224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4" name="Google Shape;1154;p55"/>
            <p:cNvCxnSpPr/>
            <p:nvPr/>
          </p:nvCxnSpPr>
          <p:spPr>
            <a:xfrm>
              <a:off x="2614" y="346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5" name="Google Shape;1155;p55"/>
            <p:cNvCxnSpPr/>
            <p:nvPr/>
          </p:nvCxnSpPr>
          <p:spPr>
            <a:xfrm rot="10800000">
              <a:off x="5054" y="34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6" name="Google Shape;1156;p55"/>
            <p:cNvSpPr txBox="1"/>
            <p:nvPr/>
          </p:nvSpPr>
          <p:spPr>
            <a:xfrm>
              <a:off x="2504" y="337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157" name="Google Shape;1157;p55"/>
            <p:cNvCxnSpPr/>
            <p:nvPr/>
          </p:nvCxnSpPr>
          <p:spPr>
            <a:xfrm>
              <a:off x="2622" y="33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8" name="Google Shape;1158;p55"/>
            <p:cNvCxnSpPr/>
            <p:nvPr/>
          </p:nvCxnSpPr>
          <p:spPr>
            <a:xfrm>
              <a:off x="5058" y="32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9" name="Google Shape;1159;p55"/>
            <p:cNvCxnSpPr/>
            <p:nvPr/>
          </p:nvCxnSpPr>
          <p:spPr>
            <a:xfrm>
              <a:off x="2614" y="314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0" name="Google Shape;1160;p55"/>
            <p:cNvCxnSpPr/>
            <p:nvPr/>
          </p:nvCxnSpPr>
          <p:spPr>
            <a:xfrm rot="10800000">
              <a:off x="5054" y="31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61" name="Google Shape;1161;p55"/>
            <p:cNvSpPr txBox="1"/>
            <p:nvPr/>
          </p:nvSpPr>
          <p:spPr>
            <a:xfrm>
              <a:off x="2504" y="30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162" name="Google Shape;1162;p55"/>
            <p:cNvCxnSpPr/>
            <p:nvPr/>
          </p:nvCxnSpPr>
          <p:spPr>
            <a:xfrm>
              <a:off x="2622" y="29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3" name="Google Shape;1163;p55"/>
            <p:cNvCxnSpPr/>
            <p:nvPr/>
          </p:nvCxnSpPr>
          <p:spPr>
            <a:xfrm>
              <a:off x="5058" y="297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4" name="Google Shape;1164;p55"/>
            <p:cNvCxnSpPr/>
            <p:nvPr/>
          </p:nvCxnSpPr>
          <p:spPr>
            <a:xfrm>
              <a:off x="2614" y="282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5" name="Google Shape;1165;p55"/>
            <p:cNvCxnSpPr/>
            <p:nvPr/>
          </p:nvCxnSpPr>
          <p:spPr>
            <a:xfrm rot="10800000">
              <a:off x="5054" y="28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66" name="Google Shape;1166;p55"/>
            <p:cNvSpPr txBox="1"/>
            <p:nvPr/>
          </p:nvSpPr>
          <p:spPr>
            <a:xfrm>
              <a:off x="2504" y="273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167" name="Google Shape;1167;p55"/>
            <p:cNvCxnSpPr/>
            <p:nvPr/>
          </p:nvCxnSpPr>
          <p:spPr>
            <a:xfrm>
              <a:off x="2622" y="26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8" name="Google Shape;1168;p55"/>
            <p:cNvCxnSpPr/>
            <p:nvPr/>
          </p:nvCxnSpPr>
          <p:spPr>
            <a:xfrm>
              <a:off x="5058" y="265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9" name="Google Shape;1169;p55"/>
            <p:cNvCxnSpPr/>
            <p:nvPr/>
          </p:nvCxnSpPr>
          <p:spPr>
            <a:xfrm>
              <a:off x="2614" y="250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0" name="Google Shape;1170;p55"/>
            <p:cNvCxnSpPr/>
            <p:nvPr/>
          </p:nvCxnSpPr>
          <p:spPr>
            <a:xfrm rot="10800000">
              <a:off x="5054" y="25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71" name="Google Shape;1171;p55"/>
            <p:cNvSpPr txBox="1"/>
            <p:nvPr/>
          </p:nvSpPr>
          <p:spPr>
            <a:xfrm>
              <a:off x="2504" y="241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172" name="Google Shape;1172;p55"/>
            <p:cNvCxnSpPr/>
            <p:nvPr/>
          </p:nvCxnSpPr>
          <p:spPr>
            <a:xfrm>
              <a:off x="2622" y="23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3" name="Google Shape;1173;p55"/>
            <p:cNvCxnSpPr/>
            <p:nvPr/>
          </p:nvCxnSpPr>
          <p:spPr>
            <a:xfrm>
              <a:off x="5058" y="233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4" name="Google Shape;1174;p55"/>
            <p:cNvCxnSpPr/>
            <p:nvPr/>
          </p:nvCxnSpPr>
          <p:spPr>
            <a:xfrm>
              <a:off x="2614" y="218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5" name="Google Shape;1175;p55"/>
            <p:cNvCxnSpPr/>
            <p:nvPr/>
          </p:nvCxnSpPr>
          <p:spPr>
            <a:xfrm rot="10800000">
              <a:off x="5054" y="21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76" name="Google Shape;1176;p55"/>
            <p:cNvSpPr txBox="1"/>
            <p:nvPr/>
          </p:nvSpPr>
          <p:spPr>
            <a:xfrm>
              <a:off x="2504" y="209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177" name="Google Shape;1177;p55"/>
            <p:cNvCxnSpPr/>
            <p:nvPr/>
          </p:nvCxnSpPr>
          <p:spPr>
            <a:xfrm>
              <a:off x="2622" y="20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8" name="Google Shape;1178;p55"/>
            <p:cNvCxnSpPr/>
            <p:nvPr/>
          </p:nvCxnSpPr>
          <p:spPr>
            <a:xfrm>
              <a:off x="5058" y="201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9" name="Google Shape;1179;p55"/>
            <p:cNvCxnSpPr/>
            <p:nvPr/>
          </p:nvCxnSpPr>
          <p:spPr>
            <a:xfrm>
              <a:off x="2614" y="186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0" name="Google Shape;1180;p55"/>
            <p:cNvCxnSpPr/>
            <p:nvPr/>
          </p:nvCxnSpPr>
          <p:spPr>
            <a:xfrm rot="10800000">
              <a:off x="5054" y="186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81" name="Google Shape;1181;p55"/>
            <p:cNvSpPr txBox="1"/>
            <p:nvPr/>
          </p:nvSpPr>
          <p:spPr>
            <a:xfrm>
              <a:off x="2504" y="177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1182" name="Google Shape;1182;p55"/>
            <p:cNvCxnSpPr/>
            <p:nvPr/>
          </p:nvCxnSpPr>
          <p:spPr>
            <a:xfrm>
              <a:off x="2622" y="170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3" name="Google Shape;1183;p55"/>
            <p:cNvCxnSpPr/>
            <p:nvPr/>
          </p:nvCxnSpPr>
          <p:spPr>
            <a:xfrm>
              <a:off x="5058" y="16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4" name="Google Shape;1184;p55"/>
            <p:cNvCxnSpPr/>
            <p:nvPr/>
          </p:nvCxnSpPr>
          <p:spPr>
            <a:xfrm>
              <a:off x="2614" y="154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5" name="Google Shape;1185;p55"/>
            <p:cNvCxnSpPr/>
            <p:nvPr/>
          </p:nvCxnSpPr>
          <p:spPr>
            <a:xfrm rot="10800000">
              <a:off x="5054" y="154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86" name="Google Shape;1186;p55"/>
            <p:cNvSpPr txBox="1"/>
            <p:nvPr/>
          </p:nvSpPr>
          <p:spPr>
            <a:xfrm>
              <a:off x="2504" y="14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1187" name="Google Shape;1187;p55"/>
            <p:cNvCxnSpPr/>
            <p:nvPr/>
          </p:nvCxnSpPr>
          <p:spPr>
            <a:xfrm>
              <a:off x="2622" y="138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8" name="Google Shape;1188;p55"/>
            <p:cNvCxnSpPr/>
            <p:nvPr/>
          </p:nvCxnSpPr>
          <p:spPr>
            <a:xfrm>
              <a:off x="5058" y="137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9" name="Google Shape;1189;p55"/>
            <p:cNvCxnSpPr/>
            <p:nvPr/>
          </p:nvCxnSpPr>
          <p:spPr>
            <a:xfrm>
              <a:off x="2614" y="1222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0" name="Google Shape;1190;p55"/>
            <p:cNvCxnSpPr/>
            <p:nvPr/>
          </p:nvCxnSpPr>
          <p:spPr>
            <a:xfrm rot="10800000">
              <a:off x="5054" y="1222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1" name="Google Shape;1191;p55"/>
            <p:cNvSpPr txBox="1"/>
            <p:nvPr/>
          </p:nvSpPr>
          <p:spPr>
            <a:xfrm>
              <a:off x="2454" y="1139"/>
              <a:ext cx="22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192" name="Google Shape;1192;p55"/>
          <p:cNvGrpSpPr/>
          <p:nvPr/>
        </p:nvGrpSpPr>
        <p:grpSpPr>
          <a:xfrm>
            <a:off x="3986212" y="1908175"/>
            <a:ext cx="4237037" cy="3870325"/>
            <a:chOff x="2511" y="1202"/>
            <a:chExt cx="2669" cy="2438"/>
          </a:xfrm>
        </p:grpSpPr>
        <p:cxnSp>
          <p:nvCxnSpPr>
            <p:cNvPr id="1193" name="Google Shape;1193;p55"/>
            <p:cNvCxnSpPr/>
            <p:nvPr/>
          </p:nvCxnSpPr>
          <p:spPr>
            <a:xfrm>
              <a:off x="2630" y="3462"/>
              <a:ext cx="24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4" name="Google Shape;1194;p55"/>
            <p:cNvCxnSpPr/>
            <p:nvPr/>
          </p:nvCxnSpPr>
          <p:spPr>
            <a:xfrm>
              <a:off x="2630" y="1222"/>
              <a:ext cx="24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5" name="Google Shape;1195;p55"/>
            <p:cNvCxnSpPr/>
            <p:nvPr/>
          </p:nvCxnSpPr>
          <p:spPr>
            <a:xfrm rot="10800000">
              <a:off x="263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6" name="Google Shape;1196;p55"/>
            <p:cNvCxnSpPr/>
            <p:nvPr/>
          </p:nvCxnSpPr>
          <p:spPr>
            <a:xfrm>
              <a:off x="263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7" name="Google Shape;1197;p55"/>
            <p:cNvSpPr txBox="1"/>
            <p:nvPr/>
          </p:nvSpPr>
          <p:spPr>
            <a:xfrm>
              <a:off x="2511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</a:t>
              </a:r>
              <a:endParaRPr/>
            </a:p>
          </p:txBody>
        </p:sp>
        <p:cxnSp>
          <p:nvCxnSpPr>
            <p:cNvPr id="1198" name="Google Shape;1198;p55"/>
            <p:cNvCxnSpPr/>
            <p:nvPr/>
          </p:nvCxnSpPr>
          <p:spPr>
            <a:xfrm rot="10800000">
              <a:off x="275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9" name="Google Shape;1199;p55"/>
            <p:cNvCxnSpPr/>
            <p:nvPr/>
          </p:nvCxnSpPr>
          <p:spPr>
            <a:xfrm>
              <a:off x="275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0" name="Google Shape;1200;p55"/>
            <p:cNvCxnSpPr/>
            <p:nvPr/>
          </p:nvCxnSpPr>
          <p:spPr>
            <a:xfrm rot="10800000">
              <a:off x="287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1" name="Google Shape;1201;p55"/>
            <p:cNvCxnSpPr/>
            <p:nvPr/>
          </p:nvCxnSpPr>
          <p:spPr>
            <a:xfrm>
              <a:off x="287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02" name="Google Shape;1202;p55"/>
            <p:cNvSpPr txBox="1"/>
            <p:nvPr/>
          </p:nvSpPr>
          <p:spPr>
            <a:xfrm>
              <a:off x="2788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203" name="Google Shape;1203;p55"/>
            <p:cNvCxnSpPr/>
            <p:nvPr/>
          </p:nvCxnSpPr>
          <p:spPr>
            <a:xfrm rot="10800000">
              <a:off x="299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4" name="Google Shape;1204;p55"/>
            <p:cNvCxnSpPr/>
            <p:nvPr/>
          </p:nvCxnSpPr>
          <p:spPr>
            <a:xfrm>
              <a:off x="299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5" name="Google Shape;1205;p55"/>
            <p:cNvCxnSpPr/>
            <p:nvPr/>
          </p:nvCxnSpPr>
          <p:spPr>
            <a:xfrm rot="10800000">
              <a:off x="311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6" name="Google Shape;1206;p55"/>
            <p:cNvCxnSpPr/>
            <p:nvPr/>
          </p:nvCxnSpPr>
          <p:spPr>
            <a:xfrm>
              <a:off x="311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07" name="Google Shape;1207;p55"/>
            <p:cNvSpPr txBox="1"/>
            <p:nvPr/>
          </p:nvSpPr>
          <p:spPr>
            <a:xfrm>
              <a:off x="2994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3.5</a:t>
              </a:r>
              <a:endParaRPr/>
            </a:p>
          </p:txBody>
        </p:sp>
        <p:cxnSp>
          <p:nvCxnSpPr>
            <p:cNvPr id="1208" name="Google Shape;1208;p55"/>
            <p:cNvCxnSpPr/>
            <p:nvPr/>
          </p:nvCxnSpPr>
          <p:spPr>
            <a:xfrm rot="10800000">
              <a:off x="3234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9" name="Google Shape;1209;p55"/>
            <p:cNvCxnSpPr/>
            <p:nvPr/>
          </p:nvCxnSpPr>
          <p:spPr>
            <a:xfrm>
              <a:off x="3234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0" name="Google Shape;1210;p55"/>
            <p:cNvCxnSpPr/>
            <p:nvPr/>
          </p:nvCxnSpPr>
          <p:spPr>
            <a:xfrm rot="10800000">
              <a:off x="3354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1" name="Google Shape;1211;p55"/>
            <p:cNvCxnSpPr/>
            <p:nvPr/>
          </p:nvCxnSpPr>
          <p:spPr>
            <a:xfrm>
              <a:off x="3354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12" name="Google Shape;1212;p55"/>
            <p:cNvSpPr txBox="1"/>
            <p:nvPr/>
          </p:nvSpPr>
          <p:spPr>
            <a:xfrm>
              <a:off x="3271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213" name="Google Shape;1213;p55"/>
            <p:cNvCxnSpPr/>
            <p:nvPr/>
          </p:nvCxnSpPr>
          <p:spPr>
            <a:xfrm rot="10800000">
              <a:off x="348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4" name="Google Shape;1214;p55"/>
            <p:cNvCxnSpPr/>
            <p:nvPr/>
          </p:nvCxnSpPr>
          <p:spPr>
            <a:xfrm>
              <a:off x="348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5" name="Google Shape;1215;p55"/>
            <p:cNvCxnSpPr/>
            <p:nvPr/>
          </p:nvCxnSpPr>
          <p:spPr>
            <a:xfrm rot="10800000">
              <a:off x="3602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6" name="Google Shape;1216;p55"/>
            <p:cNvCxnSpPr/>
            <p:nvPr/>
          </p:nvCxnSpPr>
          <p:spPr>
            <a:xfrm>
              <a:off x="3602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17" name="Google Shape;1217;p55"/>
            <p:cNvSpPr txBox="1"/>
            <p:nvPr/>
          </p:nvSpPr>
          <p:spPr>
            <a:xfrm>
              <a:off x="3476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4.5</a:t>
              </a:r>
              <a:endParaRPr/>
            </a:p>
          </p:txBody>
        </p:sp>
        <p:cxnSp>
          <p:nvCxnSpPr>
            <p:cNvPr id="1218" name="Google Shape;1218;p55"/>
            <p:cNvCxnSpPr/>
            <p:nvPr/>
          </p:nvCxnSpPr>
          <p:spPr>
            <a:xfrm rot="10800000">
              <a:off x="372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9" name="Google Shape;1219;p55"/>
            <p:cNvCxnSpPr/>
            <p:nvPr/>
          </p:nvCxnSpPr>
          <p:spPr>
            <a:xfrm>
              <a:off x="372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0" name="Google Shape;1220;p55"/>
            <p:cNvCxnSpPr/>
            <p:nvPr/>
          </p:nvCxnSpPr>
          <p:spPr>
            <a:xfrm rot="10800000">
              <a:off x="3842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1" name="Google Shape;1221;p55"/>
            <p:cNvCxnSpPr/>
            <p:nvPr/>
          </p:nvCxnSpPr>
          <p:spPr>
            <a:xfrm>
              <a:off x="3842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2" name="Google Shape;1222;p55"/>
            <p:cNvSpPr txBox="1"/>
            <p:nvPr/>
          </p:nvSpPr>
          <p:spPr>
            <a:xfrm>
              <a:off x="3753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223" name="Google Shape;1223;p55"/>
            <p:cNvCxnSpPr/>
            <p:nvPr/>
          </p:nvCxnSpPr>
          <p:spPr>
            <a:xfrm rot="10800000">
              <a:off x="3962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4" name="Google Shape;1224;p55"/>
            <p:cNvCxnSpPr/>
            <p:nvPr/>
          </p:nvCxnSpPr>
          <p:spPr>
            <a:xfrm>
              <a:off x="3962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5" name="Google Shape;1225;p55"/>
            <p:cNvCxnSpPr/>
            <p:nvPr/>
          </p:nvCxnSpPr>
          <p:spPr>
            <a:xfrm rot="10800000">
              <a:off x="409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6" name="Google Shape;1226;p55"/>
            <p:cNvCxnSpPr/>
            <p:nvPr/>
          </p:nvCxnSpPr>
          <p:spPr>
            <a:xfrm>
              <a:off x="409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7" name="Google Shape;1227;p55"/>
            <p:cNvSpPr txBox="1"/>
            <p:nvPr/>
          </p:nvSpPr>
          <p:spPr>
            <a:xfrm>
              <a:off x="3966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5.5</a:t>
              </a:r>
              <a:endParaRPr/>
            </a:p>
          </p:txBody>
        </p:sp>
        <p:cxnSp>
          <p:nvCxnSpPr>
            <p:cNvPr id="1228" name="Google Shape;1228;p55"/>
            <p:cNvCxnSpPr/>
            <p:nvPr/>
          </p:nvCxnSpPr>
          <p:spPr>
            <a:xfrm rot="10800000">
              <a:off x="421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9" name="Google Shape;1229;p55"/>
            <p:cNvCxnSpPr/>
            <p:nvPr/>
          </p:nvCxnSpPr>
          <p:spPr>
            <a:xfrm>
              <a:off x="421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0" name="Google Shape;1230;p55"/>
            <p:cNvCxnSpPr/>
            <p:nvPr/>
          </p:nvCxnSpPr>
          <p:spPr>
            <a:xfrm rot="10800000">
              <a:off x="433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1" name="Google Shape;1231;p55"/>
            <p:cNvCxnSpPr/>
            <p:nvPr/>
          </p:nvCxnSpPr>
          <p:spPr>
            <a:xfrm>
              <a:off x="433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32" name="Google Shape;1232;p55"/>
            <p:cNvSpPr txBox="1"/>
            <p:nvPr/>
          </p:nvSpPr>
          <p:spPr>
            <a:xfrm>
              <a:off x="4243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233" name="Google Shape;1233;p55"/>
            <p:cNvCxnSpPr/>
            <p:nvPr/>
          </p:nvCxnSpPr>
          <p:spPr>
            <a:xfrm rot="10800000">
              <a:off x="445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4" name="Google Shape;1234;p55"/>
            <p:cNvCxnSpPr/>
            <p:nvPr/>
          </p:nvCxnSpPr>
          <p:spPr>
            <a:xfrm>
              <a:off x="445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5" name="Google Shape;1235;p55"/>
            <p:cNvCxnSpPr/>
            <p:nvPr/>
          </p:nvCxnSpPr>
          <p:spPr>
            <a:xfrm rot="10800000">
              <a:off x="457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6" name="Google Shape;1236;p55"/>
            <p:cNvCxnSpPr/>
            <p:nvPr/>
          </p:nvCxnSpPr>
          <p:spPr>
            <a:xfrm>
              <a:off x="457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37" name="Google Shape;1237;p55"/>
            <p:cNvSpPr txBox="1"/>
            <p:nvPr/>
          </p:nvSpPr>
          <p:spPr>
            <a:xfrm>
              <a:off x="4449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6.5</a:t>
              </a:r>
              <a:endParaRPr/>
            </a:p>
          </p:txBody>
        </p:sp>
        <p:cxnSp>
          <p:nvCxnSpPr>
            <p:cNvPr id="1238" name="Google Shape;1238;p55"/>
            <p:cNvCxnSpPr/>
            <p:nvPr/>
          </p:nvCxnSpPr>
          <p:spPr>
            <a:xfrm rot="10800000">
              <a:off x="469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9" name="Google Shape;1239;p55"/>
            <p:cNvCxnSpPr/>
            <p:nvPr/>
          </p:nvCxnSpPr>
          <p:spPr>
            <a:xfrm>
              <a:off x="469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0" name="Google Shape;1240;p55"/>
            <p:cNvCxnSpPr/>
            <p:nvPr/>
          </p:nvCxnSpPr>
          <p:spPr>
            <a:xfrm rot="10800000">
              <a:off x="4810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1" name="Google Shape;1241;p55"/>
            <p:cNvCxnSpPr/>
            <p:nvPr/>
          </p:nvCxnSpPr>
          <p:spPr>
            <a:xfrm>
              <a:off x="4810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42" name="Google Shape;1242;p55"/>
            <p:cNvSpPr txBox="1"/>
            <p:nvPr/>
          </p:nvSpPr>
          <p:spPr>
            <a:xfrm>
              <a:off x="4725" y="3467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243" name="Google Shape;1243;p55"/>
            <p:cNvCxnSpPr/>
            <p:nvPr/>
          </p:nvCxnSpPr>
          <p:spPr>
            <a:xfrm rot="10800000">
              <a:off x="4930" y="3458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4" name="Google Shape;1244;p55"/>
            <p:cNvCxnSpPr/>
            <p:nvPr/>
          </p:nvCxnSpPr>
          <p:spPr>
            <a:xfrm>
              <a:off x="4930" y="1210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5" name="Google Shape;1245;p55"/>
            <p:cNvCxnSpPr/>
            <p:nvPr/>
          </p:nvCxnSpPr>
          <p:spPr>
            <a:xfrm rot="10800000">
              <a:off x="5058" y="3458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6" name="Google Shape;1246;p55"/>
            <p:cNvCxnSpPr/>
            <p:nvPr/>
          </p:nvCxnSpPr>
          <p:spPr>
            <a:xfrm>
              <a:off x="5058" y="1202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47" name="Google Shape;1247;p55"/>
            <p:cNvSpPr txBox="1"/>
            <p:nvPr/>
          </p:nvSpPr>
          <p:spPr>
            <a:xfrm>
              <a:off x="4931" y="3467"/>
              <a:ext cx="24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7.5</a:t>
              </a:r>
              <a:endParaRPr/>
            </a:p>
          </p:txBody>
        </p:sp>
      </p:grpSp>
      <p:sp>
        <p:nvSpPr>
          <p:cNvPr id="1248" name="Google Shape;1248;p55"/>
          <p:cNvSpPr/>
          <p:nvPr/>
        </p:nvSpPr>
        <p:spPr>
          <a:xfrm>
            <a:off x="45942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55"/>
          <p:cNvSpPr/>
          <p:nvPr/>
        </p:nvSpPr>
        <p:spPr>
          <a:xfrm>
            <a:off x="5292725" y="49180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0" name="Google Shape;1250;p55"/>
          <p:cNvSpPr/>
          <p:nvPr/>
        </p:nvSpPr>
        <p:spPr>
          <a:xfrm>
            <a:off x="53181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1" name="Google Shape;1251;p55"/>
          <p:cNvSpPr/>
          <p:nvPr/>
        </p:nvSpPr>
        <p:spPr>
          <a:xfrm>
            <a:off x="6016625" y="39020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55"/>
          <p:cNvSpPr/>
          <p:nvPr/>
        </p:nvSpPr>
        <p:spPr>
          <a:xfrm>
            <a:off x="6016625" y="32924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6753225" y="3927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6727825" y="32924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6753225" y="2911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7654925" y="3317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7654925" y="2301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8" name="Google Shape;1258;p55"/>
          <p:cNvSpPr txBox="1"/>
          <p:nvPr/>
        </p:nvSpPr>
        <p:spPr>
          <a:xfrm>
            <a:off x="5508625" y="2060575"/>
            <a:ext cx="1384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.668</a:t>
            </a:r>
            <a:endParaRPr/>
          </a:p>
        </p:txBody>
      </p:sp>
      <p:sp>
        <p:nvSpPr>
          <p:cNvPr id="1259" name="Google Shape;1259;p55"/>
          <p:cNvSpPr/>
          <p:nvPr/>
        </p:nvSpPr>
        <p:spPr>
          <a:xfrm>
            <a:off x="5334000" y="1263650"/>
            <a:ext cx="2073275" cy="24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Google Shape;1260;p55"/>
          <p:cNvSpPr txBox="1"/>
          <p:nvPr/>
        </p:nvSpPr>
        <p:spPr>
          <a:xfrm>
            <a:off x="684212" y="2133600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Pickles eaten </a:t>
            </a:r>
            <a:b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month</a:t>
            </a:r>
            <a:endParaRPr/>
          </a:p>
        </p:txBody>
      </p:sp>
      <p:sp>
        <p:nvSpPr>
          <p:cNvPr id="1261" name="Google Shape;1261;p55"/>
          <p:cNvSpPr txBox="1"/>
          <p:nvPr/>
        </p:nvSpPr>
        <p:spPr>
          <a:xfrm>
            <a:off x="1908175" y="2133600"/>
            <a:ext cx="12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per year </a:t>
            </a:r>
            <a:b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(*10,000)</a:t>
            </a:r>
            <a:endParaRPr/>
          </a:p>
        </p:txBody>
      </p:sp>
      <p:sp>
        <p:nvSpPr>
          <p:cNvPr id="1262" name="Google Shape;1262;p55"/>
          <p:cNvSpPr txBox="1"/>
          <p:nvPr/>
        </p:nvSpPr>
        <p:spPr>
          <a:xfrm>
            <a:off x="5148262" y="5805487"/>
            <a:ext cx="18716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Pickles eaten per month</a:t>
            </a:r>
            <a:endParaRPr/>
          </a:p>
        </p:txBody>
      </p:sp>
      <p:sp>
        <p:nvSpPr>
          <p:cNvPr id="1263" name="Google Shape;1263;p55"/>
          <p:cNvSpPr txBox="1"/>
          <p:nvPr/>
        </p:nvSpPr>
        <p:spPr>
          <a:xfrm rot="-5400000">
            <a:off x="2837656" y="3794918"/>
            <a:ext cx="20161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per year  (*10,000)</a:t>
            </a:r>
            <a:endParaRPr/>
          </a:p>
        </p:txBody>
      </p:sp>
      <p:sp>
        <p:nvSpPr>
          <p:cNvPr id="1264" name="Google Shape;1264;p55"/>
          <p:cNvSpPr txBox="1"/>
          <p:nvPr/>
        </p:nvSpPr>
        <p:spPr>
          <a:xfrm>
            <a:off x="323850" y="5445125"/>
            <a:ext cx="41767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conclusion could be correct?</a:t>
            </a:r>
            <a:b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-Eating pickles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your salary to increase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-Making more money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to eat more pickles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-Pickle consumption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higher salaries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older people tend to like pickles better than younger </a:t>
            </a:r>
            <a:b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people, and older people tend to make more money than </a:t>
            </a:r>
            <a:b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younger people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6"/>
          <p:cNvSpPr txBox="1"/>
          <p:nvPr>
            <p:ph type="title"/>
          </p:nvPr>
        </p:nvSpPr>
        <p:spPr>
          <a:xfrm>
            <a:off x="457200" y="685800"/>
            <a:ext cx="83629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endParaRPr/>
          </a:p>
        </p:txBody>
      </p:sp>
      <p:sp>
        <p:nvSpPr>
          <p:cNvPr id="1270" name="Google Shape;1270;p56"/>
          <p:cNvSpPr txBox="1"/>
          <p:nvPr>
            <p:ph idx="1" type="body"/>
          </p:nvPr>
        </p:nvSpPr>
        <p:spPr>
          <a:xfrm>
            <a:off x="539750" y="1773237"/>
            <a:ext cx="3960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Cigarette Consumption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t/>
            </a:r>
            <a:endParaRPr b="1" i="0" sz="16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Crude Male death rate for lung cancer in 1950 per capita consumption of cigarettes in 1930 in various countries.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While strong correlation (.73), can you </a:t>
            </a:r>
            <a:r>
              <a:rPr b="0" i="1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prove</a:t>
            </a: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that cigarrette smoking causes death from this data?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Possible hidden variables: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poverty</a:t>
            </a:r>
            <a:endParaRPr/>
          </a:p>
        </p:txBody>
      </p:sp>
      <p:pic>
        <p:nvPicPr>
          <p:cNvPr id="1271" name="Google Shape;12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1700212"/>
            <a:ext cx="4248150" cy="489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Other Tests: Regression</a:t>
            </a:r>
            <a:endParaRPr/>
          </a:p>
        </p:txBody>
      </p:sp>
      <p:sp>
        <p:nvSpPr>
          <p:cNvPr id="1278" name="Google Shape;1278;p57"/>
          <p:cNvSpPr txBox="1"/>
          <p:nvPr>
            <p:ph idx="1" type="body"/>
          </p:nvPr>
        </p:nvSpPr>
        <p:spPr>
          <a:xfrm>
            <a:off x="611187" y="14843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Calculates a line of “best fit”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Use the value of one variable to predict the value of the other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•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e.g., 60% of people with 3 years of university own a computer</a:t>
            </a:r>
            <a:endParaRPr/>
          </a:p>
        </p:txBody>
      </p:sp>
      <p:grpSp>
        <p:nvGrpSpPr>
          <p:cNvPr id="1279" name="Google Shape;1279;p57"/>
          <p:cNvGrpSpPr/>
          <p:nvPr/>
        </p:nvGrpSpPr>
        <p:grpSpPr>
          <a:xfrm>
            <a:off x="1258887" y="2420937"/>
            <a:ext cx="6861175" cy="4217987"/>
            <a:chOff x="768" y="1415"/>
            <a:chExt cx="4322" cy="2657"/>
          </a:xfrm>
        </p:grpSpPr>
        <p:cxnSp>
          <p:nvCxnSpPr>
            <p:cNvPr id="1280" name="Google Shape;1280;p57"/>
            <p:cNvCxnSpPr/>
            <p:nvPr/>
          </p:nvCxnSpPr>
          <p:spPr>
            <a:xfrm rot="10800000">
              <a:off x="2662" y="1494"/>
              <a:ext cx="0" cy="224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1" name="Google Shape;1281;p57"/>
            <p:cNvCxnSpPr/>
            <p:nvPr/>
          </p:nvCxnSpPr>
          <p:spPr>
            <a:xfrm>
              <a:off x="2642" y="373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2" name="Google Shape;1282;p57"/>
            <p:cNvSpPr txBox="1"/>
            <p:nvPr/>
          </p:nvSpPr>
          <p:spPr>
            <a:xfrm>
              <a:off x="2532" y="365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283" name="Google Shape;1283;p57"/>
            <p:cNvCxnSpPr/>
            <p:nvPr/>
          </p:nvCxnSpPr>
          <p:spPr>
            <a:xfrm>
              <a:off x="2650" y="357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4" name="Google Shape;1284;p57"/>
            <p:cNvCxnSpPr/>
            <p:nvPr/>
          </p:nvCxnSpPr>
          <p:spPr>
            <a:xfrm>
              <a:off x="2642" y="341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5" name="Google Shape;1285;p57"/>
            <p:cNvSpPr txBox="1"/>
            <p:nvPr/>
          </p:nvSpPr>
          <p:spPr>
            <a:xfrm>
              <a:off x="2532" y="333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286" name="Google Shape;1286;p57"/>
            <p:cNvCxnSpPr/>
            <p:nvPr/>
          </p:nvCxnSpPr>
          <p:spPr>
            <a:xfrm>
              <a:off x="2650" y="325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7" name="Google Shape;1287;p57"/>
            <p:cNvCxnSpPr/>
            <p:nvPr/>
          </p:nvCxnSpPr>
          <p:spPr>
            <a:xfrm>
              <a:off x="2642" y="30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8" name="Google Shape;1288;p57"/>
            <p:cNvSpPr txBox="1"/>
            <p:nvPr/>
          </p:nvSpPr>
          <p:spPr>
            <a:xfrm>
              <a:off x="2532" y="301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289" name="Google Shape;1289;p57"/>
            <p:cNvCxnSpPr/>
            <p:nvPr/>
          </p:nvCxnSpPr>
          <p:spPr>
            <a:xfrm>
              <a:off x="2650" y="293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0" name="Google Shape;1290;p57"/>
            <p:cNvCxnSpPr/>
            <p:nvPr/>
          </p:nvCxnSpPr>
          <p:spPr>
            <a:xfrm>
              <a:off x="2642" y="277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91" name="Google Shape;1291;p57"/>
            <p:cNvSpPr txBox="1"/>
            <p:nvPr/>
          </p:nvSpPr>
          <p:spPr>
            <a:xfrm>
              <a:off x="2532" y="269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292" name="Google Shape;1292;p57"/>
            <p:cNvCxnSpPr/>
            <p:nvPr/>
          </p:nvCxnSpPr>
          <p:spPr>
            <a:xfrm>
              <a:off x="2650" y="261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3" name="Google Shape;1293;p57"/>
            <p:cNvCxnSpPr/>
            <p:nvPr/>
          </p:nvCxnSpPr>
          <p:spPr>
            <a:xfrm>
              <a:off x="2642" y="245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94" name="Google Shape;1294;p57"/>
            <p:cNvSpPr txBox="1"/>
            <p:nvPr/>
          </p:nvSpPr>
          <p:spPr>
            <a:xfrm>
              <a:off x="2532" y="237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295" name="Google Shape;1295;p57"/>
            <p:cNvCxnSpPr/>
            <p:nvPr/>
          </p:nvCxnSpPr>
          <p:spPr>
            <a:xfrm>
              <a:off x="2650" y="229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6" name="Google Shape;1296;p57"/>
            <p:cNvCxnSpPr/>
            <p:nvPr/>
          </p:nvCxnSpPr>
          <p:spPr>
            <a:xfrm>
              <a:off x="2642" y="213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97" name="Google Shape;1297;p57"/>
            <p:cNvSpPr txBox="1"/>
            <p:nvPr/>
          </p:nvSpPr>
          <p:spPr>
            <a:xfrm>
              <a:off x="2532" y="205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1298" name="Google Shape;1298;p57"/>
            <p:cNvCxnSpPr/>
            <p:nvPr/>
          </p:nvCxnSpPr>
          <p:spPr>
            <a:xfrm>
              <a:off x="2650" y="197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9" name="Google Shape;1299;p57"/>
            <p:cNvCxnSpPr/>
            <p:nvPr/>
          </p:nvCxnSpPr>
          <p:spPr>
            <a:xfrm>
              <a:off x="2642" y="181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0" name="Google Shape;1300;p57"/>
            <p:cNvSpPr txBox="1"/>
            <p:nvPr/>
          </p:nvSpPr>
          <p:spPr>
            <a:xfrm>
              <a:off x="2532" y="1735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1301" name="Google Shape;1301;p57"/>
            <p:cNvCxnSpPr/>
            <p:nvPr/>
          </p:nvCxnSpPr>
          <p:spPr>
            <a:xfrm>
              <a:off x="2650" y="1658"/>
              <a:ext cx="8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2" name="Google Shape;1302;p57"/>
            <p:cNvCxnSpPr/>
            <p:nvPr/>
          </p:nvCxnSpPr>
          <p:spPr>
            <a:xfrm>
              <a:off x="2642" y="1498"/>
              <a:ext cx="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3" name="Google Shape;1303;p57"/>
            <p:cNvSpPr txBox="1"/>
            <p:nvPr/>
          </p:nvSpPr>
          <p:spPr>
            <a:xfrm>
              <a:off x="2482" y="1415"/>
              <a:ext cx="22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cxnSp>
          <p:nvCxnSpPr>
            <p:cNvPr id="1304" name="Google Shape;1304;p57"/>
            <p:cNvCxnSpPr/>
            <p:nvPr/>
          </p:nvCxnSpPr>
          <p:spPr>
            <a:xfrm>
              <a:off x="2658" y="3738"/>
              <a:ext cx="242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5" name="Google Shape;1305;p57"/>
            <p:cNvCxnSpPr/>
            <p:nvPr/>
          </p:nvCxnSpPr>
          <p:spPr>
            <a:xfrm rot="10800000">
              <a:off x="2662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6" name="Google Shape;1306;p57"/>
            <p:cNvCxnSpPr/>
            <p:nvPr/>
          </p:nvCxnSpPr>
          <p:spPr>
            <a:xfrm rot="10800000">
              <a:off x="2782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7" name="Google Shape;1307;p57"/>
            <p:cNvCxnSpPr/>
            <p:nvPr/>
          </p:nvCxnSpPr>
          <p:spPr>
            <a:xfrm rot="10800000">
              <a:off x="2902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8" name="Google Shape;1308;p57"/>
            <p:cNvSpPr txBox="1"/>
            <p:nvPr/>
          </p:nvSpPr>
          <p:spPr>
            <a:xfrm>
              <a:off x="2816" y="37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309" name="Google Shape;1309;p57"/>
            <p:cNvCxnSpPr/>
            <p:nvPr/>
          </p:nvCxnSpPr>
          <p:spPr>
            <a:xfrm rot="10800000">
              <a:off x="3022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0" name="Google Shape;1310;p57"/>
            <p:cNvCxnSpPr/>
            <p:nvPr/>
          </p:nvCxnSpPr>
          <p:spPr>
            <a:xfrm rot="10800000">
              <a:off x="3142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1" name="Google Shape;1311;p57"/>
            <p:cNvCxnSpPr/>
            <p:nvPr/>
          </p:nvCxnSpPr>
          <p:spPr>
            <a:xfrm rot="10800000">
              <a:off x="3262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2" name="Google Shape;1312;p57"/>
            <p:cNvCxnSpPr/>
            <p:nvPr/>
          </p:nvCxnSpPr>
          <p:spPr>
            <a:xfrm rot="10800000">
              <a:off x="3382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3" name="Google Shape;1313;p57"/>
            <p:cNvSpPr txBox="1"/>
            <p:nvPr/>
          </p:nvSpPr>
          <p:spPr>
            <a:xfrm>
              <a:off x="3299" y="37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314" name="Google Shape;1314;p57"/>
            <p:cNvCxnSpPr/>
            <p:nvPr/>
          </p:nvCxnSpPr>
          <p:spPr>
            <a:xfrm rot="10800000">
              <a:off x="3510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5" name="Google Shape;1315;p57"/>
            <p:cNvCxnSpPr/>
            <p:nvPr/>
          </p:nvCxnSpPr>
          <p:spPr>
            <a:xfrm rot="10800000">
              <a:off x="3630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6" name="Google Shape;1316;p57"/>
            <p:cNvCxnSpPr/>
            <p:nvPr/>
          </p:nvCxnSpPr>
          <p:spPr>
            <a:xfrm rot="10800000">
              <a:off x="3750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7" name="Google Shape;1317;p57"/>
            <p:cNvCxnSpPr/>
            <p:nvPr/>
          </p:nvCxnSpPr>
          <p:spPr>
            <a:xfrm rot="10800000">
              <a:off x="3870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8" name="Google Shape;1318;p57"/>
            <p:cNvSpPr txBox="1"/>
            <p:nvPr/>
          </p:nvSpPr>
          <p:spPr>
            <a:xfrm>
              <a:off x="3781" y="37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319" name="Google Shape;1319;p57"/>
            <p:cNvCxnSpPr/>
            <p:nvPr/>
          </p:nvCxnSpPr>
          <p:spPr>
            <a:xfrm rot="10800000">
              <a:off x="3990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0" name="Google Shape;1320;p57"/>
            <p:cNvCxnSpPr/>
            <p:nvPr/>
          </p:nvCxnSpPr>
          <p:spPr>
            <a:xfrm rot="10800000">
              <a:off x="4118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1" name="Google Shape;1321;p57"/>
            <p:cNvCxnSpPr/>
            <p:nvPr/>
          </p:nvCxnSpPr>
          <p:spPr>
            <a:xfrm rot="10800000">
              <a:off x="4238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2" name="Google Shape;1322;p57"/>
            <p:cNvCxnSpPr/>
            <p:nvPr/>
          </p:nvCxnSpPr>
          <p:spPr>
            <a:xfrm rot="10800000">
              <a:off x="4358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3" name="Google Shape;1323;p57"/>
            <p:cNvSpPr txBox="1"/>
            <p:nvPr/>
          </p:nvSpPr>
          <p:spPr>
            <a:xfrm>
              <a:off x="4271" y="37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324" name="Google Shape;1324;p57"/>
            <p:cNvCxnSpPr/>
            <p:nvPr/>
          </p:nvCxnSpPr>
          <p:spPr>
            <a:xfrm rot="10800000">
              <a:off x="4478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5" name="Google Shape;1325;p57"/>
            <p:cNvCxnSpPr/>
            <p:nvPr/>
          </p:nvCxnSpPr>
          <p:spPr>
            <a:xfrm rot="10800000">
              <a:off x="4598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6" name="Google Shape;1326;p57"/>
            <p:cNvCxnSpPr/>
            <p:nvPr/>
          </p:nvCxnSpPr>
          <p:spPr>
            <a:xfrm rot="10800000">
              <a:off x="4718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7" name="Google Shape;1327;p57"/>
            <p:cNvCxnSpPr/>
            <p:nvPr/>
          </p:nvCxnSpPr>
          <p:spPr>
            <a:xfrm rot="10800000">
              <a:off x="4838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8" name="Google Shape;1328;p57"/>
            <p:cNvSpPr txBox="1"/>
            <p:nvPr/>
          </p:nvSpPr>
          <p:spPr>
            <a:xfrm>
              <a:off x="4753" y="37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329" name="Google Shape;1329;p57"/>
            <p:cNvCxnSpPr/>
            <p:nvPr/>
          </p:nvCxnSpPr>
          <p:spPr>
            <a:xfrm rot="10800000">
              <a:off x="4958" y="3734"/>
              <a:ext cx="0" cy="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0" name="Google Shape;1330;p57"/>
            <p:cNvCxnSpPr/>
            <p:nvPr/>
          </p:nvCxnSpPr>
          <p:spPr>
            <a:xfrm rot="10800000">
              <a:off x="5086" y="3734"/>
              <a:ext cx="0" cy="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31" name="Google Shape;1331;p57"/>
            <p:cNvSpPr/>
            <p:nvPr/>
          </p:nvSpPr>
          <p:spPr>
            <a:xfrm>
              <a:off x="2922" y="300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362" y="3374"/>
              <a:ext cx="72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378" y="300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818" y="2734"/>
              <a:ext cx="64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818" y="2350"/>
              <a:ext cx="64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4282" y="2750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4266" y="2350"/>
              <a:ext cx="72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4282" y="2110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4850" y="236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4850" y="172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1" name="Google Shape;1341;p57"/>
            <p:cNvCxnSpPr/>
            <p:nvPr/>
          </p:nvCxnSpPr>
          <p:spPr>
            <a:xfrm flipH="1" rot="10800000">
              <a:off x="2658" y="1958"/>
              <a:ext cx="2432" cy="1592"/>
            </a:xfrm>
            <a:prstGeom prst="straightConnector1">
              <a:avLst/>
            </a:prstGeom>
            <a:noFill/>
            <a:ln cap="flat" cmpd="sng" w="28575">
              <a:solidFill>
                <a:srgbClr val="DD080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42" name="Google Shape;1342;p57"/>
            <p:cNvSpPr txBox="1"/>
            <p:nvPr/>
          </p:nvSpPr>
          <p:spPr>
            <a:xfrm>
              <a:off x="3533" y="3899"/>
              <a:ext cx="64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Condition 1</a:t>
              </a:r>
              <a:endParaRPr/>
            </a:p>
          </p:txBody>
        </p:sp>
        <p:sp>
          <p:nvSpPr>
            <p:cNvPr id="1343" name="Google Shape;1343;p57"/>
            <p:cNvSpPr txBox="1"/>
            <p:nvPr/>
          </p:nvSpPr>
          <p:spPr>
            <a:xfrm>
              <a:off x="3306" y="1530"/>
              <a:ext cx="130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 = .988x + 1.132, r2 = .668</a:t>
              </a:r>
              <a:endParaRPr/>
            </a:p>
          </p:txBody>
        </p:sp>
        <p:sp>
          <p:nvSpPr>
            <p:cNvPr id="1344" name="Google Shape;1344;p57"/>
            <p:cNvSpPr txBox="1"/>
            <p:nvPr/>
          </p:nvSpPr>
          <p:spPr>
            <a:xfrm>
              <a:off x="3306" y="1530"/>
              <a:ext cx="130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 = .988x + 1.132, r2 = .668</a:t>
              </a:r>
              <a:endParaRPr/>
            </a:p>
          </p:txBody>
        </p:sp>
        <p:grpSp>
          <p:nvGrpSpPr>
            <p:cNvPr id="1345" name="Google Shape;1345;p57"/>
            <p:cNvGrpSpPr/>
            <p:nvPr/>
          </p:nvGrpSpPr>
          <p:grpSpPr>
            <a:xfrm>
              <a:off x="768" y="1920"/>
              <a:ext cx="1252" cy="1888"/>
              <a:chOff x="911" y="2018"/>
              <a:chExt cx="1252" cy="1888"/>
            </a:xfrm>
          </p:grpSpPr>
          <p:sp>
            <p:nvSpPr>
              <p:cNvPr id="1346" name="Google Shape;1346;p57"/>
              <p:cNvSpPr txBox="1"/>
              <p:nvPr/>
            </p:nvSpPr>
            <p:spPr>
              <a:xfrm>
                <a:off x="1503" y="2162"/>
                <a:ext cx="169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grpSp>
            <p:nvGrpSpPr>
              <p:cNvPr id="1347" name="Google Shape;1347;p57"/>
              <p:cNvGrpSpPr/>
              <p:nvPr/>
            </p:nvGrpSpPr>
            <p:grpSpPr>
              <a:xfrm>
                <a:off x="911" y="2018"/>
                <a:ext cx="1252" cy="1888"/>
                <a:chOff x="911" y="2018"/>
                <a:chExt cx="1252" cy="1888"/>
              </a:xfrm>
            </p:grpSpPr>
            <p:sp>
              <p:nvSpPr>
                <p:cNvPr id="1348" name="Google Shape;1348;p57"/>
                <p:cNvSpPr txBox="1"/>
                <p:nvPr/>
              </p:nvSpPr>
              <p:spPr>
                <a:xfrm>
                  <a:off x="1215" y="2162"/>
                  <a:ext cx="169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  <p:sp>
              <p:nvSpPr>
                <p:cNvPr id="1349" name="Google Shape;1349;p57"/>
                <p:cNvSpPr txBox="1"/>
                <p:nvPr/>
              </p:nvSpPr>
              <p:spPr>
                <a:xfrm>
                  <a:off x="1559" y="2162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Times New Roman"/>
                    <a:buNone/>
                  </a:pPr>
                  <a:r>
                    <a:t/>
                  </a:r>
                  <a:endParaRPr b="0" i="0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50" name="Google Shape;1350;p57"/>
                <p:cNvGrpSpPr/>
                <p:nvPr/>
              </p:nvGrpSpPr>
              <p:grpSpPr>
                <a:xfrm>
                  <a:off x="911" y="2018"/>
                  <a:ext cx="1252" cy="1888"/>
                  <a:chOff x="911" y="2018"/>
                  <a:chExt cx="1252" cy="1888"/>
                </a:xfrm>
              </p:grpSpPr>
              <p:sp>
                <p:nvSpPr>
                  <p:cNvPr id="1351" name="Google Shape;1351;p57"/>
                  <p:cNvSpPr txBox="1"/>
                  <p:nvPr/>
                </p:nvSpPr>
                <p:spPr>
                  <a:xfrm>
                    <a:off x="1215" y="227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352" name="Google Shape;1352;p57"/>
                  <p:cNvSpPr txBox="1"/>
                  <p:nvPr/>
                </p:nvSpPr>
                <p:spPr>
                  <a:xfrm>
                    <a:off x="1503" y="227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</a:t>
                    </a:r>
                    <a:endParaRPr/>
                  </a:p>
                </p:txBody>
              </p:sp>
              <p:sp>
                <p:nvSpPr>
                  <p:cNvPr id="1353" name="Google Shape;1353;p57"/>
                  <p:cNvSpPr txBox="1"/>
                  <p:nvPr/>
                </p:nvSpPr>
                <p:spPr>
                  <a:xfrm>
                    <a:off x="1559" y="227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4" name="Google Shape;1354;p57"/>
                  <p:cNvSpPr txBox="1"/>
                  <p:nvPr/>
                </p:nvSpPr>
                <p:spPr>
                  <a:xfrm>
                    <a:off x="1215" y="238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55" name="Google Shape;1355;p57"/>
                  <p:cNvSpPr txBox="1"/>
                  <p:nvPr/>
                </p:nvSpPr>
                <p:spPr>
                  <a:xfrm>
                    <a:off x="1503" y="238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56" name="Google Shape;1356;p57"/>
                  <p:cNvSpPr txBox="1"/>
                  <p:nvPr/>
                </p:nvSpPr>
                <p:spPr>
                  <a:xfrm>
                    <a:off x="1559" y="238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7" name="Google Shape;1357;p57"/>
                  <p:cNvSpPr txBox="1"/>
                  <p:nvPr/>
                </p:nvSpPr>
                <p:spPr>
                  <a:xfrm>
                    <a:off x="1215" y="249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358" name="Google Shape;1358;p57"/>
                  <p:cNvSpPr txBox="1"/>
                  <p:nvPr/>
                </p:nvSpPr>
                <p:spPr>
                  <a:xfrm>
                    <a:off x="1503" y="249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359" name="Google Shape;1359;p57"/>
                  <p:cNvSpPr txBox="1"/>
                  <p:nvPr/>
                </p:nvSpPr>
                <p:spPr>
                  <a:xfrm>
                    <a:off x="1559" y="249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0" name="Google Shape;1360;p57"/>
                  <p:cNvSpPr txBox="1"/>
                  <p:nvPr/>
                </p:nvSpPr>
                <p:spPr>
                  <a:xfrm>
                    <a:off x="1215" y="261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</a:t>
                    </a:r>
                    <a:endParaRPr/>
                  </a:p>
                </p:txBody>
              </p:sp>
              <p:sp>
                <p:nvSpPr>
                  <p:cNvPr id="1361" name="Google Shape;1361;p57"/>
                  <p:cNvSpPr txBox="1"/>
                  <p:nvPr/>
                </p:nvSpPr>
                <p:spPr>
                  <a:xfrm>
                    <a:off x="1503" y="261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62" name="Google Shape;1362;p57"/>
                  <p:cNvSpPr txBox="1"/>
                  <p:nvPr/>
                </p:nvSpPr>
                <p:spPr>
                  <a:xfrm>
                    <a:off x="1559" y="2610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3" name="Google Shape;1363;p57"/>
                  <p:cNvSpPr txBox="1"/>
                  <p:nvPr/>
                </p:nvSpPr>
                <p:spPr>
                  <a:xfrm>
                    <a:off x="1215" y="272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364" name="Google Shape;1364;p57"/>
                  <p:cNvSpPr txBox="1"/>
                  <p:nvPr/>
                </p:nvSpPr>
                <p:spPr>
                  <a:xfrm>
                    <a:off x="1503" y="272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</a:t>
                    </a:r>
                    <a:endParaRPr/>
                  </a:p>
                </p:txBody>
              </p:sp>
              <p:sp>
                <p:nvSpPr>
                  <p:cNvPr id="1365" name="Google Shape;1365;p57"/>
                  <p:cNvSpPr txBox="1"/>
                  <p:nvPr/>
                </p:nvSpPr>
                <p:spPr>
                  <a:xfrm>
                    <a:off x="1559" y="272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p57"/>
                  <p:cNvSpPr txBox="1"/>
                  <p:nvPr/>
                </p:nvSpPr>
                <p:spPr>
                  <a:xfrm>
                    <a:off x="1215" y="283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</a:t>
                    </a:r>
                    <a:endParaRPr/>
                  </a:p>
                </p:txBody>
              </p:sp>
              <p:sp>
                <p:nvSpPr>
                  <p:cNvPr id="1367" name="Google Shape;1367;p57"/>
                  <p:cNvSpPr txBox="1"/>
                  <p:nvPr/>
                </p:nvSpPr>
                <p:spPr>
                  <a:xfrm>
                    <a:off x="1503" y="283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68" name="Google Shape;1368;p57"/>
                  <p:cNvSpPr txBox="1"/>
                  <p:nvPr/>
                </p:nvSpPr>
                <p:spPr>
                  <a:xfrm>
                    <a:off x="1559" y="283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Google Shape;1369;p57"/>
                  <p:cNvSpPr txBox="1"/>
                  <p:nvPr/>
                </p:nvSpPr>
                <p:spPr>
                  <a:xfrm>
                    <a:off x="1215" y="294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370" name="Google Shape;1370;p57"/>
                  <p:cNvSpPr txBox="1"/>
                  <p:nvPr/>
                </p:nvSpPr>
                <p:spPr>
                  <a:xfrm>
                    <a:off x="1503" y="294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371" name="Google Shape;1371;p57"/>
                  <p:cNvSpPr txBox="1"/>
                  <p:nvPr/>
                </p:nvSpPr>
                <p:spPr>
                  <a:xfrm>
                    <a:off x="1559" y="294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2" name="Google Shape;1372;p57"/>
                  <p:cNvSpPr txBox="1"/>
                  <p:nvPr/>
                </p:nvSpPr>
                <p:spPr>
                  <a:xfrm>
                    <a:off x="1215" y="305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</a:t>
                    </a:r>
                    <a:endParaRPr/>
                  </a:p>
                </p:txBody>
              </p:sp>
              <p:sp>
                <p:nvSpPr>
                  <p:cNvPr id="1373" name="Google Shape;1373;p57"/>
                  <p:cNvSpPr txBox="1"/>
                  <p:nvPr/>
                </p:nvSpPr>
                <p:spPr>
                  <a:xfrm>
                    <a:off x="1503" y="305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74" name="Google Shape;1374;p57"/>
                  <p:cNvSpPr txBox="1"/>
                  <p:nvPr/>
                </p:nvSpPr>
                <p:spPr>
                  <a:xfrm>
                    <a:off x="1559" y="305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5" name="Google Shape;1375;p57"/>
                  <p:cNvSpPr txBox="1"/>
                  <p:nvPr/>
                </p:nvSpPr>
                <p:spPr>
                  <a:xfrm>
                    <a:off x="1215" y="317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76" name="Google Shape;1376;p57"/>
                  <p:cNvSpPr txBox="1"/>
                  <p:nvPr/>
                </p:nvSpPr>
                <p:spPr>
                  <a:xfrm>
                    <a:off x="1503" y="317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77" name="Google Shape;1377;p57"/>
                  <p:cNvSpPr txBox="1"/>
                  <p:nvPr/>
                </p:nvSpPr>
                <p:spPr>
                  <a:xfrm>
                    <a:off x="1559" y="3170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8" name="Google Shape;1378;p57"/>
                  <p:cNvSpPr txBox="1"/>
                  <p:nvPr/>
                </p:nvSpPr>
                <p:spPr>
                  <a:xfrm>
                    <a:off x="1215" y="328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79" name="Google Shape;1379;p57"/>
                  <p:cNvSpPr txBox="1"/>
                  <p:nvPr/>
                </p:nvSpPr>
                <p:spPr>
                  <a:xfrm>
                    <a:off x="1503" y="328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80" name="Google Shape;1380;p57"/>
                  <p:cNvSpPr txBox="1"/>
                  <p:nvPr/>
                </p:nvSpPr>
                <p:spPr>
                  <a:xfrm>
                    <a:off x="1559" y="328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57"/>
                  <p:cNvSpPr txBox="1"/>
                  <p:nvPr/>
                </p:nvSpPr>
                <p:spPr>
                  <a:xfrm>
                    <a:off x="1215" y="339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82" name="Google Shape;1382;p57"/>
                  <p:cNvSpPr txBox="1"/>
                  <p:nvPr/>
                </p:nvSpPr>
                <p:spPr>
                  <a:xfrm>
                    <a:off x="1503" y="339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83" name="Google Shape;1383;p57"/>
                  <p:cNvSpPr txBox="1"/>
                  <p:nvPr/>
                </p:nvSpPr>
                <p:spPr>
                  <a:xfrm>
                    <a:off x="1559" y="339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57"/>
                  <p:cNvSpPr txBox="1"/>
                  <p:nvPr/>
                </p:nvSpPr>
                <p:spPr>
                  <a:xfrm>
                    <a:off x="1215" y="350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1385" name="Google Shape;1385;p57"/>
                  <p:cNvSpPr txBox="1"/>
                  <p:nvPr/>
                </p:nvSpPr>
                <p:spPr>
                  <a:xfrm>
                    <a:off x="1503" y="350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8</a:t>
                    </a:r>
                    <a:endParaRPr/>
                  </a:p>
                </p:txBody>
              </p:sp>
              <p:sp>
                <p:nvSpPr>
                  <p:cNvPr id="1386" name="Google Shape;1386;p57"/>
                  <p:cNvSpPr txBox="1"/>
                  <p:nvPr/>
                </p:nvSpPr>
                <p:spPr>
                  <a:xfrm>
                    <a:off x="1559" y="350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57"/>
                  <p:cNvSpPr txBox="1"/>
                  <p:nvPr/>
                </p:nvSpPr>
                <p:spPr>
                  <a:xfrm>
                    <a:off x="1215" y="361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1388" name="Google Shape;1388;p57"/>
                  <p:cNvSpPr txBox="1"/>
                  <p:nvPr/>
                </p:nvSpPr>
                <p:spPr>
                  <a:xfrm>
                    <a:off x="1503" y="361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</a:t>
                    </a:r>
                    <a:endParaRPr/>
                  </a:p>
                </p:txBody>
              </p:sp>
              <p:sp>
                <p:nvSpPr>
                  <p:cNvPr id="1389" name="Google Shape;1389;p57"/>
                  <p:cNvSpPr txBox="1"/>
                  <p:nvPr/>
                </p:nvSpPr>
                <p:spPr>
                  <a:xfrm>
                    <a:off x="1559" y="361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Times New Roman"/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2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57"/>
                  <p:cNvSpPr txBox="1"/>
                  <p:nvPr/>
                </p:nvSpPr>
                <p:spPr>
                  <a:xfrm>
                    <a:off x="911" y="2018"/>
                    <a:ext cx="1252" cy="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6025" lIns="92075" spcFirstLastPara="1" rIns="92075" wrap="square" tIns="46025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1" i="0" lang="en-US" sz="1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condition 1    condition 2</a:t>
                    </a:r>
                    <a:endParaRPr/>
                  </a:p>
                </p:txBody>
              </p:sp>
            </p:grpSp>
          </p:grpSp>
        </p:grpSp>
        <p:sp>
          <p:nvSpPr>
            <p:cNvPr id="1391" name="Google Shape;1391;p57"/>
            <p:cNvSpPr txBox="1"/>
            <p:nvPr/>
          </p:nvSpPr>
          <p:spPr>
            <a:xfrm rot="-5400000">
              <a:off x="2115" y="2540"/>
              <a:ext cx="64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Condition 2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58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Single Factor Analysis of Variance</a:t>
            </a:r>
            <a:endParaRPr/>
          </a:p>
        </p:txBody>
      </p:sp>
      <p:sp>
        <p:nvSpPr>
          <p:cNvPr id="1398" name="Google Shape;1398;p58"/>
          <p:cNvSpPr txBox="1"/>
          <p:nvPr>
            <p:ph idx="1" type="body"/>
          </p:nvPr>
        </p:nvSpPr>
        <p:spPr>
          <a:xfrm>
            <a:off x="685800" y="1981200"/>
            <a:ext cx="7772400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Compares three or more means</a:t>
            </a:r>
            <a:b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e.g. comparing mouse-typing on three keyboards:</a:t>
            </a: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Possible results: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mouse-typing speed is 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fastest on a qwerty keyboard</a:t>
            </a:r>
            <a:endParaRPr/>
          </a:p>
          <a:p>
            <a:pPr indent="-180975" lvl="3" marL="12573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Char char="–"/>
            </a:pPr>
            <a:r>
              <a:rPr b="0" i="0" lang="en-US" sz="14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same on an alphabetic &amp; dvorak keyboards</a:t>
            </a:r>
            <a:endParaRPr/>
          </a:p>
        </p:txBody>
      </p:sp>
      <p:sp>
        <p:nvSpPr>
          <p:cNvPr id="1399" name="Google Shape;1399;p58"/>
          <p:cNvSpPr/>
          <p:nvPr/>
        </p:nvSpPr>
        <p:spPr>
          <a:xfrm>
            <a:off x="2265362" y="3683000"/>
            <a:ext cx="1309687" cy="1257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58"/>
          <p:cNvSpPr/>
          <p:nvPr/>
        </p:nvSpPr>
        <p:spPr>
          <a:xfrm>
            <a:off x="3584575" y="3683000"/>
            <a:ext cx="1311275" cy="1257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1" name="Google Shape;1401;p58"/>
          <p:cNvSpPr/>
          <p:nvPr/>
        </p:nvSpPr>
        <p:spPr>
          <a:xfrm>
            <a:off x="4905375" y="3683000"/>
            <a:ext cx="1309687" cy="1257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2" name="Google Shape;1402;p58"/>
          <p:cNvSpPr txBox="1"/>
          <p:nvPr/>
        </p:nvSpPr>
        <p:spPr>
          <a:xfrm>
            <a:off x="2268537" y="3284537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Qwerty</a:t>
            </a:r>
            <a:endParaRPr/>
          </a:p>
        </p:txBody>
      </p:sp>
      <p:sp>
        <p:nvSpPr>
          <p:cNvPr id="1403" name="Google Shape;1403;p58"/>
          <p:cNvSpPr txBox="1"/>
          <p:nvPr/>
        </p:nvSpPr>
        <p:spPr>
          <a:xfrm>
            <a:off x="3638550" y="3259137"/>
            <a:ext cx="1250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Alphabetic</a:t>
            </a:r>
            <a:endParaRPr/>
          </a:p>
        </p:txBody>
      </p:sp>
      <p:sp>
        <p:nvSpPr>
          <p:cNvPr id="1404" name="Google Shape;1404;p58"/>
          <p:cNvSpPr txBox="1"/>
          <p:nvPr/>
        </p:nvSpPr>
        <p:spPr>
          <a:xfrm>
            <a:off x="5124450" y="3271837"/>
            <a:ext cx="908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Dvorak</a:t>
            </a:r>
            <a:endParaRPr/>
          </a:p>
        </p:txBody>
      </p:sp>
      <p:sp>
        <p:nvSpPr>
          <p:cNvPr id="1405" name="Google Shape;1405;p58"/>
          <p:cNvSpPr txBox="1"/>
          <p:nvPr/>
        </p:nvSpPr>
        <p:spPr>
          <a:xfrm>
            <a:off x="2357437" y="4044950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S1-S10</a:t>
            </a:r>
            <a:endParaRPr/>
          </a:p>
        </p:txBody>
      </p:sp>
      <p:sp>
        <p:nvSpPr>
          <p:cNvPr id="1406" name="Google Shape;1406;p58"/>
          <p:cNvSpPr txBox="1"/>
          <p:nvPr/>
        </p:nvSpPr>
        <p:spPr>
          <a:xfrm>
            <a:off x="3778250" y="4032250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S11-S20</a:t>
            </a:r>
            <a:endParaRPr/>
          </a:p>
        </p:txBody>
      </p:sp>
      <p:sp>
        <p:nvSpPr>
          <p:cNvPr id="1407" name="Google Shape;1407;p58"/>
          <p:cNvSpPr txBox="1"/>
          <p:nvPr/>
        </p:nvSpPr>
        <p:spPr>
          <a:xfrm>
            <a:off x="5099050" y="4032250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S21-S30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9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Analysis of Variance (Anova)</a:t>
            </a:r>
            <a:endParaRPr/>
          </a:p>
        </p:txBody>
      </p:sp>
      <p:sp>
        <p:nvSpPr>
          <p:cNvPr id="1414" name="Google Shape;1414;p59"/>
          <p:cNvSpPr txBox="1"/>
          <p:nvPr>
            <p:ph idx="1" type="body"/>
          </p:nvPr>
        </p:nvSpPr>
        <p:spPr>
          <a:xfrm>
            <a:off x="539750" y="1557337"/>
            <a:ext cx="7772400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Compares relationships between many factors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Provides more informed results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	considers the interactions between factors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beginners type at the same speed on all keyboards,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touch-typist type fastest on the qwerty</a:t>
            </a:r>
            <a:endParaRPr/>
          </a:p>
        </p:txBody>
      </p:sp>
      <p:grpSp>
        <p:nvGrpSpPr>
          <p:cNvPr id="1415" name="Google Shape;1415;p59"/>
          <p:cNvGrpSpPr/>
          <p:nvPr/>
        </p:nvGrpSpPr>
        <p:grpSpPr>
          <a:xfrm>
            <a:off x="3927475" y="3929062"/>
            <a:ext cx="5216525" cy="2928937"/>
            <a:chOff x="2110" y="2071"/>
            <a:chExt cx="3286" cy="1845"/>
          </a:xfrm>
        </p:grpSpPr>
        <p:sp>
          <p:nvSpPr>
            <p:cNvPr id="1416" name="Google Shape;1416;p59"/>
            <p:cNvSpPr/>
            <p:nvPr/>
          </p:nvSpPr>
          <p:spPr>
            <a:xfrm>
              <a:off x="2900" y="2324"/>
              <a:ext cx="825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3739" y="2324"/>
              <a:ext cx="826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4571" y="2324"/>
              <a:ext cx="825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Google Shape;1419;p59"/>
            <p:cNvSpPr txBox="1"/>
            <p:nvPr/>
          </p:nvSpPr>
          <p:spPr>
            <a:xfrm>
              <a:off x="2909" y="2087"/>
              <a:ext cx="52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Qwerty</a:t>
              </a:r>
              <a:endParaRPr/>
            </a:p>
          </p:txBody>
        </p:sp>
        <p:sp>
          <p:nvSpPr>
            <p:cNvPr id="1420" name="Google Shape;1420;p59"/>
            <p:cNvSpPr txBox="1"/>
            <p:nvPr/>
          </p:nvSpPr>
          <p:spPr>
            <a:xfrm>
              <a:off x="3773" y="2071"/>
              <a:ext cx="7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Alphabetic</a:t>
              </a:r>
              <a:endParaRPr/>
            </a:p>
          </p:txBody>
        </p:sp>
        <p:sp>
          <p:nvSpPr>
            <p:cNvPr id="1421" name="Google Shape;1421;p59"/>
            <p:cNvSpPr txBox="1"/>
            <p:nvPr/>
          </p:nvSpPr>
          <p:spPr>
            <a:xfrm>
              <a:off x="4708" y="2079"/>
              <a:ext cx="52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Dvorak</a:t>
              </a:r>
              <a:endParaRPr/>
            </a:p>
          </p:txBody>
        </p:sp>
        <p:sp>
          <p:nvSpPr>
            <p:cNvPr id="1422" name="Google Shape;1422;p59"/>
            <p:cNvSpPr txBox="1"/>
            <p:nvPr/>
          </p:nvSpPr>
          <p:spPr>
            <a:xfrm>
              <a:off x="2965" y="2566"/>
              <a:ext cx="54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S1-S10</a:t>
              </a:r>
              <a:endParaRPr/>
            </a:p>
          </p:txBody>
        </p:sp>
        <p:sp>
          <p:nvSpPr>
            <p:cNvPr id="1423" name="Google Shape;1423;p59"/>
            <p:cNvSpPr txBox="1"/>
            <p:nvPr/>
          </p:nvSpPr>
          <p:spPr>
            <a:xfrm>
              <a:off x="3861" y="2558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S11-S20</a:t>
              </a:r>
              <a:endParaRPr/>
            </a:p>
          </p:txBody>
        </p:sp>
        <p:sp>
          <p:nvSpPr>
            <p:cNvPr id="1424" name="Google Shape;1424;p59"/>
            <p:cNvSpPr txBox="1"/>
            <p:nvPr/>
          </p:nvSpPr>
          <p:spPr>
            <a:xfrm>
              <a:off x="4756" y="2550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S21-S30</a:t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2900" y="3123"/>
              <a:ext cx="825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3739" y="3123"/>
              <a:ext cx="826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4571" y="3123"/>
              <a:ext cx="825" cy="7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8" name="Google Shape;1428;p59"/>
            <p:cNvSpPr txBox="1"/>
            <p:nvPr/>
          </p:nvSpPr>
          <p:spPr>
            <a:xfrm>
              <a:off x="2965" y="3366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S31-S40</a:t>
              </a:r>
              <a:endParaRPr/>
            </a:p>
          </p:txBody>
        </p:sp>
        <p:sp>
          <p:nvSpPr>
            <p:cNvPr id="1429" name="Google Shape;1429;p59"/>
            <p:cNvSpPr txBox="1"/>
            <p:nvPr/>
          </p:nvSpPr>
          <p:spPr>
            <a:xfrm>
              <a:off x="3861" y="3358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S41-S50</a:t>
              </a:r>
              <a:endParaRPr/>
            </a:p>
          </p:txBody>
        </p:sp>
        <p:sp>
          <p:nvSpPr>
            <p:cNvPr id="1430" name="Google Shape;1430;p59"/>
            <p:cNvSpPr txBox="1"/>
            <p:nvPr/>
          </p:nvSpPr>
          <p:spPr>
            <a:xfrm>
              <a:off x="4756" y="3350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S51-S60</a:t>
              </a:r>
              <a:endParaRPr/>
            </a:p>
          </p:txBody>
        </p:sp>
        <p:sp>
          <p:nvSpPr>
            <p:cNvPr id="1431" name="Google Shape;1431;p59"/>
            <p:cNvSpPr txBox="1"/>
            <p:nvPr/>
          </p:nvSpPr>
          <p:spPr>
            <a:xfrm>
              <a:off x="2110" y="2566"/>
              <a:ext cx="5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cannot</a:t>
              </a:r>
              <a:endParaRPr/>
            </a:p>
          </p:txBody>
        </p:sp>
        <p:sp>
          <p:nvSpPr>
            <p:cNvPr id="1432" name="Google Shape;1432;p59"/>
            <p:cNvSpPr txBox="1"/>
            <p:nvPr/>
          </p:nvSpPr>
          <p:spPr>
            <a:xfrm>
              <a:off x="2398" y="2566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1433" name="Google Shape;1433;p59"/>
            <p:cNvSpPr txBox="1"/>
            <p:nvPr/>
          </p:nvSpPr>
          <p:spPr>
            <a:xfrm>
              <a:off x="2110" y="2678"/>
              <a:ext cx="7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touch type</a:t>
              </a:r>
              <a:endParaRPr/>
            </a:p>
          </p:txBody>
        </p:sp>
        <p:sp>
          <p:nvSpPr>
            <p:cNvPr id="1434" name="Google Shape;1434;p59"/>
            <p:cNvSpPr txBox="1"/>
            <p:nvPr/>
          </p:nvSpPr>
          <p:spPr>
            <a:xfrm>
              <a:off x="2118" y="3302"/>
              <a:ext cx="3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</a:t>
              </a:r>
              <a:endParaRPr/>
            </a:p>
          </p:txBody>
        </p:sp>
        <p:sp>
          <p:nvSpPr>
            <p:cNvPr id="1435" name="Google Shape;1435;p59"/>
            <p:cNvSpPr txBox="1"/>
            <p:nvPr/>
          </p:nvSpPr>
          <p:spPr>
            <a:xfrm>
              <a:off x="2270" y="33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1436" name="Google Shape;1436;p59"/>
            <p:cNvSpPr txBox="1"/>
            <p:nvPr/>
          </p:nvSpPr>
          <p:spPr>
            <a:xfrm>
              <a:off x="2118" y="3413"/>
              <a:ext cx="7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touch type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You know now</a:t>
            </a:r>
            <a:endParaRPr/>
          </a:p>
        </p:txBody>
      </p:sp>
      <p:sp>
        <p:nvSpPr>
          <p:cNvPr id="1442" name="Google Shape;1442;p60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Controlled experiments can provide clear convincing result on specific issues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Creating testable hypotheses are critical to good experimental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Experimental design requires a great deal of planning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You know now</a:t>
            </a:r>
            <a:endParaRPr/>
          </a:p>
        </p:txBody>
      </p:sp>
      <p:sp>
        <p:nvSpPr>
          <p:cNvPr id="1448" name="Google Shape;1448;p61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Statistics inform us about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mathematical attributes about our data sets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how data sets relate to each other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probability that our claims are correct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There are many statistical methods that can be applied to different experimental designs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T-tests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Correlation and regression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Single factor Anova</a:t>
            </a:r>
            <a:endParaRPr/>
          </a:p>
          <a:p>
            <a:pPr indent="-276224" lvl="1" marL="4556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–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Anova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A) Lucid and testable hypothesis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14362" y="1646237"/>
            <a:ext cx="753110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State a lucid, testable hypothesis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this is a precise problem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 1: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	There is no difference in the number of cavities in children and teenagers using crest and no-teeth toothpaste when brushing daily over a one month period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50" y="5010150"/>
            <a:ext cx="23939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A) Lucid and testable hypothesis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539750" y="1557337"/>
            <a:ext cx="7772400" cy="36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Example 2:</a:t>
            </a:r>
            <a:endParaRPr/>
          </a:p>
          <a:p>
            <a:pPr indent="-276224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	There is no difference in user performance (time and error rate) when selecting a single item from a pop-up or a pull down menu of 4 items, regardless of the subject’s previous expertise in using a mouse or using the different menu types”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grpSp>
        <p:nvGrpSpPr>
          <p:cNvPr id="86" name="Google Shape;86;p12"/>
          <p:cNvGrpSpPr/>
          <p:nvPr/>
        </p:nvGrpSpPr>
        <p:grpSpPr>
          <a:xfrm>
            <a:off x="1258887" y="4652962"/>
            <a:ext cx="3308350" cy="1514475"/>
            <a:chOff x="1339" y="3037"/>
            <a:chExt cx="2084" cy="954"/>
          </a:xfrm>
        </p:grpSpPr>
        <p:sp>
          <p:nvSpPr>
            <p:cNvPr id="87" name="Google Shape;87;p12"/>
            <p:cNvSpPr/>
            <p:nvPr/>
          </p:nvSpPr>
          <p:spPr>
            <a:xfrm>
              <a:off x="1341" y="3227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341" y="3415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341" y="3607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341" y="3802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1339" y="3037"/>
              <a:ext cx="2084" cy="18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2"/>
            <p:cNvSpPr txBox="1"/>
            <p:nvPr/>
          </p:nvSpPr>
          <p:spPr>
            <a:xfrm>
              <a:off x="1368" y="3041"/>
              <a:ext cx="16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    Edit       View       Insert</a:t>
              </a:r>
              <a:endParaRPr/>
            </a:p>
          </p:txBody>
        </p:sp>
        <p:sp>
          <p:nvSpPr>
            <p:cNvPr id="93" name="Google Shape;93;p12"/>
            <p:cNvSpPr txBox="1"/>
            <p:nvPr/>
          </p:nvSpPr>
          <p:spPr>
            <a:xfrm>
              <a:off x="1460" y="3245"/>
              <a:ext cx="3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454" y="3405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</a:t>
              </a:r>
              <a:endParaRPr/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1451" y="3614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</p:txBody>
        </p:sp>
        <p:sp>
          <p:nvSpPr>
            <p:cNvPr id="96" name="Google Shape;96;p12"/>
            <p:cNvSpPr txBox="1"/>
            <p:nvPr/>
          </p:nvSpPr>
          <p:spPr>
            <a:xfrm>
              <a:off x="1455" y="3794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</a:t>
              </a:r>
              <a:endParaRPr/>
            </a:p>
          </p:txBody>
        </p:sp>
      </p:grpSp>
      <p:grpSp>
        <p:nvGrpSpPr>
          <p:cNvPr id="97" name="Google Shape;97;p12"/>
          <p:cNvGrpSpPr/>
          <p:nvPr/>
        </p:nvGrpSpPr>
        <p:grpSpPr>
          <a:xfrm>
            <a:off x="5508625" y="4652962"/>
            <a:ext cx="2027237" cy="1325562"/>
            <a:chOff x="3816" y="3042"/>
            <a:chExt cx="1277" cy="835"/>
          </a:xfrm>
        </p:grpSpPr>
        <p:sp>
          <p:nvSpPr>
            <p:cNvPr id="98" name="Google Shape;98;p12"/>
            <p:cNvSpPr/>
            <p:nvPr/>
          </p:nvSpPr>
          <p:spPr>
            <a:xfrm>
              <a:off x="3816" y="3042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816" y="3230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3816" y="3422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3816" y="3617"/>
              <a:ext cx="655" cy="18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2"/>
            <p:cNvSpPr txBox="1"/>
            <p:nvPr/>
          </p:nvSpPr>
          <p:spPr>
            <a:xfrm>
              <a:off x="3935" y="3060"/>
              <a:ext cx="2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endParaRPr/>
            </a:p>
          </p:txBody>
        </p:sp>
        <p:sp>
          <p:nvSpPr>
            <p:cNvPr id="103" name="Google Shape;103;p12"/>
            <p:cNvSpPr txBox="1"/>
            <p:nvPr/>
          </p:nvSpPr>
          <p:spPr>
            <a:xfrm>
              <a:off x="3929" y="3220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/>
            </a:p>
          </p:txBody>
        </p:sp>
        <p:sp>
          <p:nvSpPr>
            <p:cNvPr id="104" name="Google Shape;104;p12"/>
            <p:cNvSpPr txBox="1"/>
            <p:nvPr/>
          </p:nvSpPr>
          <p:spPr>
            <a:xfrm>
              <a:off x="3926" y="3429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  <a:endParaRPr/>
            </a:p>
          </p:txBody>
        </p:sp>
        <p:sp>
          <p:nvSpPr>
            <p:cNvPr id="105" name="Google Shape;105;p12"/>
            <p:cNvSpPr txBox="1"/>
            <p:nvPr/>
          </p:nvSpPr>
          <p:spPr>
            <a:xfrm>
              <a:off x="3930" y="3609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296" y="3124"/>
              <a:ext cx="72" cy="44"/>
            </a:xfrm>
            <a:prstGeom prst="rightArrow">
              <a:avLst>
                <a:gd fmla="val 10799" name="adj1"/>
                <a:gd fmla="val 50000" name="adj2"/>
              </a:avLst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4280" y="3470"/>
              <a:ext cx="112" cy="84"/>
            </a:xfrm>
            <a:prstGeom prst="rightArrow">
              <a:avLst>
                <a:gd fmla="val 1079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4292" y="3284"/>
              <a:ext cx="112" cy="84"/>
            </a:xfrm>
            <a:prstGeom prst="rightArrow">
              <a:avLst>
                <a:gd fmla="val 1079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4306" y="3658"/>
              <a:ext cx="112" cy="84"/>
            </a:xfrm>
            <a:prstGeom prst="rightArrow">
              <a:avLst>
                <a:gd fmla="val 1079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438" y="3113"/>
              <a:ext cx="655" cy="18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4438" y="3301"/>
              <a:ext cx="655" cy="18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438" y="3493"/>
              <a:ext cx="655" cy="18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4438" y="3688"/>
              <a:ext cx="655" cy="18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4557" y="3131"/>
              <a:ext cx="3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sp>
          <p:nvSpPr>
            <p:cNvPr id="115" name="Google Shape;115;p12"/>
            <p:cNvSpPr txBox="1"/>
            <p:nvPr/>
          </p:nvSpPr>
          <p:spPr>
            <a:xfrm>
              <a:off x="4551" y="3291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</a:t>
              </a:r>
              <a:endParaRPr/>
            </a:p>
          </p:txBody>
        </p:sp>
        <p:sp>
          <p:nvSpPr>
            <p:cNvPr id="116" name="Google Shape;116;p12"/>
            <p:cNvSpPr txBox="1"/>
            <p:nvPr/>
          </p:nvSpPr>
          <p:spPr>
            <a:xfrm>
              <a:off x="4548" y="3500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</p:txBody>
        </p:sp>
        <p:sp>
          <p:nvSpPr>
            <p:cNvPr id="117" name="Google Shape;117;p12"/>
            <p:cNvSpPr txBox="1"/>
            <p:nvPr/>
          </p:nvSpPr>
          <p:spPr>
            <a:xfrm>
              <a:off x="4552" y="3680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Independent variables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539750" y="1557337"/>
            <a:ext cx="77724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b) Hypothesis includes the </a:t>
            </a:r>
            <a:r>
              <a:rPr b="1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independent variables</a:t>
            </a:r>
            <a: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that  are to be altered</a:t>
            </a:r>
            <a:br>
              <a:rPr b="0" i="0" lang="en-US" sz="24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the things you manipulate independent of a subject’s behaviour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determines a modification to the conditions the subjects undergo 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6224" lvl="1" marL="45561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Char char="–"/>
            </a:pPr>
            <a: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may arise from subjects being classified into different groups</a:t>
            </a:r>
            <a:br>
              <a:rPr b="0" i="0" lang="en-US" sz="20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457200" y="685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Independent variables</a:t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611187" y="1981200"/>
            <a:ext cx="784701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r>
              <a:rPr b="0" i="1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in toothpaste experiment</a:t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toothpaste type: uses Crest or No-teeth toothpaste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age:	 &lt;= 11 years </a:t>
            </a:r>
            <a:r>
              <a:rPr b="0" i="1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&gt; 11 years</a:t>
            </a:r>
            <a:b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Verdana"/>
              <a:buNone/>
            </a:pPr>
            <a:br>
              <a:rPr b="0" i="1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1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    in menu experiment</a:t>
            </a:r>
            <a:endParaRPr b="0" i="0" sz="200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menu type: pop-up or pull-down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menu length: 3, 6, 9, 12, 15</a:t>
            </a:r>
            <a:endParaRPr/>
          </a:p>
          <a:p>
            <a:pPr indent="-180975" lvl="2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subject type (expert or novice)</a:t>
            </a:r>
            <a:br>
              <a:rPr b="0" i="0" lang="en-US" sz="1600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idgets">
  <a:themeElements>
    <a:clrScheme name="default">
      <a:dk1>
        <a:srgbClr val="000000"/>
      </a:dk1>
      <a:lt1>
        <a:srgbClr val="FFFFA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AF"/>
      </a:accent3>
      <a:accent4>
        <a:srgbClr val="00CC99"/>
      </a:accent4>
      <a:accent5>
        <a:srgbClr val="3333CC"/>
      </a:accent5>
      <a:accent6>
        <a:srgbClr val="FFFFA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