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7" r:id="rId2"/>
    <p:sldId id="288" r:id="rId3"/>
    <p:sldId id="290" r:id="rId4"/>
    <p:sldId id="291" r:id="rId5"/>
    <p:sldId id="292" r:id="rId6"/>
    <p:sldId id="293" r:id="rId7"/>
    <p:sldId id="294" r:id="rId8"/>
    <p:sldId id="295" r:id="rId9"/>
    <p:sldId id="296" r:id="rId10"/>
    <p:sldId id="297" r:id="rId11"/>
    <p:sldId id="298" r:id="rId12"/>
    <p:sldId id="289" r:id="rId13"/>
    <p:sldId id="299" r:id="rId14"/>
    <p:sldId id="300" r:id="rId15"/>
    <p:sldId id="301" r:id="rId16"/>
    <p:sldId id="302" r:id="rId17"/>
    <p:sldId id="333" r:id="rId18"/>
    <p:sldId id="303" r:id="rId19"/>
    <p:sldId id="304" r:id="rId20"/>
    <p:sldId id="306" r:id="rId21"/>
    <p:sldId id="308" r:id="rId22"/>
    <p:sldId id="312" r:id="rId23"/>
    <p:sldId id="309" r:id="rId24"/>
    <p:sldId id="310" r:id="rId25"/>
    <p:sldId id="311" r:id="rId26"/>
    <p:sldId id="313" r:id="rId27"/>
    <p:sldId id="314" r:id="rId28"/>
    <p:sldId id="315" r:id="rId29"/>
    <p:sldId id="316" r:id="rId30"/>
    <p:sldId id="317" r:id="rId31"/>
    <p:sldId id="318" r:id="rId32"/>
    <p:sldId id="319" r:id="rId33"/>
    <p:sldId id="320" r:id="rId34"/>
    <p:sldId id="322" r:id="rId35"/>
    <p:sldId id="323" r:id="rId36"/>
    <p:sldId id="324" r:id="rId37"/>
    <p:sldId id="334" r:id="rId38"/>
    <p:sldId id="325" r:id="rId39"/>
    <p:sldId id="329" r:id="rId40"/>
    <p:sldId id="330" r:id="rId41"/>
    <p:sldId id="331" r:id="rId42"/>
    <p:sldId id="332"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404" autoAdjust="0"/>
    <p:restoredTop sz="91577" autoAdjust="0"/>
  </p:normalViewPr>
  <p:slideViewPr>
    <p:cSldViewPr snapToGrid="0">
      <p:cViewPr>
        <p:scale>
          <a:sx n="60" d="100"/>
          <a:sy n="60" d="100"/>
        </p:scale>
        <p:origin x="1482" y="3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8B2327-277B-45F0-966B-5E1A956D8000}" type="datetimeFigureOut">
              <a:rPr lang="en-US" smtClean="0"/>
              <a:pPr/>
              <a:t>12/16/2021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46E3F1-E4A3-40C1-8DB6-F97134BEB237}" type="slidenum">
              <a:rPr lang="en-US" smtClean="0"/>
              <a:pPr/>
              <a:t>‹#›</a:t>
            </a:fld>
            <a:endParaRPr lang="en-US"/>
          </a:p>
        </p:txBody>
      </p:sp>
    </p:spTree>
    <p:extLst>
      <p:ext uri="{BB962C8B-B14F-4D97-AF65-F5344CB8AC3E}">
        <p14:creationId xmlns:p14="http://schemas.microsoft.com/office/powerpoint/2010/main" val="696170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146E3F1-E4A3-40C1-8DB6-F97134BEB237}" type="slidenum">
              <a:rPr lang="en-US" smtClean="0"/>
              <a:pPr/>
              <a:t>1</a:t>
            </a:fld>
            <a:endParaRPr lang="en-US"/>
          </a:p>
        </p:txBody>
      </p:sp>
    </p:spTree>
    <p:extLst>
      <p:ext uri="{BB962C8B-B14F-4D97-AF65-F5344CB8AC3E}">
        <p14:creationId xmlns:p14="http://schemas.microsoft.com/office/powerpoint/2010/main" val="609957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44DF70B-D711-4143-8991-6E3A4B56CCF1}" type="datetimeFigureOut">
              <a:rPr lang="en-US" smtClean="0"/>
              <a:pPr/>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F46A4-34CA-48A2-B8A8-566ED59A3233}" type="slidenum">
              <a:rPr lang="en-US" smtClean="0"/>
              <a:pPr/>
              <a:t>‹#›</a:t>
            </a:fld>
            <a:endParaRPr lang="en-US"/>
          </a:p>
        </p:txBody>
      </p:sp>
    </p:spTree>
    <p:extLst>
      <p:ext uri="{BB962C8B-B14F-4D97-AF65-F5344CB8AC3E}">
        <p14:creationId xmlns:p14="http://schemas.microsoft.com/office/powerpoint/2010/main" val="3009329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4DF70B-D711-4143-8991-6E3A4B56CCF1}" type="datetimeFigureOut">
              <a:rPr lang="en-US" smtClean="0"/>
              <a:pPr/>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F46A4-34CA-48A2-B8A8-566ED59A3233}" type="slidenum">
              <a:rPr lang="en-US" smtClean="0"/>
              <a:pPr/>
              <a:t>‹#›</a:t>
            </a:fld>
            <a:endParaRPr lang="en-US"/>
          </a:p>
        </p:txBody>
      </p:sp>
    </p:spTree>
    <p:extLst>
      <p:ext uri="{BB962C8B-B14F-4D97-AF65-F5344CB8AC3E}">
        <p14:creationId xmlns:p14="http://schemas.microsoft.com/office/powerpoint/2010/main" val="2669748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4DF70B-D711-4143-8991-6E3A4B56CCF1}" type="datetimeFigureOut">
              <a:rPr lang="en-US" smtClean="0"/>
              <a:pPr/>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F46A4-34CA-48A2-B8A8-566ED59A3233}" type="slidenum">
              <a:rPr lang="en-US" smtClean="0"/>
              <a:pPr/>
              <a:t>‹#›</a:t>
            </a:fld>
            <a:endParaRPr lang="en-US"/>
          </a:p>
        </p:txBody>
      </p:sp>
    </p:spTree>
    <p:extLst>
      <p:ext uri="{BB962C8B-B14F-4D97-AF65-F5344CB8AC3E}">
        <p14:creationId xmlns:p14="http://schemas.microsoft.com/office/powerpoint/2010/main" val="3942040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4DF70B-D711-4143-8991-6E3A4B56CCF1}" type="datetimeFigureOut">
              <a:rPr lang="en-US" smtClean="0"/>
              <a:pPr/>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F46A4-34CA-48A2-B8A8-566ED59A3233}" type="slidenum">
              <a:rPr lang="en-US" smtClean="0"/>
              <a:pPr/>
              <a:t>‹#›</a:t>
            </a:fld>
            <a:endParaRPr lang="en-US"/>
          </a:p>
        </p:txBody>
      </p:sp>
    </p:spTree>
    <p:extLst>
      <p:ext uri="{BB962C8B-B14F-4D97-AF65-F5344CB8AC3E}">
        <p14:creationId xmlns:p14="http://schemas.microsoft.com/office/powerpoint/2010/main" val="749692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4DF70B-D711-4143-8991-6E3A4B56CCF1}" type="datetimeFigureOut">
              <a:rPr lang="en-US" smtClean="0"/>
              <a:pPr/>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F46A4-34CA-48A2-B8A8-566ED59A3233}" type="slidenum">
              <a:rPr lang="en-US" smtClean="0"/>
              <a:pPr/>
              <a:t>‹#›</a:t>
            </a:fld>
            <a:endParaRPr lang="en-US"/>
          </a:p>
        </p:txBody>
      </p:sp>
    </p:spTree>
    <p:extLst>
      <p:ext uri="{BB962C8B-B14F-4D97-AF65-F5344CB8AC3E}">
        <p14:creationId xmlns:p14="http://schemas.microsoft.com/office/powerpoint/2010/main" val="3328798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4DF70B-D711-4143-8991-6E3A4B56CCF1}" type="datetimeFigureOut">
              <a:rPr lang="en-US" smtClean="0"/>
              <a:pPr/>
              <a:t>12/16/2021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CF46A4-34CA-48A2-B8A8-566ED59A3233}" type="slidenum">
              <a:rPr lang="en-US" smtClean="0"/>
              <a:pPr/>
              <a:t>‹#›</a:t>
            </a:fld>
            <a:endParaRPr lang="en-US"/>
          </a:p>
        </p:txBody>
      </p:sp>
    </p:spTree>
    <p:extLst>
      <p:ext uri="{BB962C8B-B14F-4D97-AF65-F5344CB8AC3E}">
        <p14:creationId xmlns:p14="http://schemas.microsoft.com/office/powerpoint/2010/main" val="618257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4DF70B-D711-4143-8991-6E3A4B56CCF1}" type="datetimeFigureOut">
              <a:rPr lang="en-US" smtClean="0"/>
              <a:pPr/>
              <a:t>12/16/2021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CF46A4-34CA-48A2-B8A8-566ED59A3233}" type="slidenum">
              <a:rPr lang="en-US" smtClean="0"/>
              <a:pPr/>
              <a:t>‹#›</a:t>
            </a:fld>
            <a:endParaRPr lang="en-US"/>
          </a:p>
        </p:txBody>
      </p:sp>
    </p:spTree>
    <p:extLst>
      <p:ext uri="{BB962C8B-B14F-4D97-AF65-F5344CB8AC3E}">
        <p14:creationId xmlns:p14="http://schemas.microsoft.com/office/powerpoint/2010/main" val="1723199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4DF70B-D711-4143-8991-6E3A4B56CCF1}" type="datetimeFigureOut">
              <a:rPr lang="en-US" smtClean="0"/>
              <a:pPr/>
              <a:t>12/16/2021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CF46A4-34CA-48A2-B8A8-566ED59A3233}" type="slidenum">
              <a:rPr lang="en-US" smtClean="0"/>
              <a:pPr/>
              <a:t>‹#›</a:t>
            </a:fld>
            <a:endParaRPr lang="en-US"/>
          </a:p>
        </p:txBody>
      </p:sp>
    </p:spTree>
    <p:extLst>
      <p:ext uri="{BB962C8B-B14F-4D97-AF65-F5344CB8AC3E}">
        <p14:creationId xmlns:p14="http://schemas.microsoft.com/office/powerpoint/2010/main" val="1496744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4DF70B-D711-4143-8991-6E3A4B56CCF1}" type="datetimeFigureOut">
              <a:rPr lang="en-US" smtClean="0"/>
              <a:pPr/>
              <a:t>12/16/2021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CF46A4-34CA-48A2-B8A8-566ED59A3233}" type="slidenum">
              <a:rPr lang="en-US" smtClean="0"/>
              <a:pPr/>
              <a:t>‹#›</a:t>
            </a:fld>
            <a:endParaRPr lang="en-US"/>
          </a:p>
        </p:txBody>
      </p:sp>
    </p:spTree>
    <p:extLst>
      <p:ext uri="{BB962C8B-B14F-4D97-AF65-F5344CB8AC3E}">
        <p14:creationId xmlns:p14="http://schemas.microsoft.com/office/powerpoint/2010/main" val="3949233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4DF70B-D711-4143-8991-6E3A4B56CCF1}" type="datetimeFigureOut">
              <a:rPr lang="en-US" smtClean="0"/>
              <a:pPr/>
              <a:t>12/16/2021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CF46A4-34CA-48A2-B8A8-566ED59A3233}" type="slidenum">
              <a:rPr lang="en-US" smtClean="0"/>
              <a:pPr/>
              <a:t>‹#›</a:t>
            </a:fld>
            <a:endParaRPr lang="en-US"/>
          </a:p>
        </p:txBody>
      </p:sp>
    </p:spTree>
    <p:extLst>
      <p:ext uri="{BB962C8B-B14F-4D97-AF65-F5344CB8AC3E}">
        <p14:creationId xmlns:p14="http://schemas.microsoft.com/office/powerpoint/2010/main" val="4156035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4DF70B-D711-4143-8991-6E3A4B56CCF1}" type="datetimeFigureOut">
              <a:rPr lang="en-US" smtClean="0"/>
              <a:pPr/>
              <a:t>12/16/2021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CF46A4-34CA-48A2-B8A8-566ED59A3233}" type="slidenum">
              <a:rPr lang="en-US" smtClean="0"/>
              <a:pPr/>
              <a:t>‹#›</a:t>
            </a:fld>
            <a:endParaRPr lang="en-US"/>
          </a:p>
        </p:txBody>
      </p:sp>
    </p:spTree>
    <p:extLst>
      <p:ext uri="{BB962C8B-B14F-4D97-AF65-F5344CB8AC3E}">
        <p14:creationId xmlns:p14="http://schemas.microsoft.com/office/powerpoint/2010/main" val="2496875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4DF70B-D711-4143-8991-6E3A4B56CCF1}" type="datetimeFigureOut">
              <a:rPr lang="en-US" smtClean="0"/>
              <a:pPr/>
              <a:t>12/16/2021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CF46A4-34CA-48A2-B8A8-566ED59A3233}" type="slidenum">
              <a:rPr lang="en-US" smtClean="0"/>
              <a:pPr/>
              <a:t>‹#›</a:t>
            </a:fld>
            <a:endParaRPr lang="en-US"/>
          </a:p>
        </p:txBody>
      </p:sp>
    </p:spTree>
    <p:extLst>
      <p:ext uri="{BB962C8B-B14F-4D97-AF65-F5344CB8AC3E}">
        <p14:creationId xmlns:p14="http://schemas.microsoft.com/office/powerpoint/2010/main" val="2788048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0144" y="0"/>
            <a:ext cx="10503877" cy="2387600"/>
          </a:xfrm>
        </p:spPr>
        <p:txBody>
          <a:bodyPr>
            <a:normAutofit fontScale="90000"/>
          </a:bodyPr>
          <a:lstStyle/>
          <a:p>
            <a:r>
              <a:rPr lang="en-US" dirty="0"/>
              <a:t>Software Requirement Engineering </a:t>
            </a:r>
            <a:br>
              <a:rPr lang="en-US" dirty="0"/>
            </a:br>
            <a:r>
              <a:rPr lang="en-US" dirty="0"/>
              <a:t>(SE-211)</a:t>
            </a:r>
          </a:p>
        </p:txBody>
      </p:sp>
      <p:sp>
        <p:nvSpPr>
          <p:cNvPr id="3" name="Subtitle 2"/>
          <p:cNvSpPr>
            <a:spLocks noGrp="1"/>
          </p:cNvSpPr>
          <p:nvPr>
            <p:ph type="subTitle" idx="1"/>
          </p:nvPr>
        </p:nvSpPr>
        <p:spPr>
          <a:xfrm>
            <a:off x="299546" y="4942107"/>
            <a:ext cx="11619186" cy="1655762"/>
          </a:xfrm>
        </p:spPr>
        <p:txBody>
          <a:bodyPr>
            <a:normAutofit/>
          </a:bodyPr>
          <a:lstStyle/>
          <a:p>
            <a:endParaRPr lang="en-US" dirty="0"/>
          </a:p>
        </p:txBody>
      </p:sp>
      <p:sp>
        <p:nvSpPr>
          <p:cNvPr id="6" name="TextBox 5"/>
          <p:cNvSpPr txBox="1"/>
          <p:nvPr/>
        </p:nvSpPr>
        <p:spPr>
          <a:xfrm>
            <a:off x="2784720" y="3429000"/>
            <a:ext cx="7269682" cy="461665"/>
          </a:xfrm>
          <a:prstGeom prst="rect">
            <a:avLst/>
          </a:prstGeom>
          <a:noFill/>
        </p:spPr>
        <p:txBody>
          <a:bodyPr wrap="none" rtlCol="0">
            <a:spAutoFit/>
          </a:bodyPr>
          <a:lstStyle/>
          <a:p>
            <a:r>
              <a:rPr lang="en-US" sz="2400" b="1" u="sng" dirty="0"/>
              <a:t>Lecture 26: Requirement Engineering for Agile Methods</a:t>
            </a:r>
          </a:p>
        </p:txBody>
      </p:sp>
    </p:spTree>
    <p:extLst>
      <p:ext uri="{BB962C8B-B14F-4D97-AF65-F5344CB8AC3E}">
        <p14:creationId xmlns:p14="http://schemas.microsoft.com/office/powerpoint/2010/main" val="3843246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1845F23-05E3-48D7-AE25-811B4600DDDA}"/>
              </a:ext>
            </a:extLst>
          </p:cNvPr>
          <p:cNvSpPr>
            <a:spLocks noGrp="1"/>
          </p:cNvSpPr>
          <p:nvPr>
            <p:ph type="sldNum" sz="quarter" idx="12"/>
          </p:nvPr>
        </p:nvSpPr>
        <p:spPr/>
        <p:txBody>
          <a:bodyPr/>
          <a:lstStyle/>
          <a:p>
            <a:fld id="{829C9EF4-7501-4DF1-A93B-E61C601ECAA9}" type="slidenum">
              <a:rPr lang="en-US" altLang="en-PK"/>
              <a:pPr/>
              <a:t>10</a:t>
            </a:fld>
            <a:endParaRPr lang="en-US" altLang="en-PK"/>
          </a:p>
        </p:txBody>
      </p:sp>
      <p:sp>
        <p:nvSpPr>
          <p:cNvPr id="64514" name="Rectangle 2">
            <a:extLst>
              <a:ext uri="{FF2B5EF4-FFF2-40B4-BE49-F238E27FC236}">
                <a16:creationId xmlns:a16="http://schemas.microsoft.com/office/drawing/2014/main" id="{1FB1C4A8-9BA4-46C8-B397-D2B68B213403}"/>
              </a:ext>
            </a:extLst>
          </p:cNvPr>
          <p:cNvSpPr>
            <a:spLocks noGrp="1" noChangeArrowheads="1"/>
          </p:cNvSpPr>
          <p:nvPr>
            <p:ph type="title"/>
          </p:nvPr>
        </p:nvSpPr>
        <p:spPr/>
        <p:txBody>
          <a:bodyPr/>
          <a:lstStyle/>
          <a:p>
            <a:r>
              <a:rPr lang="en-US" altLang="en-PK"/>
              <a:t>Introduction</a:t>
            </a:r>
          </a:p>
        </p:txBody>
      </p:sp>
      <p:sp>
        <p:nvSpPr>
          <p:cNvPr id="64515" name="Rectangle 3">
            <a:extLst>
              <a:ext uri="{FF2B5EF4-FFF2-40B4-BE49-F238E27FC236}">
                <a16:creationId xmlns:a16="http://schemas.microsoft.com/office/drawing/2014/main" id="{8CA2345A-E892-4473-9DF4-03A603E30664}"/>
              </a:ext>
            </a:extLst>
          </p:cNvPr>
          <p:cNvSpPr>
            <a:spLocks noGrp="1" noChangeArrowheads="1"/>
          </p:cNvSpPr>
          <p:nvPr>
            <p:ph type="body" idx="1"/>
          </p:nvPr>
        </p:nvSpPr>
        <p:spPr/>
        <p:txBody>
          <a:bodyPr/>
          <a:lstStyle/>
          <a:p>
            <a:r>
              <a:rPr lang="en-US" altLang="en-PK"/>
              <a:t>A close collaboration between the development team and the customer is a must, so that</a:t>
            </a:r>
          </a:p>
          <a:p>
            <a:pPr lvl="1"/>
            <a:r>
              <a:rPr lang="en-US" altLang="en-PK"/>
              <a:t>Requirements are fully identified and correctly understood</a:t>
            </a:r>
          </a:p>
          <a:p>
            <a:pPr lvl="1"/>
            <a:r>
              <a:rPr lang="en-US" altLang="en-PK"/>
              <a:t>Final products reflects what the customer needs, no more no less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8A0D290-83FD-42EB-86CE-7D1560C07717}"/>
              </a:ext>
            </a:extLst>
          </p:cNvPr>
          <p:cNvSpPr>
            <a:spLocks noGrp="1"/>
          </p:cNvSpPr>
          <p:nvPr>
            <p:ph type="sldNum" sz="quarter" idx="12"/>
          </p:nvPr>
        </p:nvSpPr>
        <p:spPr/>
        <p:txBody>
          <a:bodyPr/>
          <a:lstStyle/>
          <a:p>
            <a:fld id="{F8F2374E-2BEC-4A40-AC7B-F6AD4591064D}" type="slidenum">
              <a:rPr lang="en-US" altLang="en-PK"/>
              <a:pPr/>
              <a:t>11</a:t>
            </a:fld>
            <a:endParaRPr lang="en-US" altLang="en-PK"/>
          </a:p>
        </p:txBody>
      </p:sp>
      <p:sp>
        <p:nvSpPr>
          <p:cNvPr id="65538" name="Rectangle 2">
            <a:extLst>
              <a:ext uri="{FF2B5EF4-FFF2-40B4-BE49-F238E27FC236}">
                <a16:creationId xmlns:a16="http://schemas.microsoft.com/office/drawing/2014/main" id="{C6A6F355-697E-4653-B20F-FB1030BAC027}"/>
              </a:ext>
            </a:extLst>
          </p:cNvPr>
          <p:cNvSpPr>
            <a:spLocks noGrp="1" noChangeArrowheads="1"/>
          </p:cNvSpPr>
          <p:nvPr>
            <p:ph type="title"/>
          </p:nvPr>
        </p:nvSpPr>
        <p:spPr/>
        <p:txBody>
          <a:bodyPr/>
          <a:lstStyle/>
          <a:p>
            <a:r>
              <a:rPr lang="en-US" altLang="en-PK"/>
              <a:t>Agile Methods</a:t>
            </a:r>
          </a:p>
        </p:txBody>
      </p:sp>
      <p:sp>
        <p:nvSpPr>
          <p:cNvPr id="65539" name="Rectangle 3">
            <a:extLst>
              <a:ext uri="{FF2B5EF4-FFF2-40B4-BE49-F238E27FC236}">
                <a16:creationId xmlns:a16="http://schemas.microsoft.com/office/drawing/2014/main" id="{81880E21-B38F-4755-893E-E4FE6A096ECD}"/>
              </a:ext>
            </a:extLst>
          </p:cNvPr>
          <p:cNvSpPr>
            <a:spLocks noGrp="1" noChangeArrowheads="1"/>
          </p:cNvSpPr>
          <p:nvPr>
            <p:ph type="body" idx="1"/>
          </p:nvPr>
        </p:nvSpPr>
        <p:spPr/>
        <p:txBody>
          <a:bodyPr/>
          <a:lstStyle/>
          <a:p>
            <a:r>
              <a:rPr lang="en-US" altLang="en-PK"/>
              <a:t>eXtreme Programming</a:t>
            </a:r>
          </a:p>
          <a:p>
            <a:r>
              <a:rPr lang="en-US" altLang="en-PK"/>
              <a:t>Scrum</a:t>
            </a:r>
          </a:p>
          <a:p>
            <a:r>
              <a:rPr lang="en-US" altLang="en-PK"/>
              <a:t>Dynamic Systems Development Method</a:t>
            </a:r>
          </a:p>
          <a:p>
            <a:r>
              <a:rPr lang="en-US" altLang="en-PK"/>
              <a:t>Adaptive Software Development</a:t>
            </a:r>
          </a:p>
          <a:p>
            <a:r>
              <a:rPr lang="en-US" altLang="en-PK"/>
              <a:t>The Crystal Family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5764527-C3C7-450D-921E-2FD8A0E7E08B}"/>
              </a:ext>
            </a:extLst>
          </p:cNvPr>
          <p:cNvSpPr>
            <a:spLocks noGrp="1"/>
          </p:cNvSpPr>
          <p:nvPr>
            <p:ph type="sldNum" sz="quarter" idx="12"/>
          </p:nvPr>
        </p:nvSpPr>
        <p:spPr/>
        <p:txBody>
          <a:bodyPr/>
          <a:lstStyle/>
          <a:p>
            <a:fld id="{D5CC8B60-B15A-4327-912A-F558D5D406A6}" type="slidenum">
              <a:rPr lang="en-US" altLang="en-PK"/>
              <a:pPr/>
              <a:t>12</a:t>
            </a:fld>
            <a:endParaRPr lang="en-US" altLang="en-PK"/>
          </a:p>
        </p:txBody>
      </p:sp>
      <p:sp>
        <p:nvSpPr>
          <p:cNvPr id="56322" name="Rectangle 2">
            <a:extLst>
              <a:ext uri="{FF2B5EF4-FFF2-40B4-BE49-F238E27FC236}">
                <a16:creationId xmlns:a16="http://schemas.microsoft.com/office/drawing/2014/main" id="{E2E1AF89-8CCF-4C55-83EA-6960F28CC4E1}"/>
              </a:ext>
            </a:extLst>
          </p:cNvPr>
          <p:cNvSpPr>
            <a:spLocks noGrp="1" noChangeArrowheads="1"/>
          </p:cNvSpPr>
          <p:nvPr>
            <p:ph type="title"/>
          </p:nvPr>
        </p:nvSpPr>
        <p:spPr/>
        <p:txBody>
          <a:bodyPr/>
          <a:lstStyle/>
          <a:p>
            <a:r>
              <a:rPr lang="en-US" altLang="en-PK" dirty="0"/>
              <a:t>Agile Manifesto</a:t>
            </a:r>
          </a:p>
        </p:txBody>
      </p:sp>
      <p:sp>
        <p:nvSpPr>
          <p:cNvPr id="56323" name="Rectangle 3">
            <a:extLst>
              <a:ext uri="{FF2B5EF4-FFF2-40B4-BE49-F238E27FC236}">
                <a16:creationId xmlns:a16="http://schemas.microsoft.com/office/drawing/2014/main" id="{0B660E5E-C101-4469-9467-1D7A7ABC6A5F}"/>
              </a:ext>
            </a:extLst>
          </p:cNvPr>
          <p:cNvSpPr>
            <a:spLocks noGrp="1" noChangeArrowheads="1"/>
          </p:cNvSpPr>
          <p:nvPr>
            <p:ph type="body" idx="1"/>
          </p:nvPr>
        </p:nvSpPr>
        <p:spPr/>
        <p:txBody>
          <a:bodyPr/>
          <a:lstStyle/>
          <a:p>
            <a:r>
              <a:rPr lang="en-US" altLang="en-PK"/>
              <a:t>Individuals and Interactions over Process and Tools</a:t>
            </a:r>
          </a:p>
          <a:p>
            <a:r>
              <a:rPr lang="en-US" altLang="en-PK"/>
              <a:t>Customer Collaboration over Contracts</a:t>
            </a:r>
          </a:p>
          <a:p>
            <a:r>
              <a:rPr lang="en-US" altLang="en-PK"/>
              <a:t>Working Software over Documentation</a:t>
            </a:r>
          </a:p>
          <a:p>
            <a:r>
              <a:rPr lang="en-US" altLang="en-PK"/>
              <a:t>Responding to Change over Planning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F277022-AD8E-4305-987E-D55175EFFAB3}"/>
              </a:ext>
            </a:extLst>
          </p:cNvPr>
          <p:cNvSpPr>
            <a:spLocks noGrp="1"/>
          </p:cNvSpPr>
          <p:nvPr>
            <p:ph type="sldNum" sz="quarter" idx="12"/>
          </p:nvPr>
        </p:nvSpPr>
        <p:spPr/>
        <p:txBody>
          <a:bodyPr/>
          <a:lstStyle/>
          <a:p>
            <a:fld id="{ED91C5C1-4573-4A34-AD88-789FB7E952DC}" type="slidenum">
              <a:rPr lang="en-US" altLang="en-PK"/>
              <a:pPr/>
              <a:t>13</a:t>
            </a:fld>
            <a:endParaRPr lang="en-US" altLang="en-PK"/>
          </a:p>
        </p:txBody>
      </p:sp>
      <p:sp>
        <p:nvSpPr>
          <p:cNvPr id="66562" name="Rectangle 2">
            <a:extLst>
              <a:ext uri="{FF2B5EF4-FFF2-40B4-BE49-F238E27FC236}">
                <a16:creationId xmlns:a16="http://schemas.microsoft.com/office/drawing/2014/main" id="{A0FC0FA9-A59F-4542-92C1-82EAD7A11D7C}"/>
              </a:ext>
            </a:extLst>
          </p:cNvPr>
          <p:cNvSpPr>
            <a:spLocks noGrp="1" noChangeArrowheads="1"/>
          </p:cNvSpPr>
          <p:nvPr>
            <p:ph type="title"/>
          </p:nvPr>
        </p:nvSpPr>
        <p:spPr/>
        <p:txBody>
          <a:bodyPr/>
          <a:lstStyle/>
          <a:p>
            <a:r>
              <a:rPr lang="en-US" altLang="en-PK"/>
              <a:t>Common Practices and Behaviors</a:t>
            </a:r>
          </a:p>
        </p:txBody>
      </p:sp>
      <p:sp>
        <p:nvSpPr>
          <p:cNvPr id="66563" name="Rectangle 3">
            <a:extLst>
              <a:ext uri="{FF2B5EF4-FFF2-40B4-BE49-F238E27FC236}">
                <a16:creationId xmlns:a16="http://schemas.microsoft.com/office/drawing/2014/main" id="{45C36C9E-3E7E-4FBF-8C0F-FC60A55A5B60}"/>
              </a:ext>
            </a:extLst>
          </p:cNvPr>
          <p:cNvSpPr>
            <a:spLocks noGrp="1" noChangeArrowheads="1"/>
          </p:cNvSpPr>
          <p:nvPr>
            <p:ph type="body" idx="1"/>
          </p:nvPr>
        </p:nvSpPr>
        <p:spPr/>
        <p:txBody>
          <a:bodyPr/>
          <a:lstStyle/>
          <a:p>
            <a:r>
              <a:rPr lang="en-US" altLang="en-PK"/>
              <a:t>Adaptability</a:t>
            </a:r>
          </a:p>
          <a:p>
            <a:r>
              <a:rPr lang="en-US" altLang="en-PK"/>
              <a:t>Incremental Development</a:t>
            </a:r>
          </a:p>
          <a:p>
            <a:r>
              <a:rPr lang="en-US" altLang="en-PK"/>
              <a:t>Frequent Releases</a:t>
            </a:r>
          </a:p>
          <a:p>
            <a:r>
              <a:rPr lang="en-US" altLang="en-PK"/>
              <a:t>Requirements Prioritization before every iteration</a:t>
            </a:r>
          </a:p>
          <a:p>
            <a:r>
              <a:rPr lang="en-US" altLang="en-PK"/>
              <a:t>High Customer Involvement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FEA24AD-0672-4CEC-8037-434D1797001C}"/>
              </a:ext>
            </a:extLst>
          </p:cNvPr>
          <p:cNvSpPr>
            <a:spLocks noGrp="1"/>
          </p:cNvSpPr>
          <p:nvPr>
            <p:ph type="sldNum" sz="quarter" idx="12"/>
          </p:nvPr>
        </p:nvSpPr>
        <p:spPr/>
        <p:txBody>
          <a:bodyPr/>
          <a:lstStyle/>
          <a:p>
            <a:fld id="{17FBB2B4-2578-4920-B236-6E9DB0C7ED17}" type="slidenum">
              <a:rPr lang="en-US" altLang="en-PK"/>
              <a:pPr/>
              <a:t>14</a:t>
            </a:fld>
            <a:endParaRPr lang="en-US" altLang="en-PK"/>
          </a:p>
        </p:txBody>
      </p:sp>
      <p:sp>
        <p:nvSpPr>
          <p:cNvPr id="67586" name="Rectangle 2">
            <a:extLst>
              <a:ext uri="{FF2B5EF4-FFF2-40B4-BE49-F238E27FC236}">
                <a16:creationId xmlns:a16="http://schemas.microsoft.com/office/drawing/2014/main" id="{C489E549-5F89-4139-9D8F-6673608B9349}"/>
              </a:ext>
            </a:extLst>
          </p:cNvPr>
          <p:cNvSpPr>
            <a:spLocks noGrp="1" noChangeArrowheads="1"/>
          </p:cNvSpPr>
          <p:nvPr>
            <p:ph type="title"/>
          </p:nvPr>
        </p:nvSpPr>
        <p:spPr/>
        <p:txBody>
          <a:bodyPr/>
          <a:lstStyle/>
          <a:p>
            <a:r>
              <a:rPr lang="en-US" altLang="en-PK"/>
              <a:t>RE in Agile Methods</a:t>
            </a:r>
          </a:p>
        </p:txBody>
      </p:sp>
      <p:sp>
        <p:nvSpPr>
          <p:cNvPr id="67587" name="Rectangle 3">
            <a:extLst>
              <a:ext uri="{FF2B5EF4-FFF2-40B4-BE49-F238E27FC236}">
                <a16:creationId xmlns:a16="http://schemas.microsoft.com/office/drawing/2014/main" id="{E5543079-86BB-441E-972D-95EE52218A25}"/>
              </a:ext>
            </a:extLst>
          </p:cNvPr>
          <p:cNvSpPr>
            <a:spLocks noGrp="1" noChangeArrowheads="1"/>
          </p:cNvSpPr>
          <p:nvPr>
            <p:ph type="body" idx="1"/>
          </p:nvPr>
        </p:nvSpPr>
        <p:spPr/>
        <p:txBody>
          <a:bodyPr/>
          <a:lstStyle/>
          <a:p>
            <a:r>
              <a:rPr lang="en-US" altLang="en-PK"/>
              <a:t>In agile methods, the whole development team is involved in requirements elicitation and management, while in traditional approaches often only a subset of the development team is involved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C140A54-EAA4-40CB-B27F-F00F54909F81}"/>
              </a:ext>
            </a:extLst>
          </p:cNvPr>
          <p:cNvSpPr>
            <a:spLocks noGrp="1"/>
          </p:cNvSpPr>
          <p:nvPr>
            <p:ph type="sldNum" sz="quarter" idx="12"/>
          </p:nvPr>
        </p:nvSpPr>
        <p:spPr/>
        <p:txBody>
          <a:bodyPr/>
          <a:lstStyle/>
          <a:p>
            <a:fld id="{291CAA0E-6DC6-43E9-BBD2-9C7629E67F08}" type="slidenum">
              <a:rPr lang="en-US" altLang="en-PK"/>
              <a:pPr/>
              <a:t>15</a:t>
            </a:fld>
            <a:endParaRPr lang="en-US" altLang="en-PK"/>
          </a:p>
        </p:txBody>
      </p:sp>
      <p:sp>
        <p:nvSpPr>
          <p:cNvPr id="68610" name="Rectangle 2">
            <a:extLst>
              <a:ext uri="{FF2B5EF4-FFF2-40B4-BE49-F238E27FC236}">
                <a16:creationId xmlns:a16="http://schemas.microsoft.com/office/drawing/2014/main" id="{16D28369-2A80-41EE-9FF2-FE47FA8DE9E9}"/>
              </a:ext>
            </a:extLst>
          </p:cNvPr>
          <p:cNvSpPr>
            <a:spLocks noGrp="1" noChangeArrowheads="1"/>
          </p:cNvSpPr>
          <p:nvPr>
            <p:ph type="title"/>
          </p:nvPr>
        </p:nvSpPr>
        <p:spPr/>
        <p:txBody>
          <a:bodyPr/>
          <a:lstStyle/>
          <a:p>
            <a:r>
              <a:rPr lang="en-US" altLang="en-PK"/>
              <a:t>RE in Agile Methods</a:t>
            </a:r>
          </a:p>
        </p:txBody>
      </p:sp>
      <p:sp>
        <p:nvSpPr>
          <p:cNvPr id="68611" name="Rectangle 3">
            <a:extLst>
              <a:ext uri="{FF2B5EF4-FFF2-40B4-BE49-F238E27FC236}">
                <a16:creationId xmlns:a16="http://schemas.microsoft.com/office/drawing/2014/main" id="{21903536-AC7F-4EB3-ABED-1E0140FAA0A3}"/>
              </a:ext>
            </a:extLst>
          </p:cNvPr>
          <p:cNvSpPr>
            <a:spLocks noGrp="1" noChangeArrowheads="1"/>
          </p:cNvSpPr>
          <p:nvPr>
            <p:ph type="body" idx="1"/>
          </p:nvPr>
        </p:nvSpPr>
        <p:spPr/>
        <p:txBody>
          <a:bodyPr/>
          <a:lstStyle/>
          <a:p>
            <a:r>
              <a:rPr lang="en-US" altLang="en-PK"/>
              <a:t>This approach is feasible only if the size of the problem is limited, as only a small development team can interact directly with the customer</a:t>
            </a:r>
          </a:p>
          <a:p>
            <a:r>
              <a:rPr lang="en-US" altLang="en-PK"/>
              <a:t>If the problem is bigger, the team can use other techniques for eliciting and managing requirements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AC2C5E6-147E-4AC4-AD78-A6B6EA4ED23F}"/>
              </a:ext>
            </a:extLst>
          </p:cNvPr>
          <p:cNvSpPr>
            <a:spLocks noGrp="1"/>
          </p:cNvSpPr>
          <p:nvPr>
            <p:ph type="sldNum" sz="quarter" idx="12"/>
          </p:nvPr>
        </p:nvSpPr>
        <p:spPr/>
        <p:txBody>
          <a:bodyPr/>
          <a:lstStyle/>
          <a:p>
            <a:fld id="{40DFBE93-FCEF-447B-815F-3E11F8AEA746}" type="slidenum">
              <a:rPr lang="en-US" altLang="en-PK"/>
              <a:pPr/>
              <a:t>16</a:t>
            </a:fld>
            <a:endParaRPr lang="en-US" altLang="en-PK"/>
          </a:p>
        </p:txBody>
      </p:sp>
      <p:sp>
        <p:nvSpPr>
          <p:cNvPr id="69634" name="Rectangle 2">
            <a:extLst>
              <a:ext uri="{FF2B5EF4-FFF2-40B4-BE49-F238E27FC236}">
                <a16:creationId xmlns:a16="http://schemas.microsoft.com/office/drawing/2014/main" id="{F7AA8504-B47E-49E3-A385-28CB980CDE63}"/>
              </a:ext>
            </a:extLst>
          </p:cNvPr>
          <p:cNvSpPr>
            <a:spLocks noGrp="1" noChangeArrowheads="1"/>
          </p:cNvSpPr>
          <p:nvPr>
            <p:ph type="title"/>
          </p:nvPr>
        </p:nvSpPr>
        <p:spPr/>
        <p:txBody>
          <a:bodyPr/>
          <a:lstStyle/>
          <a:p>
            <a:r>
              <a:rPr lang="en-US" altLang="en-PK"/>
              <a:t>RE in Agile Methods</a:t>
            </a:r>
          </a:p>
        </p:txBody>
      </p:sp>
      <p:sp>
        <p:nvSpPr>
          <p:cNvPr id="69635" name="Rectangle 3">
            <a:extLst>
              <a:ext uri="{FF2B5EF4-FFF2-40B4-BE49-F238E27FC236}">
                <a16:creationId xmlns:a16="http://schemas.microsoft.com/office/drawing/2014/main" id="{BB88C192-4CBF-4C13-BF4F-25D90869C399}"/>
              </a:ext>
            </a:extLst>
          </p:cNvPr>
          <p:cNvSpPr>
            <a:spLocks noGrp="1" noChangeArrowheads="1"/>
          </p:cNvSpPr>
          <p:nvPr>
            <p:ph type="body" idx="1"/>
          </p:nvPr>
        </p:nvSpPr>
        <p:spPr/>
        <p:txBody>
          <a:bodyPr/>
          <a:lstStyle/>
          <a:p>
            <a:r>
              <a:rPr lang="en-US" altLang="en-PK"/>
              <a:t>The understanding of requirements variability has a strong impact on the ability of agile methods to be “lean’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0715FAF-FDF1-4D97-929C-4DAE706A0CD2}"/>
              </a:ext>
            </a:extLst>
          </p:cNvPr>
          <p:cNvSpPr>
            <a:spLocks noGrp="1"/>
          </p:cNvSpPr>
          <p:nvPr>
            <p:ph type="sldNum" sz="quarter" idx="12"/>
          </p:nvPr>
        </p:nvSpPr>
        <p:spPr/>
        <p:txBody>
          <a:bodyPr/>
          <a:lstStyle/>
          <a:p>
            <a:fld id="{2DF8D782-D2C1-4F97-A422-9F24E130A41C}" type="slidenum">
              <a:rPr lang="en-US" altLang="en-PK"/>
              <a:pPr/>
              <a:t>17</a:t>
            </a:fld>
            <a:endParaRPr lang="en-US" altLang="en-PK"/>
          </a:p>
        </p:txBody>
      </p:sp>
      <p:sp>
        <p:nvSpPr>
          <p:cNvPr id="103426" name="Rectangle 2">
            <a:extLst>
              <a:ext uri="{FF2B5EF4-FFF2-40B4-BE49-F238E27FC236}">
                <a16:creationId xmlns:a16="http://schemas.microsoft.com/office/drawing/2014/main" id="{156AC5D4-750D-40F6-BAB9-7832EA98A8DF}"/>
              </a:ext>
            </a:extLst>
          </p:cNvPr>
          <p:cNvSpPr>
            <a:spLocks noGrp="1" noChangeArrowheads="1"/>
          </p:cNvSpPr>
          <p:nvPr>
            <p:ph type="title"/>
          </p:nvPr>
        </p:nvSpPr>
        <p:spPr/>
        <p:txBody>
          <a:bodyPr/>
          <a:lstStyle/>
          <a:p>
            <a:r>
              <a:rPr lang="en-US" altLang="en-PK"/>
              <a:t>Focus of Agile Methods in RE</a:t>
            </a:r>
          </a:p>
        </p:txBody>
      </p:sp>
      <p:sp>
        <p:nvSpPr>
          <p:cNvPr id="103427" name="Rectangle 3">
            <a:extLst>
              <a:ext uri="{FF2B5EF4-FFF2-40B4-BE49-F238E27FC236}">
                <a16:creationId xmlns:a16="http://schemas.microsoft.com/office/drawing/2014/main" id="{893B78FC-F36B-45A4-B785-38CD5FCBA78D}"/>
              </a:ext>
            </a:extLst>
          </p:cNvPr>
          <p:cNvSpPr>
            <a:spLocks noGrp="1" noChangeArrowheads="1"/>
          </p:cNvSpPr>
          <p:nvPr>
            <p:ph type="body" idx="1"/>
          </p:nvPr>
        </p:nvSpPr>
        <p:spPr/>
        <p:txBody>
          <a:bodyPr/>
          <a:lstStyle/>
          <a:p>
            <a:r>
              <a:rPr lang="en-US" altLang="en-PK"/>
              <a:t>The Customer</a:t>
            </a:r>
          </a:p>
          <a:p>
            <a:r>
              <a:rPr lang="en-US" altLang="en-PK"/>
              <a:t>Waste in Requirements</a:t>
            </a:r>
          </a:p>
          <a:p>
            <a:r>
              <a:rPr lang="en-US" altLang="en-PK"/>
              <a:t>Requirements Evolution</a:t>
            </a:r>
          </a:p>
          <a:p>
            <a:r>
              <a:rPr lang="en-US" altLang="en-PK"/>
              <a:t>Non-functional Requirements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17129EC-9B26-429F-AF47-14E7991DBECC}"/>
              </a:ext>
            </a:extLst>
          </p:cNvPr>
          <p:cNvSpPr>
            <a:spLocks noGrp="1"/>
          </p:cNvSpPr>
          <p:nvPr>
            <p:ph type="sldNum" sz="quarter" idx="12"/>
          </p:nvPr>
        </p:nvSpPr>
        <p:spPr/>
        <p:txBody>
          <a:bodyPr/>
          <a:lstStyle/>
          <a:p>
            <a:fld id="{F1D95853-14DB-4EA1-AFD4-C91B75101131}" type="slidenum">
              <a:rPr lang="en-US" altLang="en-PK"/>
              <a:pPr/>
              <a:t>18</a:t>
            </a:fld>
            <a:endParaRPr lang="en-US" altLang="en-PK"/>
          </a:p>
        </p:txBody>
      </p:sp>
      <p:sp>
        <p:nvSpPr>
          <p:cNvPr id="70658" name="Rectangle 2">
            <a:extLst>
              <a:ext uri="{FF2B5EF4-FFF2-40B4-BE49-F238E27FC236}">
                <a16:creationId xmlns:a16="http://schemas.microsoft.com/office/drawing/2014/main" id="{E94E7623-17B7-4255-819C-8461EA39BB32}"/>
              </a:ext>
            </a:extLst>
          </p:cNvPr>
          <p:cNvSpPr>
            <a:spLocks noGrp="1" noChangeArrowheads="1"/>
          </p:cNvSpPr>
          <p:nvPr>
            <p:ph type="title"/>
          </p:nvPr>
        </p:nvSpPr>
        <p:spPr/>
        <p:txBody>
          <a:bodyPr/>
          <a:lstStyle/>
          <a:p>
            <a:r>
              <a:rPr lang="en-US" altLang="en-PK" sz="4000"/>
              <a:t>Customer in RE of Agile Methods</a:t>
            </a:r>
          </a:p>
        </p:txBody>
      </p:sp>
      <p:sp>
        <p:nvSpPr>
          <p:cNvPr id="70659" name="Rectangle 3">
            <a:extLst>
              <a:ext uri="{FF2B5EF4-FFF2-40B4-BE49-F238E27FC236}">
                <a16:creationId xmlns:a16="http://schemas.microsoft.com/office/drawing/2014/main" id="{A16AB78D-F7C5-49BD-B11F-D1F50AF1D3CF}"/>
              </a:ext>
            </a:extLst>
          </p:cNvPr>
          <p:cNvSpPr>
            <a:spLocks noGrp="1" noChangeArrowheads="1"/>
          </p:cNvSpPr>
          <p:nvPr>
            <p:ph type="body" idx="1"/>
          </p:nvPr>
        </p:nvSpPr>
        <p:spPr/>
        <p:txBody>
          <a:bodyPr/>
          <a:lstStyle/>
          <a:p>
            <a:r>
              <a:rPr lang="en-US" altLang="en-PK" sz="3200"/>
              <a:t>Customers/stakeholders assume a paramount role in requirements engineering in agile methods</a:t>
            </a:r>
          </a:p>
          <a:p>
            <a:r>
              <a:rPr lang="en-US" altLang="en-PK" sz="3200"/>
              <a:t>The interaction between the development team and stakeholders is complex due to the different perceptions of the problem that the stakeholders have</a:t>
            </a:r>
          </a:p>
          <a:p>
            <a:endParaRPr lang="en-US" altLang="en-PK" sz="3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46EB8CB-B826-47A9-BA15-BC2C0D4F85D9}"/>
              </a:ext>
            </a:extLst>
          </p:cNvPr>
          <p:cNvSpPr>
            <a:spLocks noGrp="1"/>
          </p:cNvSpPr>
          <p:nvPr>
            <p:ph type="sldNum" sz="quarter" idx="12"/>
          </p:nvPr>
        </p:nvSpPr>
        <p:spPr/>
        <p:txBody>
          <a:bodyPr/>
          <a:lstStyle/>
          <a:p>
            <a:fld id="{DC2B434A-09B7-4D75-93E3-8E32B4C7D588}" type="slidenum">
              <a:rPr lang="en-US" altLang="en-PK"/>
              <a:pPr/>
              <a:t>19</a:t>
            </a:fld>
            <a:endParaRPr lang="en-US" altLang="en-PK"/>
          </a:p>
        </p:txBody>
      </p:sp>
      <p:sp>
        <p:nvSpPr>
          <p:cNvPr id="71682" name="Rectangle 2">
            <a:extLst>
              <a:ext uri="{FF2B5EF4-FFF2-40B4-BE49-F238E27FC236}">
                <a16:creationId xmlns:a16="http://schemas.microsoft.com/office/drawing/2014/main" id="{567BFFFD-7A8D-4155-B0B0-E37916CF0869}"/>
              </a:ext>
            </a:extLst>
          </p:cNvPr>
          <p:cNvSpPr>
            <a:spLocks noGrp="1" noChangeArrowheads="1"/>
          </p:cNvSpPr>
          <p:nvPr>
            <p:ph type="title"/>
          </p:nvPr>
        </p:nvSpPr>
        <p:spPr/>
        <p:txBody>
          <a:bodyPr/>
          <a:lstStyle/>
          <a:p>
            <a:r>
              <a:rPr lang="en-US" altLang="en-PK" sz="4000"/>
              <a:t>Customer in RE of Agile Methods</a:t>
            </a:r>
          </a:p>
        </p:txBody>
      </p:sp>
      <p:sp>
        <p:nvSpPr>
          <p:cNvPr id="71683" name="Rectangle 3">
            <a:extLst>
              <a:ext uri="{FF2B5EF4-FFF2-40B4-BE49-F238E27FC236}">
                <a16:creationId xmlns:a16="http://schemas.microsoft.com/office/drawing/2014/main" id="{4EFC77FA-71C8-47BA-8AAA-071BAFB58527}"/>
              </a:ext>
            </a:extLst>
          </p:cNvPr>
          <p:cNvSpPr>
            <a:spLocks noGrp="1" noChangeArrowheads="1"/>
          </p:cNvSpPr>
          <p:nvPr>
            <p:ph type="body" idx="1"/>
          </p:nvPr>
        </p:nvSpPr>
        <p:spPr/>
        <p:txBody>
          <a:bodyPr/>
          <a:lstStyle/>
          <a:p>
            <a:r>
              <a:rPr lang="en-US" altLang="en-PK" sz="3200"/>
              <a:t>In agile methods, the problem of multiple stakeholders is solved reducing their number to one, who represent all stakeholders in the project</a:t>
            </a:r>
          </a:p>
          <a:p>
            <a:r>
              <a:rPr lang="en-US" altLang="en-PK" sz="3200"/>
              <a:t>The customer should be a domain expert and able to make important decisions such as accepting the product, prioritize requirements, etc.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0278F3A-77E2-4B28-BBC8-CE180906401F}"/>
              </a:ext>
            </a:extLst>
          </p:cNvPr>
          <p:cNvSpPr>
            <a:spLocks noGrp="1"/>
          </p:cNvSpPr>
          <p:nvPr>
            <p:ph type="sldNum" sz="quarter" idx="12"/>
          </p:nvPr>
        </p:nvSpPr>
        <p:spPr/>
        <p:txBody>
          <a:bodyPr/>
          <a:lstStyle/>
          <a:p>
            <a:fld id="{9401B893-6DA1-4E3A-88CE-766AF8376FD9}" type="slidenum">
              <a:rPr lang="en-US" altLang="en-PK"/>
              <a:pPr/>
              <a:t>2</a:t>
            </a:fld>
            <a:endParaRPr lang="en-US" altLang="en-PK"/>
          </a:p>
        </p:txBody>
      </p:sp>
      <p:sp>
        <p:nvSpPr>
          <p:cNvPr id="55298" name="Rectangle 2">
            <a:extLst>
              <a:ext uri="{FF2B5EF4-FFF2-40B4-BE49-F238E27FC236}">
                <a16:creationId xmlns:a16="http://schemas.microsoft.com/office/drawing/2014/main" id="{119964C4-F572-4D64-AA51-08DE9900D033}"/>
              </a:ext>
            </a:extLst>
          </p:cNvPr>
          <p:cNvSpPr>
            <a:spLocks noGrp="1" noChangeArrowheads="1"/>
          </p:cNvSpPr>
          <p:nvPr>
            <p:ph type="title"/>
          </p:nvPr>
        </p:nvSpPr>
        <p:spPr/>
        <p:txBody>
          <a:bodyPr/>
          <a:lstStyle/>
          <a:p>
            <a:r>
              <a:rPr lang="en-US" altLang="en-PK"/>
              <a:t>Introduction</a:t>
            </a:r>
          </a:p>
        </p:txBody>
      </p:sp>
      <p:sp>
        <p:nvSpPr>
          <p:cNvPr id="55299" name="Rectangle 3">
            <a:extLst>
              <a:ext uri="{FF2B5EF4-FFF2-40B4-BE49-F238E27FC236}">
                <a16:creationId xmlns:a16="http://schemas.microsoft.com/office/drawing/2014/main" id="{E0625A13-2F0D-432D-9995-9BE37B5C0EF0}"/>
              </a:ext>
            </a:extLst>
          </p:cNvPr>
          <p:cNvSpPr>
            <a:spLocks noGrp="1" noChangeArrowheads="1"/>
          </p:cNvSpPr>
          <p:nvPr>
            <p:ph type="body" idx="1"/>
          </p:nvPr>
        </p:nvSpPr>
        <p:spPr/>
        <p:txBody>
          <a:bodyPr/>
          <a:lstStyle/>
          <a:p>
            <a:r>
              <a:rPr lang="en-US" altLang="en-PK"/>
              <a:t>Agile methods are a family of software development processes</a:t>
            </a:r>
          </a:p>
          <a:p>
            <a:r>
              <a:rPr lang="en-US" altLang="en-PK"/>
              <a:t>Their aim is to deliver products faster, with high quality, and satisfy customer needs through the application of the principles of lean production to software development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D5E150B-B206-40B5-B54A-E903C0230BB2}"/>
              </a:ext>
            </a:extLst>
          </p:cNvPr>
          <p:cNvSpPr>
            <a:spLocks noGrp="1"/>
          </p:cNvSpPr>
          <p:nvPr>
            <p:ph type="sldNum" sz="quarter" idx="12"/>
          </p:nvPr>
        </p:nvSpPr>
        <p:spPr/>
        <p:txBody>
          <a:bodyPr/>
          <a:lstStyle/>
          <a:p>
            <a:fld id="{0DCB337F-BFB1-46E5-976E-B874382BC3AF}" type="slidenum">
              <a:rPr lang="en-US" altLang="en-PK"/>
              <a:pPr/>
              <a:t>20</a:t>
            </a:fld>
            <a:endParaRPr lang="en-US" altLang="en-PK"/>
          </a:p>
        </p:txBody>
      </p:sp>
      <p:sp>
        <p:nvSpPr>
          <p:cNvPr id="73730" name="Rectangle 2">
            <a:extLst>
              <a:ext uri="{FF2B5EF4-FFF2-40B4-BE49-F238E27FC236}">
                <a16:creationId xmlns:a16="http://schemas.microsoft.com/office/drawing/2014/main" id="{67D56E01-728E-4A28-A09B-C7550D69342B}"/>
              </a:ext>
            </a:extLst>
          </p:cNvPr>
          <p:cNvSpPr>
            <a:spLocks noGrp="1" noChangeArrowheads="1"/>
          </p:cNvSpPr>
          <p:nvPr>
            <p:ph type="title"/>
          </p:nvPr>
        </p:nvSpPr>
        <p:spPr/>
        <p:txBody>
          <a:bodyPr/>
          <a:lstStyle/>
          <a:p>
            <a:r>
              <a:rPr lang="en-US" altLang="en-PK"/>
              <a:t>Customer-on-Site Requirements</a:t>
            </a:r>
          </a:p>
        </p:txBody>
      </p:sp>
      <p:sp>
        <p:nvSpPr>
          <p:cNvPr id="73731" name="Rectangle 3">
            <a:extLst>
              <a:ext uri="{FF2B5EF4-FFF2-40B4-BE49-F238E27FC236}">
                <a16:creationId xmlns:a16="http://schemas.microsoft.com/office/drawing/2014/main" id="{0C28CCE3-9308-4E76-9715-E2D147145983}"/>
              </a:ext>
            </a:extLst>
          </p:cNvPr>
          <p:cNvSpPr>
            <a:spLocks noGrp="1" noChangeArrowheads="1"/>
          </p:cNvSpPr>
          <p:nvPr>
            <p:ph type="body" idx="1"/>
          </p:nvPr>
        </p:nvSpPr>
        <p:spPr/>
        <p:txBody>
          <a:bodyPr>
            <a:normAutofit fontScale="92500"/>
          </a:bodyPr>
          <a:lstStyle/>
          <a:p>
            <a:r>
              <a:rPr lang="en-US" altLang="en-PK" dirty="0"/>
              <a:t>Availability</a:t>
            </a:r>
          </a:p>
          <a:p>
            <a:pPr lvl="1"/>
            <a:r>
              <a:rPr lang="en-US" altLang="en-PK" dirty="0"/>
              <a:t>The customer has to be always available to answer questions coming from the development team. Any delay in the answer delays the development of the product</a:t>
            </a:r>
          </a:p>
          <a:p>
            <a:pPr>
              <a:lnSpc>
                <a:spcPct val="90000"/>
              </a:lnSpc>
            </a:pPr>
            <a:r>
              <a:rPr lang="en-US" altLang="en-PK" dirty="0"/>
              <a:t>Complete knowledge</a:t>
            </a:r>
          </a:p>
          <a:p>
            <a:pPr lvl="1">
              <a:lnSpc>
                <a:spcPct val="90000"/>
              </a:lnSpc>
            </a:pPr>
            <a:r>
              <a:rPr lang="en-US" altLang="en-PK" dirty="0"/>
              <a:t>The customer is the representative for all the stakeholders. Therefore, he is able to answer all questions, since he is the domain expert and knows how the application should work and input/output data required. Again, this is possible if the size of the project is limited</a:t>
            </a:r>
          </a:p>
          <a:p>
            <a:r>
              <a:rPr lang="en-US" altLang="en-PK" dirty="0"/>
              <a:t>Decision power</a:t>
            </a:r>
          </a:p>
          <a:p>
            <a:pPr lvl="1"/>
            <a:r>
              <a:rPr lang="en-US" altLang="en-PK" dirty="0"/>
              <a:t>The customer is able to make final decisions and commitments. Changes in requirements, acceptance of the features implemented, etc., can be decided directly by the customer, allowing a fast decision making process</a:t>
            </a:r>
          </a:p>
          <a:p>
            <a:pPr lvl="1">
              <a:lnSpc>
                <a:spcPct val="90000"/>
              </a:lnSpc>
            </a:pPr>
            <a:endParaRPr lang="en-US" altLang="en-PK" dirty="0"/>
          </a:p>
          <a:p>
            <a:pPr lvl="1"/>
            <a:endParaRPr lang="en-US" altLang="en-PK"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4AEB4C0-4D3D-4A2A-9F10-7A345B21BB0F}"/>
              </a:ext>
            </a:extLst>
          </p:cNvPr>
          <p:cNvSpPr>
            <a:spLocks noGrp="1"/>
          </p:cNvSpPr>
          <p:nvPr>
            <p:ph type="sldNum" sz="quarter" idx="12"/>
          </p:nvPr>
        </p:nvSpPr>
        <p:spPr/>
        <p:txBody>
          <a:bodyPr/>
          <a:lstStyle/>
          <a:p>
            <a:fld id="{5B87F230-5AE5-48A1-91A4-0578B7FADF53}" type="slidenum">
              <a:rPr lang="en-US" altLang="en-PK"/>
              <a:pPr/>
              <a:t>21</a:t>
            </a:fld>
            <a:endParaRPr lang="en-US" altLang="en-PK"/>
          </a:p>
        </p:txBody>
      </p:sp>
      <p:sp>
        <p:nvSpPr>
          <p:cNvPr id="75778" name="Rectangle 2">
            <a:extLst>
              <a:ext uri="{FF2B5EF4-FFF2-40B4-BE49-F238E27FC236}">
                <a16:creationId xmlns:a16="http://schemas.microsoft.com/office/drawing/2014/main" id="{0EBF11CB-AA4E-47F0-A617-49C8E36C8DD4}"/>
              </a:ext>
            </a:extLst>
          </p:cNvPr>
          <p:cNvSpPr>
            <a:spLocks noGrp="1" noChangeArrowheads="1"/>
          </p:cNvSpPr>
          <p:nvPr>
            <p:ph type="title"/>
          </p:nvPr>
        </p:nvSpPr>
        <p:spPr/>
        <p:txBody>
          <a:bodyPr/>
          <a:lstStyle/>
          <a:p>
            <a:r>
              <a:rPr lang="en-US" altLang="en-PK"/>
              <a:t>Waste in Requirements</a:t>
            </a:r>
          </a:p>
        </p:txBody>
      </p:sp>
      <p:sp>
        <p:nvSpPr>
          <p:cNvPr id="75779" name="Rectangle 3">
            <a:extLst>
              <a:ext uri="{FF2B5EF4-FFF2-40B4-BE49-F238E27FC236}">
                <a16:creationId xmlns:a16="http://schemas.microsoft.com/office/drawing/2014/main" id="{151D6338-42AA-4220-B8A3-BABE3980B92D}"/>
              </a:ext>
            </a:extLst>
          </p:cNvPr>
          <p:cNvSpPr>
            <a:spLocks noGrp="1" noChangeArrowheads="1"/>
          </p:cNvSpPr>
          <p:nvPr>
            <p:ph type="body" idx="1"/>
          </p:nvPr>
        </p:nvSpPr>
        <p:spPr/>
        <p:txBody>
          <a:bodyPr/>
          <a:lstStyle/>
          <a:p>
            <a:r>
              <a:rPr lang="en-US" altLang="en-PK"/>
              <a:t>Identification and reduction of waste from requirements assume a paramount role to avoid the creation of waste later in the development process</a:t>
            </a:r>
          </a:p>
          <a:p>
            <a:r>
              <a:rPr lang="en-US" altLang="en-PK"/>
              <a:t>In lean practices, the reduction of waste is extremely important because waste always generates more waste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C82AB41-1607-4D24-A2FF-07DB2067A23E}"/>
              </a:ext>
            </a:extLst>
          </p:cNvPr>
          <p:cNvSpPr>
            <a:spLocks noGrp="1"/>
          </p:cNvSpPr>
          <p:nvPr>
            <p:ph type="sldNum" sz="quarter" idx="12"/>
          </p:nvPr>
        </p:nvSpPr>
        <p:spPr/>
        <p:txBody>
          <a:bodyPr/>
          <a:lstStyle/>
          <a:p>
            <a:fld id="{DFC099CD-D276-4C3E-846C-DD9A5BA32850}" type="slidenum">
              <a:rPr lang="en-US" altLang="en-PK"/>
              <a:pPr/>
              <a:t>22</a:t>
            </a:fld>
            <a:endParaRPr lang="en-US" altLang="en-PK"/>
          </a:p>
        </p:txBody>
      </p:sp>
      <p:sp>
        <p:nvSpPr>
          <p:cNvPr id="79874" name="Rectangle 2">
            <a:extLst>
              <a:ext uri="{FF2B5EF4-FFF2-40B4-BE49-F238E27FC236}">
                <a16:creationId xmlns:a16="http://schemas.microsoft.com/office/drawing/2014/main" id="{7D777435-9643-4968-AF50-930C8E7AD143}"/>
              </a:ext>
            </a:extLst>
          </p:cNvPr>
          <p:cNvSpPr>
            <a:spLocks noGrp="1" noChangeArrowheads="1"/>
          </p:cNvSpPr>
          <p:nvPr>
            <p:ph type="title"/>
          </p:nvPr>
        </p:nvSpPr>
        <p:spPr/>
        <p:txBody>
          <a:bodyPr/>
          <a:lstStyle/>
          <a:p>
            <a:r>
              <a:rPr lang="en-US" altLang="en-PK"/>
              <a:t>Waste in Requirements</a:t>
            </a:r>
          </a:p>
        </p:txBody>
      </p:sp>
      <p:sp>
        <p:nvSpPr>
          <p:cNvPr id="79875" name="Rectangle 3">
            <a:extLst>
              <a:ext uri="{FF2B5EF4-FFF2-40B4-BE49-F238E27FC236}">
                <a16:creationId xmlns:a16="http://schemas.microsoft.com/office/drawing/2014/main" id="{C4DEDDC4-4557-42A8-BEC8-CC5270375AAA}"/>
              </a:ext>
            </a:extLst>
          </p:cNvPr>
          <p:cNvSpPr>
            <a:spLocks noGrp="1" noChangeArrowheads="1"/>
          </p:cNvSpPr>
          <p:nvPr>
            <p:ph type="body" idx="1"/>
          </p:nvPr>
        </p:nvSpPr>
        <p:spPr/>
        <p:txBody>
          <a:bodyPr/>
          <a:lstStyle/>
          <a:p>
            <a:pPr>
              <a:lnSpc>
                <a:spcPct val="90000"/>
              </a:lnSpc>
            </a:pPr>
            <a:r>
              <a:rPr lang="en-US" altLang="en-PK" sz="3200"/>
              <a:t>Waste in requirements includes both wrong and useless requirements</a:t>
            </a:r>
          </a:p>
          <a:p>
            <a:pPr>
              <a:lnSpc>
                <a:spcPct val="90000"/>
              </a:lnSpc>
            </a:pPr>
            <a:r>
              <a:rPr lang="en-US" altLang="en-PK" sz="3200"/>
              <a:t>All the waste generated is a cost for the customer both directly and indirectly</a:t>
            </a:r>
          </a:p>
          <a:p>
            <a:pPr>
              <a:lnSpc>
                <a:spcPct val="90000"/>
              </a:lnSpc>
            </a:pPr>
            <a:r>
              <a:rPr lang="en-US" altLang="en-PK" sz="3200"/>
              <a:t>Such costs are likely to generate further waste inside the customer organization due to the reduced amount of money available to its core business and reduced revenues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1438063-47A1-4EE5-86CF-3BD4AA0C2FD9}"/>
              </a:ext>
            </a:extLst>
          </p:cNvPr>
          <p:cNvSpPr>
            <a:spLocks noGrp="1"/>
          </p:cNvSpPr>
          <p:nvPr>
            <p:ph type="sldNum" sz="quarter" idx="12"/>
          </p:nvPr>
        </p:nvSpPr>
        <p:spPr/>
        <p:txBody>
          <a:bodyPr/>
          <a:lstStyle/>
          <a:p>
            <a:fld id="{6DDA5E93-721F-4184-965A-F21B4B22C62D}" type="slidenum">
              <a:rPr lang="en-US" altLang="en-PK"/>
              <a:pPr/>
              <a:t>23</a:t>
            </a:fld>
            <a:endParaRPr lang="en-US" altLang="en-PK"/>
          </a:p>
        </p:txBody>
      </p:sp>
      <p:sp>
        <p:nvSpPr>
          <p:cNvPr id="76802" name="Rectangle 2">
            <a:extLst>
              <a:ext uri="{FF2B5EF4-FFF2-40B4-BE49-F238E27FC236}">
                <a16:creationId xmlns:a16="http://schemas.microsoft.com/office/drawing/2014/main" id="{835023FD-5E89-4505-BF2A-758BF01F4CB8}"/>
              </a:ext>
            </a:extLst>
          </p:cNvPr>
          <p:cNvSpPr>
            <a:spLocks noGrp="1" noChangeArrowheads="1"/>
          </p:cNvSpPr>
          <p:nvPr>
            <p:ph type="title"/>
          </p:nvPr>
        </p:nvSpPr>
        <p:spPr/>
        <p:txBody>
          <a:bodyPr/>
          <a:lstStyle/>
          <a:p>
            <a:r>
              <a:rPr lang="en-US" altLang="en-PK" sz="4000"/>
              <a:t>Impact of Requirements Waste on Development Process</a:t>
            </a:r>
          </a:p>
        </p:txBody>
      </p:sp>
      <p:sp>
        <p:nvSpPr>
          <p:cNvPr id="76803" name="Rectangle 3">
            <a:extLst>
              <a:ext uri="{FF2B5EF4-FFF2-40B4-BE49-F238E27FC236}">
                <a16:creationId xmlns:a16="http://schemas.microsoft.com/office/drawing/2014/main" id="{2AAD7B1C-BB26-4F35-B5F7-2B52D578F915}"/>
              </a:ext>
            </a:extLst>
          </p:cNvPr>
          <p:cNvSpPr>
            <a:spLocks noGrp="1" noChangeArrowheads="1"/>
          </p:cNvSpPr>
          <p:nvPr>
            <p:ph type="body" idx="1"/>
          </p:nvPr>
        </p:nvSpPr>
        <p:spPr/>
        <p:txBody>
          <a:bodyPr/>
          <a:lstStyle/>
          <a:p>
            <a:pPr>
              <a:lnSpc>
                <a:spcPct val="90000"/>
              </a:lnSpc>
            </a:pPr>
            <a:r>
              <a:rPr lang="en-US" altLang="en-PK"/>
              <a:t>More source code to write and higher cost</a:t>
            </a:r>
          </a:p>
          <a:p>
            <a:pPr>
              <a:lnSpc>
                <a:spcPct val="90000"/>
              </a:lnSpc>
            </a:pPr>
            <a:r>
              <a:rPr lang="en-US" altLang="en-PK"/>
              <a:t>Increased complexity of the source code</a:t>
            </a:r>
          </a:p>
          <a:p>
            <a:pPr>
              <a:lnSpc>
                <a:spcPct val="90000"/>
              </a:lnSpc>
            </a:pPr>
            <a:r>
              <a:rPr lang="en-US" altLang="en-PK"/>
              <a:t>Delayed delivery of the final version of the application with all functionalities</a:t>
            </a:r>
          </a:p>
          <a:p>
            <a:pPr>
              <a:lnSpc>
                <a:spcPct val="90000"/>
              </a:lnSpc>
            </a:pPr>
            <a:r>
              <a:rPr lang="en-US" altLang="en-PK"/>
              <a:t>More complex and costly maintenance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220B024-F79F-4245-AC02-758D7AF38C76}"/>
              </a:ext>
            </a:extLst>
          </p:cNvPr>
          <p:cNvSpPr>
            <a:spLocks noGrp="1"/>
          </p:cNvSpPr>
          <p:nvPr>
            <p:ph type="sldNum" sz="quarter" idx="12"/>
          </p:nvPr>
        </p:nvSpPr>
        <p:spPr/>
        <p:txBody>
          <a:bodyPr/>
          <a:lstStyle/>
          <a:p>
            <a:fld id="{4D7B1827-525A-48A6-9FC3-6AE8D951A519}" type="slidenum">
              <a:rPr lang="en-US" altLang="en-PK"/>
              <a:pPr/>
              <a:t>24</a:t>
            </a:fld>
            <a:endParaRPr lang="en-US" altLang="en-PK"/>
          </a:p>
        </p:txBody>
      </p:sp>
      <p:sp>
        <p:nvSpPr>
          <p:cNvPr id="77826" name="Rectangle 2">
            <a:extLst>
              <a:ext uri="{FF2B5EF4-FFF2-40B4-BE49-F238E27FC236}">
                <a16:creationId xmlns:a16="http://schemas.microsoft.com/office/drawing/2014/main" id="{3DC6E6A7-8A82-4B7A-882E-F716CAEDC185}"/>
              </a:ext>
            </a:extLst>
          </p:cNvPr>
          <p:cNvSpPr>
            <a:spLocks noGrp="1" noChangeArrowheads="1"/>
          </p:cNvSpPr>
          <p:nvPr>
            <p:ph type="title"/>
          </p:nvPr>
        </p:nvSpPr>
        <p:spPr/>
        <p:txBody>
          <a:bodyPr/>
          <a:lstStyle/>
          <a:p>
            <a:r>
              <a:rPr lang="en-US" altLang="en-PK" sz="4000"/>
              <a:t>Impact of Requirements Waste on Development Process</a:t>
            </a:r>
          </a:p>
        </p:txBody>
      </p:sp>
      <p:sp>
        <p:nvSpPr>
          <p:cNvPr id="77827" name="Rectangle 3">
            <a:extLst>
              <a:ext uri="{FF2B5EF4-FFF2-40B4-BE49-F238E27FC236}">
                <a16:creationId xmlns:a16="http://schemas.microsoft.com/office/drawing/2014/main" id="{04A5654C-6AD8-4550-9CB8-8210ECEF1DC8}"/>
              </a:ext>
            </a:extLst>
          </p:cNvPr>
          <p:cNvSpPr>
            <a:spLocks noGrp="1" noChangeArrowheads="1"/>
          </p:cNvSpPr>
          <p:nvPr>
            <p:ph type="body" idx="1"/>
          </p:nvPr>
        </p:nvSpPr>
        <p:spPr/>
        <p:txBody>
          <a:bodyPr/>
          <a:lstStyle/>
          <a:p>
            <a:r>
              <a:rPr lang="en-US" altLang="en-PK" sz="3200"/>
              <a:t>More resources required by the application, including: memory usage, processing power, network usage, etc</a:t>
            </a:r>
          </a:p>
          <a:p>
            <a:r>
              <a:rPr lang="en-US" altLang="en-PK" sz="3200"/>
              <a:t>Increased complexity of the application from the point of view of the customer (e.g., more complex user interface, more effort to learn how to use the application, etc)</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123122E-044F-41ED-A8DA-384B75940557}"/>
              </a:ext>
            </a:extLst>
          </p:cNvPr>
          <p:cNvSpPr>
            <a:spLocks noGrp="1"/>
          </p:cNvSpPr>
          <p:nvPr>
            <p:ph type="sldNum" sz="quarter" idx="12"/>
          </p:nvPr>
        </p:nvSpPr>
        <p:spPr/>
        <p:txBody>
          <a:bodyPr/>
          <a:lstStyle/>
          <a:p>
            <a:fld id="{B142C616-4DB4-47D9-BF57-11857073391D}" type="slidenum">
              <a:rPr lang="en-US" altLang="en-PK"/>
              <a:pPr/>
              <a:t>25</a:t>
            </a:fld>
            <a:endParaRPr lang="en-US" altLang="en-PK"/>
          </a:p>
        </p:txBody>
      </p:sp>
      <p:sp>
        <p:nvSpPr>
          <p:cNvPr id="78850" name="Rectangle 2">
            <a:extLst>
              <a:ext uri="{FF2B5EF4-FFF2-40B4-BE49-F238E27FC236}">
                <a16:creationId xmlns:a16="http://schemas.microsoft.com/office/drawing/2014/main" id="{44C0D23E-A527-43C8-B165-0CD09116077E}"/>
              </a:ext>
            </a:extLst>
          </p:cNvPr>
          <p:cNvSpPr>
            <a:spLocks noGrp="1" noChangeArrowheads="1"/>
          </p:cNvSpPr>
          <p:nvPr>
            <p:ph type="title"/>
          </p:nvPr>
        </p:nvSpPr>
        <p:spPr/>
        <p:txBody>
          <a:bodyPr/>
          <a:lstStyle/>
          <a:p>
            <a:r>
              <a:rPr lang="en-US" altLang="en-PK" sz="4000"/>
              <a:t>Impact of Requirements Waste on Development Process</a:t>
            </a:r>
          </a:p>
        </p:txBody>
      </p:sp>
      <p:sp>
        <p:nvSpPr>
          <p:cNvPr id="78851" name="Rectangle 3">
            <a:extLst>
              <a:ext uri="{FF2B5EF4-FFF2-40B4-BE49-F238E27FC236}">
                <a16:creationId xmlns:a16="http://schemas.microsoft.com/office/drawing/2014/main" id="{3F0EFDA5-C78D-412B-8A76-4EFC73A7D012}"/>
              </a:ext>
            </a:extLst>
          </p:cNvPr>
          <p:cNvSpPr>
            <a:spLocks noGrp="1" noChangeArrowheads="1"/>
          </p:cNvSpPr>
          <p:nvPr>
            <p:ph type="body" idx="1"/>
          </p:nvPr>
        </p:nvSpPr>
        <p:spPr/>
        <p:txBody>
          <a:bodyPr/>
          <a:lstStyle/>
          <a:p>
            <a:r>
              <a:rPr lang="en-US" altLang="en-PK"/>
              <a:t>Savings produced by the application in the production process of the customer are delayed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CED3A33-DAE6-47AA-99C9-EAC0B3567E3D}"/>
              </a:ext>
            </a:extLst>
          </p:cNvPr>
          <p:cNvSpPr>
            <a:spLocks noGrp="1"/>
          </p:cNvSpPr>
          <p:nvPr>
            <p:ph type="sldNum" sz="quarter" idx="12"/>
          </p:nvPr>
        </p:nvSpPr>
        <p:spPr/>
        <p:txBody>
          <a:bodyPr/>
          <a:lstStyle/>
          <a:p>
            <a:fld id="{E8882E9E-1E1E-490D-9E97-86A5544E9618}" type="slidenum">
              <a:rPr lang="en-US" altLang="en-PK"/>
              <a:pPr/>
              <a:t>26</a:t>
            </a:fld>
            <a:endParaRPr lang="en-US" altLang="en-PK"/>
          </a:p>
        </p:txBody>
      </p:sp>
      <p:sp>
        <p:nvSpPr>
          <p:cNvPr id="80898" name="Rectangle 2">
            <a:extLst>
              <a:ext uri="{FF2B5EF4-FFF2-40B4-BE49-F238E27FC236}">
                <a16:creationId xmlns:a16="http://schemas.microsoft.com/office/drawing/2014/main" id="{A9B5FB90-8DA5-49C3-9BEB-E402CB94B398}"/>
              </a:ext>
            </a:extLst>
          </p:cNvPr>
          <p:cNvSpPr>
            <a:spLocks noGrp="1" noChangeArrowheads="1"/>
          </p:cNvSpPr>
          <p:nvPr>
            <p:ph type="title"/>
          </p:nvPr>
        </p:nvSpPr>
        <p:spPr/>
        <p:txBody>
          <a:bodyPr/>
          <a:lstStyle/>
          <a:p>
            <a:r>
              <a:rPr lang="en-US" altLang="en-PK" sz="4000"/>
              <a:t>Techniques to Focus on Interaction with Customer</a:t>
            </a:r>
          </a:p>
        </p:txBody>
      </p:sp>
      <p:sp>
        <p:nvSpPr>
          <p:cNvPr id="80899" name="Rectangle 3">
            <a:extLst>
              <a:ext uri="{FF2B5EF4-FFF2-40B4-BE49-F238E27FC236}">
                <a16:creationId xmlns:a16="http://schemas.microsoft.com/office/drawing/2014/main" id="{18752706-0E44-45C7-8B6F-12ED2F1B15FF}"/>
              </a:ext>
            </a:extLst>
          </p:cNvPr>
          <p:cNvSpPr>
            <a:spLocks noGrp="1" noChangeArrowheads="1"/>
          </p:cNvSpPr>
          <p:nvPr>
            <p:ph type="body" idx="1"/>
          </p:nvPr>
        </p:nvSpPr>
        <p:spPr/>
        <p:txBody>
          <a:bodyPr/>
          <a:lstStyle/>
          <a:p>
            <a:r>
              <a:rPr lang="en-US" altLang="en-PK" sz="3200"/>
              <a:t>The whole development team collects requirements from the customer</a:t>
            </a:r>
          </a:p>
          <a:p>
            <a:pPr lvl="1"/>
            <a:r>
              <a:rPr lang="en-US" altLang="en-PK" sz="2800"/>
              <a:t>Usage of documents to share knowledge is reduced to a minimum</a:t>
            </a:r>
          </a:p>
          <a:p>
            <a:r>
              <a:rPr lang="en-US" altLang="en-PK" sz="3200"/>
              <a:t>Requirements are collected using a common language</a:t>
            </a:r>
          </a:p>
          <a:p>
            <a:pPr lvl="1"/>
            <a:r>
              <a:rPr lang="en-US" altLang="en-PK" sz="2800"/>
              <a:t>Requirements are collected using the language of the customer, not any formal language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04595DC-4F93-44DA-8CDC-B43E11D5B327}"/>
              </a:ext>
            </a:extLst>
          </p:cNvPr>
          <p:cNvSpPr>
            <a:spLocks noGrp="1"/>
          </p:cNvSpPr>
          <p:nvPr>
            <p:ph type="sldNum" sz="quarter" idx="12"/>
          </p:nvPr>
        </p:nvSpPr>
        <p:spPr/>
        <p:txBody>
          <a:bodyPr/>
          <a:lstStyle/>
          <a:p>
            <a:fld id="{E323736F-51C0-4863-9068-A610702918A6}" type="slidenum">
              <a:rPr lang="en-US" altLang="en-PK"/>
              <a:pPr/>
              <a:t>27</a:t>
            </a:fld>
            <a:endParaRPr lang="en-US" altLang="en-PK"/>
          </a:p>
        </p:txBody>
      </p:sp>
      <p:sp>
        <p:nvSpPr>
          <p:cNvPr id="81922" name="Rectangle 2">
            <a:extLst>
              <a:ext uri="{FF2B5EF4-FFF2-40B4-BE49-F238E27FC236}">
                <a16:creationId xmlns:a16="http://schemas.microsoft.com/office/drawing/2014/main" id="{41DFDDF6-B3D6-4147-BAF2-135906BFD950}"/>
              </a:ext>
            </a:extLst>
          </p:cNvPr>
          <p:cNvSpPr>
            <a:spLocks noGrp="1" noChangeArrowheads="1"/>
          </p:cNvSpPr>
          <p:nvPr>
            <p:ph type="title"/>
          </p:nvPr>
        </p:nvSpPr>
        <p:spPr/>
        <p:txBody>
          <a:bodyPr/>
          <a:lstStyle/>
          <a:p>
            <a:r>
              <a:rPr lang="en-US" altLang="en-PK" sz="4000"/>
              <a:t>Techniques to Focus on Interaction with Customer</a:t>
            </a:r>
          </a:p>
        </p:txBody>
      </p:sp>
      <p:sp>
        <p:nvSpPr>
          <p:cNvPr id="81923" name="Rectangle 3">
            <a:extLst>
              <a:ext uri="{FF2B5EF4-FFF2-40B4-BE49-F238E27FC236}">
                <a16:creationId xmlns:a16="http://schemas.microsoft.com/office/drawing/2014/main" id="{3C43C4AB-95F3-4F0A-BEBD-347F27961B11}"/>
              </a:ext>
            </a:extLst>
          </p:cNvPr>
          <p:cNvSpPr>
            <a:spLocks noGrp="1" noChangeArrowheads="1"/>
          </p:cNvSpPr>
          <p:nvPr>
            <p:ph type="body" idx="1"/>
          </p:nvPr>
        </p:nvSpPr>
        <p:spPr/>
        <p:txBody>
          <a:bodyPr/>
          <a:lstStyle/>
          <a:p>
            <a:pPr>
              <a:lnSpc>
                <a:spcPct val="80000"/>
              </a:lnSpc>
            </a:pPr>
            <a:r>
              <a:rPr lang="en-US" altLang="en-PK" sz="3200"/>
              <a:t>Direct interaction between the development team and the customer</a:t>
            </a:r>
          </a:p>
          <a:p>
            <a:pPr lvl="1">
              <a:lnSpc>
                <a:spcPct val="80000"/>
              </a:lnSpc>
            </a:pPr>
            <a:r>
              <a:rPr lang="en-US" altLang="en-PK" sz="2800"/>
              <a:t>Reduces both the number of documents required and the probability of misunderstanding due to unnecessary communication layers</a:t>
            </a:r>
          </a:p>
          <a:p>
            <a:pPr>
              <a:lnSpc>
                <a:spcPct val="80000"/>
              </a:lnSpc>
            </a:pPr>
            <a:r>
              <a:rPr lang="en-US" altLang="en-PK" sz="3200"/>
              <a:t>Requirements splitting</a:t>
            </a:r>
          </a:p>
          <a:p>
            <a:pPr lvl="1">
              <a:lnSpc>
                <a:spcPct val="80000"/>
              </a:lnSpc>
            </a:pPr>
            <a:r>
              <a:rPr lang="en-US" altLang="en-PK" sz="2800"/>
              <a:t>If the development team considers a requirement too complex, this technique helps the customer to split it in simpler ones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78850AF-EE0D-42E1-B6B3-CC4301C890C7}"/>
              </a:ext>
            </a:extLst>
          </p:cNvPr>
          <p:cNvSpPr>
            <a:spLocks noGrp="1"/>
          </p:cNvSpPr>
          <p:nvPr>
            <p:ph type="sldNum" sz="quarter" idx="12"/>
          </p:nvPr>
        </p:nvSpPr>
        <p:spPr/>
        <p:txBody>
          <a:bodyPr/>
          <a:lstStyle/>
          <a:p>
            <a:fld id="{B81AA0D0-BB72-410B-BCA1-732112106A63}" type="slidenum">
              <a:rPr lang="en-US" altLang="en-PK"/>
              <a:pPr/>
              <a:t>28</a:t>
            </a:fld>
            <a:endParaRPr lang="en-US" altLang="en-PK"/>
          </a:p>
        </p:txBody>
      </p:sp>
      <p:sp>
        <p:nvSpPr>
          <p:cNvPr id="82946" name="Rectangle 2">
            <a:extLst>
              <a:ext uri="{FF2B5EF4-FFF2-40B4-BE49-F238E27FC236}">
                <a16:creationId xmlns:a16="http://schemas.microsoft.com/office/drawing/2014/main" id="{A27D0475-5856-4718-A6CF-FC16AACB8260}"/>
              </a:ext>
            </a:extLst>
          </p:cNvPr>
          <p:cNvSpPr>
            <a:spLocks noGrp="1" noChangeArrowheads="1"/>
          </p:cNvSpPr>
          <p:nvPr>
            <p:ph type="title"/>
          </p:nvPr>
        </p:nvSpPr>
        <p:spPr/>
        <p:txBody>
          <a:bodyPr/>
          <a:lstStyle/>
          <a:p>
            <a:r>
              <a:rPr lang="en-US" altLang="en-PK"/>
              <a:t>Waste Reduction Techniques</a:t>
            </a:r>
          </a:p>
        </p:txBody>
      </p:sp>
      <p:sp>
        <p:nvSpPr>
          <p:cNvPr id="82947" name="Rectangle 3">
            <a:extLst>
              <a:ext uri="{FF2B5EF4-FFF2-40B4-BE49-F238E27FC236}">
                <a16:creationId xmlns:a16="http://schemas.microsoft.com/office/drawing/2014/main" id="{9047A022-9F03-47B5-9F77-CEFFD1BCD951}"/>
              </a:ext>
            </a:extLst>
          </p:cNvPr>
          <p:cNvSpPr>
            <a:spLocks noGrp="1" noChangeArrowheads="1"/>
          </p:cNvSpPr>
          <p:nvPr>
            <p:ph type="body" idx="1"/>
          </p:nvPr>
        </p:nvSpPr>
        <p:spPr/>
        <p:txBody>
          <a:bodyPr/>
          <a:lstStyle/>
          <a:p>
            <a:r>
              <a:rPr lang="en-US" altLang="en-PK"/>
              <a:t>In order to reduce the waste created by the over specification of requirements, following techniques are used</a:t>
            </a:r>
          </a:p>
          <a:p>
            <a:pPr lvl="1"/>
            <a:r>
              <a:rPr lang="en-US" altLang="en-PK"/>
              <a:t>Requirements prioritization</a:t>
            </a:r>
          </a:p>
          <a:p>
            <a:pPr lvl="1"/>
            <a:r>
              <a:rPr lang="en-US" altLang="en-PK"/>
              <a:t>Incremental releases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875E743-B28F-4EFA-BC2B-1146218E0033}"/>
              </a:ext>
            </a:extLst>
          </p:cNvPr>
          <p:cNvSpPr>
            <a:spLocks noGrp="1"/>
          </p:cNvSpPr>
          <p:nvPr>
            <p:ph type="sldNum" sz="quarter" idx="12"/>
          </p:nvPr>
        </p:nvSpPr>
        <p:spPr/>
        <p:txBody>
          <a:bodyPr/>
          <a:lstStyle/>
          <a:p>
            <a:fld id="{72C54D12-FD37-42D1-9804-729CFC6C0125}" type="slidenum">
              <a:rPr lang="en-US" altLang="en-PK"/>
              <a:pPr/>
              <a:t>29</a:t>
            </a:fld>
            <a:endParaRPr lang="en-US" altLang="en-PK"/>
          </a:p>
        </p:txBody>
      </p:sp>
      <p:sp>
        <p:nvSpPr>
          <p:cNvPr id="83970" name="Rectangle 2">
            <a:extLst>
              <a:ext uri="{FF2B5EF4-FFF2-40B4-BE49-F238E27FC236}">
                <a16:creationId xmlns:a16="http://schemas.microsoft.com/office/drawing/2014/main" id="{DA72F727-8EEA-4322-9FF8-3F98385E4131}"/>
              </a:ext>
            </a:extLst>
          </p:cNvPr>
          <p:cNvSpPr>
            <a:spLocks noGrp="1" noChangeArrowheads="1"/>
          </p:cNvSpPr>
          <p:nvPr>
            <p:ph type="title"/>
          </p:nvPr>
        </p:nvSpPr>
        <p:spPr/>
        <p:txBody>
          <a:bodyPr/>
          <a:lstStyle/>
          <a:p>
            <a:r>
              <a:rPr lang="en-US" altLang="en-PK"/>
              <a:t>Prioritization Activities</a:t>
            </a:r>
          </a:p>
        </p:txBody>
      </p:sp>
      <p:sp>
        <p:nvSpPr>
          <p:cNvPr id="83971" name="Rectangle 3">
            <a:extLst>
              <a:ext uri="{FF2B5EF4-FFF2-40B4-BE49-F238E27FC236}">
                <a16:creationId xmlns:a16="http://schemas.microsoft.com/office/drawing/2014/main" id="{AE958B36-53CC-4A37-BE5A-7031A9941C63}"/>
              </a:ext>
            </a:extLst>
          </p:cNvPr>
          <p:cNvSpPr>
            <a:spLocks noGrp="1" noChangeArrowheads="1"/>
          </p:cNvSpPr>
          <p:nvPr>
            <p:ph type="body" idx="1"/>
          </p:nvPr>
        </p:nvSpPr>
        <p:spPr/>
        <p:txBody>
          <a:bodyPr/>
          <a:lstStyle/>
          <a:p>
            <a:r>
              <a:rPr lang="en-US" altLang="en-PK" sz="3200"/>
              <a:t>The development team estimates the time required to implement each functionality. If the effort required is too high, the requirement is split into simpler ones that can be implemented with less effort</a:t>
            </a:r>
          </a:p>
          <a:p>
            <a:r>
              <a:rPr lang="en-US" altLang="en-PK" sz="3200"/>
              <a:t>The customer specifies business priorities for each functionality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683D1A4-B638-4F53-9AF3-2B67A60F5433}"/>
              </a:ext>
            </a:extLst>
          </p:cNvPr>
          <p:cNvSpPr>
            <a:spLocks noGrp="1"/>
          </p:cNvSpPr>
          <p:nvPr>
            <p:ph type="sldNum" sz="quarter" idx="12"/>
          </p:nvPr>
        </p:nvSpPr>
        <p:spPr/>
        <p:txBody>
          <a:bodyPr/>
          <a:lstStyle/>
          <a:p>
            <a:fld id="{6BAB165B-9DDF-4F2D-B7A7-0BA47A02E5F7}" type="slidenum">
              <a:rPr lang="en-US" altLang="en-PK"/>
              <a:pPr/>
              <a:t>3</a:t>
            </a:fld>
            <a:endParaRPr lang="en-US" altLang="en-PK"/>
          </a:p>
        </p:txBody>
      </p:sp>
      <p:sp>
        <p:nvSpPr>
          <p:cNvPr id="57346" name="Rectangle 2">
            <a:extLst>
              <a:ext uri="{FF2B5EF4-FFF2-40B4-BE49-F238E27FC236}">
                <a16:creationId xmlns:a16="http://schemas.microsoft.com/office/drawing/2014/main" id="{21B59552-3EBF-46C6-845C-2D643960499D}"/>
              </a:ext>
            </a:extLst>
          </p:cNvPr>
          <p:cNvSpPr>
            <a:spLocks noGrp="1" noChangeArrowheads="1"/>
          </p:cNvSpPr>
          <p:nvPr>
            <p:ph type="title"/>
          </p:nvPr>
        </p:nvSpPr>
        <p:spPr/>
        <p:txBody>
          <a:bodyPr/>
          <a:lstStyle/>
          <a:p>
            <a:r>
              <a:rPr lang="en-US" altLang="en-PK"/>
              <a:t>Introduction</a:t>
            </a:r>
          </a:p>
        </p:txBody>
      </p:sp>
      <p:sp>
        <p:nvSpPr>
          <p:cNvPr id="57347" name="Rectangle 3">
            <a:extLst>
              <a:ext uri="{FF2B5EF4-FFF2-40B4-BE49-F238E27FC236}">
                <a16:creationId xmlns:a16="http://schemas.microsoft.com/office/drawing/2014/main" id="{15C4B171-1D3B-4DC7-A303-7153D79FE0FF}"/>
              </a:ext>
            </a:extLst>
          </p:cNvPr>
          <p:cNvSpPr>
            <a:spLocks noGrp="1" noChangeArrowheads="1"/>
          </p:cNvSpPr>
          <p:nvPr>
            <p:ph type="body" idx="1"/>
          </p:nvPr>
        </p:nvSpPr>
        <p:spPr/>
        <p:txBody>
          <a:bodyPr/>
          <a:lstStyle/>
          <a:p>
            <a:pPr>
              <a:lnSpc>
                <a:spcPct val="80000"/>
              </a:lnSpc>
            </a:pPr>
            <a:r>
              <a:rPr lang="en-US" altLang="en-PK" sz="3200"/>
              <a:t>Agile methods have become popular during the last few years</a:t>
            </a:r>
          </a:p>
          <a:p>
            <a:pPr>
              <a:lnSpc>
                <a:spcPct val="80000"/>
              </a:lnSpc>
            </a:pPr>
            <a:r>
              <a:rPr lang="en-US" altLang="en-PK" sz="3200"/>
              <a:t>Lean production has been conceived during the ’50s in Toyota. It involves several practices that are now part of most manufacturing processes, such as just-in-time development, total quality management, and continuous process improvement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D9C5915-F88B-42CD-8FA0-42EF2A9C882C}"/>
              </a:ext>
            </a:extLst>
          </p:cNvPr>
          <p:cNvSpPr>
            <a:spLocks noGrp="1"/>
          </p:cNvSpPr>
          <p:nvPr>
            <p:ph type="sldNum" sz="quarter" idx="12"/>
          </p:nvPr>
        </p:nvSpPr>
        <p:spPr/>
        <p:txBody>
          <a:bodyPr/>
          <a:lstStyle/>
          <a:p>
            <a:fld id="{ACD164ED-F48C-462E-8CE0-D3181DD54807}" type="slidenum">
              <a:rPr lang="en-US" altLang="en-PK"/>
              <a:pPr/>
              <a:t>30</a:t>
            </a:fld>
            <a:endParaRPr lang="en-US" altLang="en-PK"/>
          </a:p>
        </p:txBody>
      </p:sp>
      <p:sp>
        <p:nvSpPr>
          <p:cNvPr id="84994" name="Rectangle 2">
            <a:extLst>
              <a:ext uri="{FF2B5EF4-FFF2-40B4-BE49-F238E27FC236}">
                <a16:creationId xmlns:a16="http://schemas.microsoft.com/office/drawing/2014/main" id="{163F8961-26FF-40BD-9492-CE700FF5BC49}"/>
              </a:ext>
            </a:extLst>
          </p:cNvPr>
          <p:cNvSpPr>
            <a:spLocks noGrp="1" noChangeArrowheads="1"/>
          </p:cNvSpPr>
          <p:nvPr>
            <p:ph type="title"/>
          </p:nvPr>
        </p:nvSpPr>
        <p:spPr/>
        <p:txBody>
          <a:bodyPr/>
          <a:lstStyle/>
          <a:p>
            <a:r>
              <a:rPr lang="en-US" altLang="en-PK"/>
              <a:t>Prioritization Activities</a:t>
            </a:r>
          </a:p>
        </p:txBody>
      </p:sp>
      <p:sp>
        <p:nvSpPr>
          <p:cNvPr id="84995" name="Rectangle 3">
            <a:extLst>
              <a:ext uri="{FF2B5EF4-FFF2-40B4-BE49-F238E27FC236}">
                <a16:creationId xmlns:a16="http://schemas.microsoft.com/office/drawing/2014/main" id="{7E6CA6F4-D204-4ED0-8850-7D9A5BD69DE1}"/>
              </a:ext>
            </a:extLst>
          </p:cNvPr>
          <p:cNvSpPr>
            <a:spLocks noGrp="1" noChangeArrowheads="1"/>
          </p:cNvSpPr>
          <p:nvPr>
            <p:ph type="body" idx="1"/>
          </p:nvPr>
        </p:nvSpPr>
        <p:spPr/>
        <p:txBody>
          <a:bodyPr/>
          <a:lstStyle/>
          <a:p>
            <a:r>
              <a:rPr lang="en-US" altLang="en-PK"/>
              <a:t>According to the business priorities, the development team assign a risk factor to the functionalities</a:t>
            </a:r>
          </a:p>
          <a:p>
            <a:r>
              <a:rPr lang="en-US" altLang="en-PK"/>
              <a:t>The customer and the development team identify the functionalities to implement in the iteration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EEF3964-A6E3-4FF7-BB29-ED4990EE908F}"/>
              </a:ext>
            </a:extLst>
          </p:cNvPr>
          <p:cNvSpPr>
            <a:spLocks noGrp="1"/>
          </p:cNvSpPr>
          <p:nvPr>
            <p:ph type="sldNum" sz="quarter" idx="12"/>
          </p:nvPr>
        </p:nvSpPr>
        <p:spPr/>
        <p:txBody>
          <a:bodyPr/>
          <a:lstStyle/>
          <a:p>
            <a:fld id="{D5094B30-1B75-40C8-A709-897CC6C208B7}" type="slidenum">
              <a:rPr lang="en-US" altLang="en-PK"/>
              <a:pPr/>
              <a:t>31</a:t>
            </a:fld>
            <a:endParaRPr lang="en-US" altLang="en-PK"/>
          </a:p>
        </p:txBody>
      </p:sp>
      <p:sp>
        <p:nvSpPr>
          <p:cNvPr id="86018" name="Rectangle 2">
            <a:extLst>
              <a:ext uri="{FF2B5EF4-FFF2-40B4-BE49-F238E27FC236}">
                <a16:creationId xmlns:a16="http://schemas.microsoft.com/office/drawing/2014/main" id="{B5F27DA8-50C6-4740-BF57-9FD0698DDFB2}"/>
              </a:ext>
            </a:extLst>
          </p:cNvPr>
          <p:cNvSpPr>
            <a:spLocks noGrp="1" noChangeArrowheads="1"/>
          </p:cNvSpPr>
          <p:nvPr>
            <p:ph type="title"/>
          </p:nvPr>
        </p:nvSpPr>
        <p:spPr/>
        <p:txBody>
          <a:bodyPr/>
          <a:lstStyle/>
          <a:p>
            <a:r>
              <a:rPr lang="en-US" altLang="en-PK"/>
              <a:t>Requirements Evolution</a:t>
            </a:r>
          </a:p>
        </p:txBody>
      </p:sp>
      <p:sp>
        <p:nvSpPr>
          <p:cNvPr id="86019" name="Rectangle 3">
            <a:extLst>
              <a:ext uri="{FF2B5EF4-FFF2-40B4-BE49-F238E27FC236}">
                <a16:creationId xmlns:a16="http://schemas.microsoft.com/office/drawing/2014/main" id="{B9DEFAC0-D84D-4A93-B8A5-57DE876A042D}"/>
              </a:ext>
            </a:extLst>
          </p:cNvPr>
          <p:cNvSpPr>
            <a:spLocks noGrp="1" noChangeArrowheads="1"/>
          </p:cNvSpPr>
          <p:nvPr>
            <p:ph type="body" idx="1"/>
          </p:nvPr>
        </p:nvSpPr>
        <p:spPr/>
        <p:txBody>
          <a:bodyPr/>
          <a:lstStyle/>
          <a:p>
            <a:r>
              <a:rPr lang="en-US" altLang="en-PK" sz="3200"/>
              <a:t>Agile methods assume that is very hard to elicit all the requirements from the user upfront, at the beginning of a development project</a:t>
            </a:r>
          </a:p>
          <a:p>
            <a:r>
              <a:rPr lang="en-US" altLang="en-PK" sz="3200"/>
              <a:t>They also assume that such requirements evolve in time as the customer may change its mind or the overall technical and socio-economical environment may evolve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757D839-E0E9-4177-AD2D-D39558B35320}"/>
              </a:ext>
            </a:extLst>
          </p:cNvPr>
          <p:cNvSpPr>
            <a:spLocks noGrp="1"/>
          </p:cNvSpPr>
          <p:nvPr>
            <p:ph type="sldNum" sz="quarter" idx="12"/>
          </p:nvPr>
        </p:nvSpPr>
        <p:spPr/>
        <p:txBody>
          <a:bodyPr/>
          <a:lstStyle/>
          <a:p>
            <a:fld id="{CDA43381-6401-4B1D-887B-EB34683D3728}" type="slidenum">
              <a:rPr lang="en-US" altLang="en-PK"/>
              <a:pPr/>
              <a:t>32</a:t>
            </a:fld>
            <a:endParaRPr lang="en-US" altLang="en-PK"/>
          </a:p>
        </p:txBody>
      </p:sp>
      <p:sp>
        <p:nvSpPr>
          <p:cNvPr id="87042" name="Rectangle 2">
            <a:extLst>
              <a:ext uri="{FF2B5EF4-FFF2-40B4-BE49-F238E27FC236}">
                <a16:creationId xmlns:a16="http://schemas.microsoft.com/office/drawing/2014/main" id="{863B94C4-D365-4024-BD10-C6C7D9CD3104}"/>
              </a:ext>
            </a:extLst>
          </p:cNvPr>
          <p:cNvSpPr>
            <a:spLocks noGrp="1" noChangeArrowheads="1"/>
          </p:cNvSpPr>
          <p:nvPr>
            <p:ph type="title"/>
          </p:nvPr>
        </p:nvSpPr>
        <p:spPr/>
        <p:txBody>
          <a:bodyPr/>
          <a:lstStyle/>
          <a:p>
            <a:r>
              <a:rPr lang="en-US" altLang="en-PK"/>
              <a:t>Requirements Evolution</a:t>
            </a:r>
          </a:p>
        </p:txBody>
      </p:sp>
      <p:sp>
        <p:nvSpPr>
          <p:cNvPr id="87043" name="Rectangle 3">
            <a:extLst>
              <a:ext uri="{FF2B5EF4-FFF2-40B4-BE49-F238E27FC236}">
                <a16:creationId xmlns:a16="http://schemas.microsoft.com/office/drawing/2014/main" id="{46DBF419-BF61-44AF-9BF3-A6FD217E7B21}"/>
              </a:ext>
            </a:extLst>
          </p:cNvPr>
          <p:cNvSpPr>
            <a:spLocks noGrp="1" noChangeArrowheads="1"/>
          </p:cNvSpPr>
          <p:nvPr>
            <p:ph type="body" idx="1"/>
          </p:nvPr>
        </p:nvSpPr>
        <p:spPr/>
        <p:txBody>
          <a:bodyPr/>
          <a:lstStyle/>
          <a:p>
            <a:r>
              <a:rPr lang="en-US" altLang="en-PK"/>
              <a:t>Agile companies are aware that changes are inevitable and they include the management of variability into the development process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50182A6-D505-4EF3-A1D3-5A32FB157786}"/>
              </a:ext>
            </a:extLst>
          </p:cNvPr>
          <p:cNvSpPr>
            <a:spLocks noGrp="1"/>
          </p:cNvSpPr>
          <p:nvPr>
            <p:ph type="sldNum" sz="quarter" idx="12"/>
          </p:nvPr>
        </p:nvSpPr>
        <p:spPr/>
        <p:txBody>
          <a:bodyPr/>
          <a:lstStyle/>
          <a:p>
            <a:fld id="{9AD58FFE-6CF2-418F-BB05-5FC2C503BF8F}" type="slidenum">
              <a:rPr lang="en-US" altLang="en-PK"/>
              <a:pPr/>
              <a:t>33</a:t>
            </a:fld>
            <a:endParaRPr lang="en-US" altLang="en-PK"/>
          </a:p>
        </p:txBody>
      </p:sp>
      <p:sp>
        <p:nvSpPr>
          <p:cNvPr id="88066" name="Rectangle 2">
            <a:extLst>
              <a:ext uri="{FF2B5EF4-FFF2-40B4-BE49-F238E27FC236}">
                <a16:creationId xmlns:a16="http://schemas.microsoft.com/office/drawing/2014/main" id="{7481DFD2-5674-440D-905D-6DEDB6D0EC74}"/>
              </a:ext>
            </a:extLst>
          </p:cNvPr>
          <p:cNvSpPr>
            <a:spLocks noGrp="1" noChangeArrowheads="1"/>
          </p:cNvSpPr>
          <p:nvPr>
            <p:ph type="title"/>
          </p:nvPr>
        </p:nvSpPr>
        <p:spPr/>
        <p:txBody>
          <a:bodyPr/>
          <a:lstStyle/>
          <a:p>
            <a:r>
              <a:rPr lang="en-US" altLang="en-PK"/>
              <a:t>Requirements Evolution</a:t>
            </a:r>
          </a:p>
        </p:txBody>
      </p:sp>
      <p:sp>
        <p:nvSpPr>
          <p:cNvPr id="88067" name="Rectangle 3">
            <a:extLst>
              <a:ext uri="{FF2B5EF4-FFF2-40B4-BE49-F238E27FC236}">
                <a16:creationId xmlns:a16="http://schemas.microsoft.com/office/drawing/2014/main" id="{B8820602-F90E-4172-B986-820CC0BE8BDE}"/>
              </a:ext>
            </a:extLst>
          </p:cNvPr>
          <p:cNvSpPr>
            <a:spLocks noGrp="1" noChangeArrowheads="1"/>
          </p:cNvSpPr>
          <p:nvPr>
            <p:ph type="body" idx="1"/>
          </p:nvPr>
        </p:nvSpPr>
        <p:spPr/>
        <p:txBody>
          <a:bodyPr/>
          <a:lstStyle/>
          <a:p>
            <a:r>
              <a:rPr lang="en-US" altLang="en-PK"/>
              <a:t>Requirements are not well known at the beginning of the project</a:t>
            </a:r>
          </a:p>
          <a:p>
            <a:endParaRPr lang="en-US" altLang="en-PK"/>
          </a:p>
          <a:p>
            <a:r>
              <a:rPr lang="en-US" altLang="en-PK"/>
              <a:t>Requirements change</a:t>
            </a:r>
          </a:p>
          <a:p>
            <a:endParaRPr lang="en-US" altLang="en-PK"/>
          </a:p>
          <a:p>
            <a:r>
              <a:rPr lang="en-US" altLang="en-PK"/>
              <a:t>Making changes is not expensive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A9E3C8-4C00-4508-822F-0E5231AFD2D8}"/>
              </a:ext>
            </a:extLst>
          </p:cNvPr>
          <p:cNvSpPr>
            <a:spLocks noGrp="1"/>
          </p:cNvSpPr>
          <p:nvPr>
            <p:ph type="sldNum" sz="quarter" idx="12"/>
          </p:nvPr>
        </p:nvSpPr>
        <p:spPr/>
        <p:txBody>
          <a:bodyPr/>
          <a:lstStyle/>
          <a:p>
            <a:fld id="{6B1AFCC2-0F57-4B51-AF77-F39020E0403F}" type="slidenum">
              <a:rPr lang="en-US" altLang="en-PK"/>
              <a:pPr/>
              <a:t>34</a:t>
            </a:fld>
            <a:endParaRPr lang="en-US" altLang="en-PK"/>
          </a:p>
        </p:txBody>
      </p:sp>
      <p:sp>
        <p:nvSpPr>
          <p:cNvPr id="91138" name="Rectangle 2">
            <a:extLst>
              <a:ext uri="{FF2B5EF4-FFF2-40B4-BE49-F238E27FC236}">
                <a16:creationId xmlns:a16="http://schemas.microsoft.com/office/drawing/2014/main" id="{C6C0327A-A65F-48B9-86BE-23261DD7B366}"/>
              </a:ext>
            </a:extLst>
          </p:cNvPr>
          <p:cNvSpPr>
            <a:spLocks noGrp="1" noChangeArrowheads="1"/>
          </p:cNvSpPr>
          <p:nvPr>
            <p:ph type="title"/>
          </p:nvPr>
        </p:nvSpPr>
        <p:spPr/>
        <p:txBody>
          <a:bodyPr/>
          <a:lstStyle/>
          <a:p>
            <a:r>
              <a:rPr lang="en-US" altLang="en-PK"/>
              <a:t>Requirements Evolution</a:t>
            </a:r>
          </a:p>
        </p:txBody>
      </p:sp>
      <p:sp>
        <p:nvSpPr>
          <p:cNvPr id="91139" name="Rectangle 3">
            <a:extLst>
              <a:ext uri="{FF2B5EF4-FFF2-40B4-BE49-F238E27FC236}">
                <a16:creationId xmlns:a16="http://schemas.microsoft.com/office/drawing/2014/main" id="{186ACF1E-269C-4FCA-82E2-17A761756C94}"/>
              </a:ext>
            </a:extLst>
          </p:cNvPr>
          <p:cNvSpPr>
            <a:spLocks noGrp="1" noChangeArrowheads="1"/>
          </p:cNvSpPr>
          <p:nvPr>
            <p:ph type="body" idx="1"/>
          </p:nvPr>
        </p:nvSpPr>
        <p:spPr/>
        <p:txBody>
          <a:bodyPr/>
          <a:lstStyle/>
          <a:p>
            <a:r>
              <a:rPr lang="en-US" altLang="en-PK"/>
              <a:t>Agile methods assume that the cost of introducing changes in a product is nearly constant over the time, but this hypothesis is not true in every context</a:t>
            </a:r>
          </a:p>
          <a:p>
            <a:endParaRPr lang="en-US" altLang="en-PK"/>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E941164-F15A-4277-870A-78F9B8614602}"/>
              </a:ext>
            </a:extLst>
          </p:cNvPr>
          <p:cNvSpPr>
            <a:spLocks noGrp="1"/>
          </p:cNvSpPr>
          <p:nvPr>
            <p:ph type="sldNum" sz="quarter" idx="12"/>
          </p:nvPr>
        </p:nvSpPr>
        <p:spPr/>
        <p:txBody>
          <a:bodyPr/>
          <a:lstStyle/>
          <a:p>
            <a:fld id="{1195F5C0-AF25-4AC8-8A56-A458BAA9730F}" type="slidenum">
              <a:rPr lang="en-US" altLang="en-PK"/>
              <a:pPr/>
              <a:t>35</a:t>
            </a:fld>
            <a:endParaRPr lang="en-US" altLang="en-PK"/>
          </a:p>
        </p:txBody>
      </p:sp>
      <p:sp>
        <p:nvSpPr>
          <p:cNvPr id="92162" name="Rectangle 2">
            <a:extLst>
              <a:ext uri="{FF2B5EF4-FFF2-40B4-BE49-F238E27FC236}">
                <a16:creationId xmlns:a16="http://schemas.microsoft.com/office/drawing/2014/main" id="{59162C71-CC4F-4B6B-BC00-206CC60FD2C7}"/>
              </a:ext>
            </a:extLst>
          </p:cNvPr>
          <p:cNvSpPr>
            <a:spLocks noGrp="1" noChangeArrowheads="1"/>
          </p:cNvSpPr>
          <p:nvPr>
            <p:ph type="title"/>
          </p:nvPr>
        </p:nvSpPr>
        <p:spPr/>
        <p:txBody>
          <a:bodyPr/>
          <a:lstStyle/>
          <a:p>
            <a:r>
              <a:rPr lang="en-US" altLang="en-PK"/>
              <a:t>Requirements Evolution</a:t>
            </a:r>
          </a:p>
        </p:txBody>
      </p:sp>
      <p:sp>
        <p:nvSpPr>
          <p:cNvPr id="92163" name="Rectangle 3">
            <a:extLst>
              <a:ext uri="{FF2B5EF4-FFF2-40B4-BE49-F238E27FC236}">
                <a16:creationId xmlns:a16="http://schemas.microsoft.com/office/drawing/2014/main" id="{44D2D317-5FC5-489B-BBE7-73B29CB391D8}"/>
              </a:ext>
            </a:extLst>
          </p:cNvPr>
          <p:cNvSpPr>
            <a:spLocks noGrp="1" noChangeArrowheads="1"/>
          </p:cNvSpPr>
          <p:nvPr>
            <p:ph type="body" idx="1"/>
          </p:nvPr>
        </p:nvSpPr>
        <p:spPr/>
        <p:txBody>
          <a:bodyPr/>
          <a:lstStyle/>
          <a:p>
            <a:r>
              <a:rPr lang="en-US" altLang="en-PK" sz="3200"/>
              <a:t>Usually, the cost of implementing changes grows exponentially over the time</a:t>
            </a:r>
          </a:p>
          <a:p>
            <a:r>
              <a:rPr lang="en-US" altLang="en-PK" sz="3200"/>
              <a:t>On the other hand, if development phases are grouped together in very short iterations and binding decisions are taken as late as possible, the growing of the cost is limited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2A859D1-D315-4E22-973E-C6AAA84BDB6C}"/>
              </a:ext>
            </a:extLst>
          </p:cNvPr>
          <p:cNvSpPr>
            <a:spLocks noGrp="1"/>
          </p:cNvSpPr>
          <p:nvPr>
            <p:ph type="sldNum" sz="quarter" idx="12"/>
          </p:nvPr>
        </p:nvSpPr>
        <p:spPr/>
        <p:txBody>
          <a:bodyPr/>
          <a:lstStyle/>
          <a:p>
            <a:fld id="{06E4CB05-3957-46CD-97DF-D7079D5E8300}" type="slidenum">
              <a:rPr lang="en-US" altLang="en-PK"/>
              <a:pPr/>
              <a:t>36</a:t>
            </a:fld>
            <a:endParaRPr lang="en-US" altLang="en-PK"/>
          </a:p>
        </p:txBody>
      </p:sp>
      <p:sp>
        <p:nvSpPr>
          <p:cNvPr id="93186" name="Rectangle 2">
            <a:extLst>
              <a:ext uri="{FF2B5EF4-FFF2-40B4-BE49-F238E27FC236}">
                <a16:creationId xmlns:a16="http://schemas.microsoft.com/office/drawing/2014/main" id="{F857F1BD-A868-49E7-B45C-0930548F5194}"/>
              </a:ext>
            </a:extLst>
          </p:cNvPr>
          <p:cNvSpPr>
            <a:spLocks noGrp="1" noChangeArrowheads="1"/>
          </p:cNvSpPr>
          <p:nvPr>
            <p:ph type="title"/>
          </p:nvPr>
        </p:nvSpPr>
        <p:spPr/>
        <p:txBody>
          <a:bodyPr/>
          <a:lstStyle/>
          <a:p>
            <a:r>
              <a:rPr lang="en-US" altLang="en-PK"/>
              <a:t>Requirements Evolution</a:t>
            </a:r>
          </a:p>
        </p:txBody>
      </p:sp>
      <p:sp>
        <p:nvSpPr>
          <p:cNvPr id="93187" name="Rectangle 3">
            <a:extLst>
              <a:ext uri="{FF2B5EF4-FFF2-40B4-BE49-F238E27FC236}">
                <a16:creationId xmlns:a16="http://schemas.microsoft.com/office/drawing/2014/main" id="{F6396415-5C58-4A23-BDE9-EA6785C03C02}"/>
              </a:ext>
            </a:extLst>
          </p:cNvPr>
          <p:cNvSpPr>
            <a:spLocks noGrp="1" noChangeArrowheads="1"/>
          </p:cNvSpPr>
          <p:nvPr>
            <p:ph type="body" idx="1"/>
          </p:nvPr>
        </p:nvSpPr>
        <p:spPr/>
        <p:txBody>
          <a:bodyPr/>
          <a:lstStyle/>
          <a:p>
            <a:r>
              <a:rPr lang="en-US" altLang="en-PK" sz="3200"/>
              <a:t>In order to manage requirements evolution, agile methods use variable scope-variable price contract. This means that the features really implemented into the system and its cost evolve as well</a:t>
            </a:r>
          </a:p>
          <a:p>
            <a:r>
              <a:rPr lang="en-US" altLang="en-PK" sz="3200"/>
              <a:t>Requirements are negotiated throughout the project between the customer the development team</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231D629-3378-49C0-B3C8-7B0E97712E6D}"/>
              </a:ext>
            </a:extLst>
          </p:cNvPr>
          <p:cNvSpPr>
            <a:spLocks noGrp="1"/>
          </p:cNvSpPr>
          <p:nvPr>
            <p:ph type="sldNum" sz="quarter" idx="12"/>
          </p:nvPr>
        </p:nvSpPr>
        <p:spPr/>
        <p:txBody>
          <a:bodyPr/>
          <a:lstStyle/>
          <a:p>
            <a:fld id="{84D2DE9D-9C54-49B1-AE71-7C323802AC8D}" type="slidenum">
              <a:rPr lang="en-US" altLang="en-PK"/>
              <a:pPr/>
              <a:t>37</a:t>
            </a:fld>
            <a:endParaRPr lang="en-US" altLang="en-PK"/>
          </a:p>
        </p:txBody>
      </p:sp>
      <p:sp>
        <p:nvSpPr>
          <p:cNvPr id="104450" name="Rectangle 2">
            <a:extLst>
              <a:ext uri="{FF2B5EF4-FFF2-40B4-BE49-F238E27FC236}">
                <a16:creationId xmlns:a16="http://schemas.microsoft.com/office/drawing/2014/main" id="{27F801F8-7F4A-4E87-9C38-9FACB53B0805}"/>
              </a:ext>
            </a:extLst>
          </p:cNvPr>
          <p:cNvSpPr>
            <a:spLocks noGrp="1" noChangeArrowheads="1"/>
          </p:cNvSpPr>
          <p:nvPr>
            <p:ph type="title"/>
          </p:nvPr>
        </p:nvSpPr>
        <p:spPr/>
        <p:txBody>
          <a:bodyPr/>
          <a:lstStyle/>
          <a:p>
            <a:r>
              <a:rPr lang="en-US" altLang="en-PK"/>
              <a:t>Managing Variability</a:t>
            </a:r>
          </a:p>
        </p:txBody>
      </p:sp>
      <p:sp>
        <p:nvSpPr>
          <p:cNvPr id="104451" name="Rectangle 3">
            <a:extLst>
              <a:ext uri="{FF2B5EF4-FFF2-40B4-BE49-F238E27FC236}">
                <a16:creationId xmlns:a16="http://schemas.microsoft.com/office/drawing/2014/main" id="{BF40CDF5-14F2-42AE-B4D2-E96FB77B9A93}"/>
              </a:ext>
            </a:extLst>
          </p:cNvPr>
          <p:cNvSpPr>
            <a:spLocks noGrp="1" noChangeArrowheads="1"/>
          </p:cNvSpPr>
          <p:nvPr>
            <p:ph type="body" idx="1"/>
          </p:nvPr>
        </p:nvSpPr>
        <p:spPr/>
        <p:txBody>
          <a:bodyPr/>
          <a:lstStyle/>
          <a:p>
            <a:r>
              <a:rPr lang="en-US" altLang="en-PK"/>
              <a:t>Decoupling requirements</a:t>
            </a:r>
          </a:p>
          <a:p>
            <a:r>
              <a:rPr lang="en-US" altLang="en-PK"/>
              <a:t>Requirements elicitation and prioritization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586923A-1FD3-411E-8107-725B23E770F2}"/>
              </a:ext>
            </a:extLst>
          </p:cNvPr>
          <p:cNvSpPr>
            <a:spLocks noGrp="1"/>
          </p:cNvSpPr>
          <p:nvPr>
            <p:ph type="sldNum" sz="quarter" idx="12"/>
          </p:nvPr>
        </p:nvSpPr>
        <p:spPr/>
        <p:txBody>
          <a:bodyPr/>
          <a:lstStyle/>
          <a:p>
            <a:fld id="{329DF6E1-C7E9-4A0D-9384-DE307436AAC7}" type="slidenum">
              <a:rPr lang="en-US" altLang="en-PK"/>
              <a:pPr/>
              <a:t>38</a:t>
            </a:fld>
            <a:endParaRPr lang="en-US" altLang="en-PK"/>
          </a:p>
        </p:txBody>
      </p:sp>
      <p:sp>
        <p:nvSpPr>
          <p:cNvPr id="94210" name="Rectangle 2">
            <a:extLst>
              <a:ext uri="{FF2B5EF4-FFF2-40B4-BE49-F238E27FC236}">
                <a16:creationId xmlns:a16="http://schemas.microsoft.com/office/drawing/2014/main" id="{43915136-6696-4114-A31C-7E0F524DACB5}"/>
              </a:ext>
            </a:extLst>
          </p:cNvPr>
          <p:cNvSpPr>
            <a:spLocks noGrp="1" noChangeArrowheads="1"/>
          </p:cNvSpPr>
          <p:nvPr>
            <p:ph type="title"/>
          </p:nvPr>
        </p:nvSpPr>
        <p:spPr/>
        <p:txBody>
          <a:bodyPr/>
          <a:lstStyle/>
          <a:p>
            <a:r>
              <a:rPr lang="en-US" altLang="en-PK"/>
              <a:t>Managing Variability</a:t>
            </a:r>
          </a:p>
        </p:txBody>
      </p:sp>
      <p:sp>
        <p:nvSpPr>
          <p:cNvPr id="94211" name="Rectangle 3">
            <a:extLst>
              <a:ext uri="{FF2B5EF4-FFF2-40B4-BE49-F238E27FC236}">
                <a16:creationId xmlns:a16="http://schemas.microsoft.com/office/drawing/2014/main" id="{3A9540FC-D40C-438C-B2B3-A4716A5150AD}"/>
              </a:ext>
            </a:extLst>
          </p:cNvPr>
          <p:cNvSpPr>
            <a:spLocks noGrp="1" noChangeArrowheads="1"/>
          </p:cNvSpPr>
          <p:nvPr>
            <p:ph type="body" idx="1"/>
          </p:nvPr>
        </p:nvSpPr>
        <p:spPr/>
        <p:txBody>
          <a:bodyPr>
            <a:normAutofit lnSpcReduction="10000"/>
          </a:bodyPr>
          <a:lstStyle/>
          <a:p>
            <a:r>
              <a:rPr lang="en-US" altLang="en-PK" dirty="0"/>
              <a:t>Decoupling requirements</a:t>
            </a:r>
          </a:p>
          <a:p>
            <a:pPr lvl="1"/>
            <a:r>
              <a:rPr lang="en-US" altLang="en-PK" dirty="0"/>
              <a:t>Requirements have to be as independent as possible in order to clearly identify what to implement and make the order of their implementation irrelevant</a:t>
            </a:r>
          </a:p>
          <a:p>
            <a:r>
              <a:rPr lang="en-US" altLang="en-PK" sz="3200" dirty="0"/>
              <a:t>Requirements elicitation and prioritization</a:t>
            </a:r>
          </a:p>
          <a:p>
            <a:pPr lvl="1"/>
            <a:r>
              <a:rPr lang="en-US" altLang="en-PK" sz="2800" dirty="0"/>
              <a:t>At the beginning of every iteration, there is a requirements collection and prioritization activity. During that, new requirements are identified and prioritized. This approach helps to identify the most important features inside the ongoing project. </a:t>
            </a:r>
          </a:p>
          <a:p>
            <a:r>
              <a:rPr lang="en-US" altLang="en-PK" sz="3600" dirty="0"/>
              <a:t>Features are implemented mainly according to their prioritization, not their functional dependence</a:t>
            </a:r>
          </a:p>
          <a:p>
            <a:pPr lvl="1"/>
            <a:endParaRPr lang="en-US" altLang="en-PK" sz="2800" dirty="0"/>
          </a:p>
          <a:p>
            <a:pPr lvl="1"/>
            <a:endParaRPr lang="en-US" altLang="en-PK"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C63346F-3E2B-4D1E-B432-10E7A483D994}"/>
              </a:ext>
            </a:extLst>
          </p:cNvPr>
          <p:cNvSpPr>
            <a:spLocks noGrp="1"/>
          </p:cNvSpPr>
          <p:nvPr>
            <p:ph type="sldNum" sz="quarter" idx="12"/>
          </p:nvPr>
        </p:nvSpPr>
        <p:spPr/>
        <p:txBody>
          <a:bodyPr/>
          <a:lstStyle/>
          <a:p>
            <a:fld id="{AC9EC26D-EC20-4970-B2D5-DF63351DB934}" type="slidenum">
              <a:rPr lang="en-US" altLang="en-PK"/>
              <a:pPr/>
              <a:t>39</a:t>
            </a:fld>
            <a:endParaRPr lang="en-US" altLang="en-PK"/>
          </a:p>
        </p:txBody>
      </p:sp>
      <p:sp>
        <p:nvSpPr>
          <p:cNvPr id="98306" name="Rectangle 2">
            <a:extLst>
              <a:ext uri="{FF2B5EF4-FFF2-40B4-BE49-F238E27FC236}">
                <a16:creationId xmlns:a16="http://schemas.microsoft.com/office/drawing/2014/main" id="{6D47AABB-55F7-4879-AC75-2E0E45B0D9D5}"/>
              </a:ext>
            </a:extLst>
          </p:cNvPr>
          <p:cNvSpPr>
            <a:spLocks noGrp="1" noChangeArrowheads="1"/>
          </p:cNvSpPr>
          <p:nvPr>
            <p:ph type="title"/>
          </p:nvPr>
        </p:nvSpPr>
        <p:spPr/>
        <p:txBody>
          <a:bodyPr/>
          <a:lstStyle/>
          <a:p>
            <a:r>
              <a:rPr lang="en-US" altLang="en-PK"/>
              <a:t>Non-Functional Requirements</a:t>
            </a:r>
          </a:p>
        </p:txBody>
      </p:sp>
      <p:sp>
        <p:nvSpPr>
          <p:cNvPr id="98307" name="Rectangle 3">
            <a:extLst>
              <a:ext uri="{FF2B5EF4-FFF2-40B4-BE49-F238E27FC236}">
                <a16:creationId xmlns:a16="http://schemas.microsoft.com/office/drawing/2014/main" id="{101AEE71-79E8-4C9E-B941-9ADFBA07F5A7}"/>
              </a:ext>
            </a:extLst>
          </p:cNvPr>
          <p:cNvSpPr>
            <a:spLocks noGrp="1" noChangeArrowheads="1"/>
          </p:cNvSpPr>
          <p:nvPr>
            <p:ph type="body" idx="1"/>
          </p:nvPr>
        </p:nvSpPr>
        <p:spPr/>
        <p:txBody>
          <a:bodyPr/>
          <a:lstStyle/>
          <a:p>
            <a:pPr>
              <a:lnSpc>
                <a:spcPct val="80000"/>
              </a:lnSpc>
            </a:pPr>
            <a:r>
              <a:rPr lang="en-US" altLang="en-PK" sz="3200"/>
              <a:t>Agile methods do not provide any widely accepted technique for eliciting and managing non-functional requirements</a:t>
            </a:r>
          </a:p>
          <a:p>
            <a:pPr>
              <a:lnSpc>
                <a:spcPct val="80000"/>
              </a:lnSpc>
            </a:pPr>
            <a:r>
              <a:rPr lang="en-US" altLang="en-PK" sz="3200"/>
              <a:t>Such requirements are collected implicitly during the requirements collection activity. The need of specifying non-functional requirements  is less important than in other context due to the continuous interaction with the customer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76C6C9E-F44B-43D3-9D45-C487759FE5FC}"/>
              </a:ext>
            </a:extLst>
          </p:cNvPr>
          <p:cNvSpPr>
            <a:spLocks noGrp="1"/>
          </p:cNvSpPr>
          <p:nvPr>
            <p:ph type="sldNum" sz="quarter" idx="12"/>
          </p:nvPr>
        </p:nvSpPr>
        <p:spPr/>
        <p:txBody>
          <a:bodyPr/>
          <a:lstStyle/>
          <a:p>
            <a:fld id="{B582B894-EE73-4407-AC47-E80200D97362}" type="slidenum">
              <a:rPr lang="en-US" altLang="en-PK"/>
              <a:pPr/>
              <a:t>4</a:t>
            </a:fld>
            <a:endParaRPr lang="en-US" altLang="en-PK"/>
          </a:p>
        </p:txBody>
      </p:sp>
      <p:sp>
        <p:nvSpPr>
          <p:cNvPr id="58370" name="Rectangle 2">
            <a:extLst>
              <a:ext uri="{FF2B5EF4-FFF2-40B4-BE49-F238E27FC236}">
                <a16:creationId xmlns:a16="http://schemas.microsoft.com/office/drawing/2014/main" id="{F79BEEE7-C464-4A2B-8ACD-757EE24E1A1B}"/>
              </a:ext>
            </a:extLst>
          </p:cNvPr>
          <p:cNvSpPr>
            <a:spLocks noGrp="1" noChangeArrowheads="1"/>
          </p:cNvSpPr>
          <p:nvPr>
            <p:ph type="title"/>
          </p:nvPr>
        </p:nvSpPr>
        <p:spPr/>
        <p:txBody>
          <a:bodyPr/>
          <a:lstStyle/>
          <a:p>
            <a:r>
              <a:rPr lang="en-US" altLang="en-PK"/>
              <a:t>Introduction</a:t>
            </a:r>
          </a:p>
        </p:txBody>
      </p:sp>
      <p:sp>
        <p:nvSpPr>
          <p:cNvPr id="58371" name="Rectangle 3">
            <a:extLst>
              <a:ext uri="{FF2B5EF4-FFF2-40B4-BE49-F238E27FC236}">
                <a16:creationId xmlns:a16="http://schemas.microsoft.com/office/drawing/2014/main" id="{C49CC845-C552-4A28-B536-240C83DE6615}"/>
              </a:ext>
            </a:extLst>
          </p:cNvPr>
          <p:cNvSpPr>
            <a:spLocks noGrp="1" noChangeArrowheads="1"/>
          </p:cNvSpPr>
          <p:nvPr>
            <p:ph type="body" idx="1"/>
          </p:nvPr>
        </p:nvSpPr>
        <p:spPr/>
        <p:txBody>
          <a:bodyPr/>
          <a:lstStyle/>
          <a:p>
            <a:r>
              <a:rPr lang="en-US" altLang="en-PK"/>
              <a:t>The principle of lean production is the constant identification and removal of waste, that is, anything that does not add value for the customer to the final product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7164F26-1602-40F3-8F49-DFC4478F8153}"/>
              </a:ext>
            </a:extLst>
          </p:cNvPr>
          <p:cNvSpPr>
            <a:spLocks noGrp="1"/>
          </p:cNvSpPr>
          <p:nvPr>
            <p:ph type="sldNum" sz="quarter" idx="12"/>
          </p:nvPr>
        </p:nvSpPr>
        <p:spPr/>
        <p:txBody>
          <a:bodyPr/>
          <a:lstStyle/>
          <a:p>
            <a:fld id="{260B2101-642E-4BC8-BE97-2A987B9214B4}" type="slidenum">
              <a:rPr lang="en-US" altLang="en-PK"/>
              <a:pPr/>
              <a:t>40</a:t>
            </a:fld>
            <a:endParaRPr lang="en-US" altLang="en-PK"/>
          </a:p>
        </p:txBody>
      </p:sp>
      <p:sp>
        <p:nvSpPr>
          <p:cNvPr id="99330" name="Rectangle 2">
            <a:extLst>
              <a:ext uri="{FF2B5EF4-FFF2-40B4-BE49-F238E27FC236}">
                <a16:creationId xmlns:a16="http://schemas.microsoft.com/office/drawing/2014/main" id="{20B933CD-76CA-4B51-A598-7691118E105E}"/>
              </a:ext>
            </a:extLst>
          </p:cNvPr>
          <p:cNvSpPr>
            <a:spLocks noGrp="1" noChangeArrowheads="1"/>
          </p:cNvSpPr>
          <p:nvPr>
            <p:ph type="title"/>
          </p:nvPr>
        </p:nvSpPr>
        <p:spPr/>
        <p:txBody>
          <a:bodyPr/>
          <a:lstStyle/>
          <a:p>
            <a:r>
              <a:rPr lang="en-US" altLang="en-PK"/>
              <a:t>Roles and Responsibilities</a:t>
            </a:r>
          </a:p>
        </p:txBody>
      </p:sp>
      <p:sp>
        <p:nvSpPr>
          <p:cNvPr id="99331" name="Rectangle 3">
            <a:extLst>
              <a:ext uri="{FF2B5EF4-FFF2-40B4-BE49-F238E27FC236}">
                <a16:creationId xmlns:a16="http://schemas.microsoft.com/office/drawing/2014/main" id="{14071A64-CAE7-4CDA-8487-82B917FCD68B}"/>
              </a:ext>
            </a:extLst>
          </p:cNvPr>
          <p:cNvSpPr>
            <a:spLocks noGrp="1" noChangeArrowheads="1"/>
          </p:cNvSpPr>
          <p:nvPr>
            <p:ph type="body" idx="1"/>
          </p:nvPr>
        </p:nvSpPr>
        <p:spPr/>
        <p:txBody>
          <a:bodyPr/>
          <a:lstStyle/>
          <a:p>
            <a:r>
              <a:rPr lang="en-US" altLang="en-PK"/>
              <a:t>Customer</a:t>
            </a:r>
          </a:p>
          <a:p>
            <a:r>
              <a:rPr lang="en-US" altLang="en-PK"/>
              <a:t>Developers</a:t>
            </a:r>
          </a:p>
          <a:p>
            <a:r>
              <a:rPr lang="en-US" altLang="en-PK"/>
              <a:t>Managers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6B10792-2D12-4311-806A-566A1702D8E3}"/>
              </a:ext>
            </a:extLst>
          </p:cNvPr>
          <p:cNvSpPr>
            <a:spLocks noGrp="1"/>
          </p:cNvSpPr>
          <p:nvPr>
            <p:ph type="sldNum" sz="quarter" idx="12"/>
          </p:nvPr>
        </p:nvSpPr>
        <p:spPr/>
        <p:txBody>
          <a:bodyPr/>
          <a:lstStyle/>
          <a:p>
            <a:fld id="{2386598D-6AF0-4E82-BCC6-C8F1CCC67457}" type="slidenum">
              <a:rPr lang="en-US" altLang="en-PK"/>
              <a:pPr/>
              <a:t>41</a:t>
            </a:fld>
            <a:endParaRPr lang="en-US" altLang="en-PK"/>
          </a:p>
        </p:txBody>
      </p:sp>
      <p:sp>
        <p:nvSpPr>
          <p:cNvPr id="100354" name="Rectangle 2">
            <a:extLst>
              <a:ext uri="{FF2B5EF4-FFF2-40B4-BE49-F238E27FC236}">
                <a16:creationId xmlns:a16="http://schemas.microsoft.com/office/drawing/2014/main" id="{F30EFB96-2B7D-4040-A7BE-4E2E4FFDB3E0}"/>
              </a:ext>
            </a:extLst>
          </p:cNvPr>
          <p:cNvSpPr>
            <a:spLocks noGrp="1" noChangeArrowheads="1"/>
          </p:cNvSpPr>
          <p:nvPr>
            <p:ph type="title"/>
          </p:nvPr>
        </p:nvSpPr>
        <p:spPr/>
        <p:txBody>
          <a:bodyPr/>
          <a:lstStyle/>
          <a:p>
            <a:r>
              <a:rPr lang="en-US" altLang="en-PK" sz="4000"/>
              <a:t>Tools for Requirements Management in Agile Methods</a:t>
            </a:r>
          </a:p>
        </p:txBody>
      </p:sp>
      <p:sp>
        <p:nvSpPr>
          <p:cNvPr id="100355" name="Rectangle 3">
            <a:extLst>
              <a:ext uri="{FF2B5EF4-FFF2-40B4-BE49-F238E27FC236}">
                <a16:creationId xmlns:a16="http://schemas.microsoft.com/office/drawing/2014/main" id="{BD84F4EA-C8A3-4E7F-BC6B-C0149A6061F7}"/>
              </a:ext>
            </a:extLst>
          </p:cNvPr>
          <p:cNvSpPr>
            <a:spLocks noGrp="1" noChangeArrowheads="1"/>
          </p:cNvSpPr>
          <p:nvPr>
            <p:ph type="body" idx="1"/>
          </p:nvPr>
        </p:nvSpPr>
        <p:spPr/>
        <p:txBody>
          <a:bodyPr/>
          <a:lstStyle/>
          <a:p>
            <a:r>
              <a:rPr lang="en-US" altLang="en-PK"/>
              <a:t>Paper, pencil, and pin boards</a:t>
            </a:r>
          </a:p>
          <a:p>
            <a:r>
              <a:rPr lang="en-US" altLang="en-PK"/>
              <a:t>UML modeling tools</a:t>
            </a:r>
          </a:p>
          <a:p>
            <a:r>
              <a:rPr lang="en-US" altLang="en-PK"/>
              <a:t>Requirements negotiation tools</a:t>
            </a:r>
          </a:p>
          <a:p>
            <a:r>
              <a:rPr lang="en-US" altLang="en-PK"/>
              <a:t>Instant messaging tools</a:t>
            </a:r>
          </a:p>
          <a:p>
            <a:r>
              <a:rPr lang="en-US" altLang="en-PK"/>
              <a:t>Project management tools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B6FB87F-E180-4AF8-BE56-50451BA62246}"/>
              </a:ext>
            </a:extLst>
          </p:cNvPr>
          <p:cNvSpPr>
            <a:spLocks noGrp="1"/>
          </p:cNvSpPr>
          <p:nvPr>
            <p:ph type="sldNum" sz="quarter" idx="12"/>
          </p:nvPr>
        </p:nvSpPr>
        <p:spPr/>
        <p:txBody>
          <a:bodyPr/>
          <a:lstStyle/>
          <a:p>
            <a:fld id="{6AA5D9AB-03D0-4D96-8C51-A5C28EA331F0}" type="slidenum">
              <a:rPr lang="en-US" altLang="en-PK"/>
              <a:pPr/>
              <a:t>42</a:t>
            </a:fld>
            <a:endParaRPr lang="en-US" altLang="en-PK"/>
          </a:p>
        </p:txBody>
      </p:sp>
      <p:sp>
        <p:nvSpPr>
          <p:cNvPr id="102402" name="Rectangle 2">
            <a:extLst>
              <a:ext uri="{FF2B5EF4-FFF2-40B4-BE49-F238E27FC236}">
                <a16:creationId xmlns:a16="http://schemas.microsoft.com/office/drawing/2014/main" id="{C7F23EE2-3038-4EA6-9B6B-CA7ABD2C1785}"/>
              </a:ext>
            </a:extLst>
          </p:cNvPr>
          <p:cNvSpPr>
            <a:spLocks noGrp="1" noChangeArrowheads="1"/>
          </p:cNvSpPr>
          <p:nvPr>
            <p:ph type="title"/>
          </p:nvPr>
        </p:nvSpPr>
        <p:spPr/>
        <p:txBody>
          <a:bodyPr/>
          <a:lstStyle/>
          <a:p>
            <a:r>
              <a:rPr lang="en-US" altLang="en-PK"/>
              <a:t>Summary</a:t>
            </a:r>
          </a:p>
        </p:txBody>
      </p:sp>
      <p:sp>
        <p:nvSpPr>
          <p:cNvPr id="102403" name="Rectangle 3">
            <a:extLst>
              <a:ext uri="{FF2B5EF4-FFF2-40B4-BE49-F238E27FC236}">
                <a16:creationId xmlns:a16="http://schemas.microsoft.com/office/drawing/2014/main" id="{E59DD4E5-E971-4ABC-98C4-154329F7EB7C}"/>
              </a:ext>
            </a:extLst>
          </p:cNvPr>
          <p:cNvSpPr>
            <a:spLocks noGrp="1" noChangeArrowheads="1"/>
          </p:cNvSpPr>
          <p:nvPr>
            <p:ph type="body" idx="1"/>
          </p:nvPr>
        </p:nvSpPr>
        <p:spPr/>
        <p:txBody>
          <a:bodyPr/>
          <a:lstStyle/>
          <a:p>
            <a:r>
              <a:rPr lang="en-US" altLang="en-PK"/>
              <a:t>Provided an introduction to agile methods and their approaches to requirements elicitation and  management</a:t>
            </a:r>
          </a:p>
          <a:p>
            <a:r>
              <a:rPr lang="en-US" altLang="en-PK"/>
              <a:t>These methods are still evolving</a:t>
            </a:r>
          </a:p>
          <a:p>
            <a:r>
              <a:rPr lang="en-US" altLang="en-PK"/>
              <a:t>Customer involvement is a must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54786C7-D9D2-48DF-9A08-3CDC6A28CB8F}"/>
              </a:ext>
            </a:extLst>
          </p:cNvPr>
          <p:cNvSpPr>
            <a:spLocks noGrp="1"/>
          </p:cNvSpPr>
          <p:nvPr>
            <p:ph type="sldNum" sz="quarter" idx="12"/>
          </p:nvPr>
        </p:nvSpPr>
        <p:spPr/>
        <p:txBody>
          <a:bodyPr/>
          <a:lstStyle/>
          <a:p>
            <a:fld id="{2A2F0772-FC69-4824-80DA-815E1DCCC1DE}" type="slidenum">
              <a:rPr lang="en-US" altLang="en-PK"/>
              <a:pPr/>
              <a:t>5</a:t>
            </a:fld>
            <a:endParaRPr lang="en-US" altLang="en-PK"/>
          </a:p>
        </p:txBody>
      </p:sp>
      <p:sp>
        <p:nvSpPr>
          <p:cNvPr id="59394" name="Rectangle 2">
            <a:extLst>
              <a:ext uri="{FF2B5EF4-FFF2-40B4-BE49-F238E27FC236}">
                <a16:creationId xmlns:a16="http://schemas.microsoft.com/office/drawing/2014/main" id="{7426D770-1F78-4A22-95BD-9B0ADC71C278}"/>
              </a:ext>
            </a:extLst>
          </p:cNvPr>
          <p:cNvSpPr>
            <a:spLocks noGrp="1" noChangeArrowheads="1"/>
          </p:cNvSpPr>
          <p:nvPr>
            <p:ph type="title"/>
          </p:nvPr>
        </p:nvSpPr>
        <p:spPr/>
        <p:txBody>
          <a:bodyPr/>
          <a:lstStyle/>
          <a:p>
            <a:r>
              <a:rPr lang="en-US" altLang="en-PK"/>
              <a:t>Introduction</a:t>
            </a:r>
          </a:p>
        </p:txBody>
      </p:sp>
      <p:sp>
        <p:nvSpPr>
          <p:cNvPr id="59395" name="Rectangle 3">
            <a:extLst>
              <a:ext uri="{FF2B5EF4-FFF2-40B4-BE49-F238E27FC236}">
                <a16:creationId xmlns:a16="http://schemas.microsoft.com/office/drawing/2014/main" id="{B2879C38-F608-4516-BDCB-5E3403FBEFBB}"/>
              </a:ext>
            </a:extLst>
          </p:cNvPr>
          <p:cNvSpPr>
            <a:spLocks noGrp="1" noChangeArrowheads="1"/>
          </p:cNvSpPr>
          <p:nvPr>
            <p:ph type="body" idx="1"/>
          </p:nvPr>
        </p:nvSpPr>
        <p:spPr/>
        <p:txBody>
          <a:bodyPr/>
          <a:lstStyle/>
          <a:p>
            <a:r>
              <a:rPr lang="en-US" altLang="en-PK"/>
              <a:t>Agile methods focus on</a:t>
            </a:r>
          </a:p>
          <a:p>
            <a:pPr lvl="1"/>
            <a:r>
              <a:rPr lang="en-US" altLang="en-PK"/>
              <a:t>Delivering value for the customer</a:t>
            </a:r>
          </a:p>
          <a:p>
            <a:pPr lvl="1"/>
            <a:r>
              <a:rPr lang="en-US" altLang="en-PK"/>
              <a:t>Ensuring that the customer understand such value and be satisfied by the project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DD9BEA9-7C78-4748-8EFC-C80D131E9997}"/>
              </a:ext>
            </a:extLst>
          </p:cNvPr>
          <p:cNvSpPr>
            <a:spLocks noGrp="1"/>
          </p:cNvSpPr>
          <p:nvPr>
            <p:ph type="sldNum" sz="quarter" idx="12"/>
          </p:nvPr>
        </p:nvSpPr>
        <p:spPr/>
        <p:txBody>
          <a:bodyPr/>
          <a:lstStyle/>
          <a:p>
            <a:fld id="{9E8CF079-6912-424F-832E-3BE0B43FF482}" type="slidenum">
              <a:rPr lang="en-US" altLang="en-PK"/>
              <a:pPr/>
              <a:t>6</a:t>
            </a:fld>
            <a:endParaRPr lang="en-US" altLang="en-PK"/>
          </a:p>
        </p:txBody>
      </p:sp>
      <p:sp>
        <p:nvSpPr>
          <p:cNvPr id="60418" name="Rectangle 2">
            <a:extLst>
              <a:ext uri="{FF2B5EF4-FFF2-40B4-BE49-F238E27FC236}">
                <a16:creationId xmlns:a16="http://schemas.microsoft.com/office/drawing/2014/main" id="{D2061ED8-5800-4E77-B484-616A9C475724}"/>
              </a:ext>
            </a:extLst>
          </p:cNvPr>
          <p:cNvSpPr>
            <a:spLocks noGrp="1" noChangeArrowheads="1"/>
          </p:cNvSpPr>
          <p:nvPr>
            <p:ph type="title"/>
          </p:nvPr>
        </p:nvSpPr>
        <p:spPr/>
        <p:txBody>
          <a:bodyPr/>
          <a:lstStyle/>
          <a:p>
            <a:r>
              <a:rPr lang="en-US" altLang="en-PK"/>
              <a:t>Introduction</a:t>
            </a:r>
          </a:p>
        </p:txBody>
      </p:sp>
      <p:sp>
        <p:nvSpPr>
          <p:cNvPr id="60419" name="Rectangle 3">
            <a:extLst>
              <a:ext uri="{FF2B5EF4-FFF2-40B4-BE49-F238E27FC236}">
                <a16:creationId xmlns:a16="http://schemas.microsoft.com/office/drawing/2014/main" id="{D6D8B6B4-E7C1-4C1A-A968-40E796F8E62D}"/>
              </a:ext>
            </a:extLst>
          </p:cNvPr>
          <p:cNvSpPr>
            <a:spLocks noGrp="1" noChangeArrowheads="1"/>
          </p:cNvSpPr>
          <p:nvPr>
            <p:ph type="body" idx="1"/>
          </p:nvPr>
        </p:nvSpPr>
        <p:spPr/>
        <p:txBody>
          <a:bodyPr/>
          <a:lstStyle/>
          <a:p>
            <a:r>
              <a:rPr lang="en-US" altLang="en-PK"/>
              <a:t>Agile methods pose a lot of emphasis in producing and delivering to the customer only those features that are useful</a:t>
            </a:r>
          </a:p>
          <a:p>
            <a:r>
              <a:rPr lang="en-US" altLang="en-PK"/>
              <a:t>Producing anything that is not required is considered a mistake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5286E43-F580-4CCD-92A4-B9FAD33D63F0}"/>
              </a:ext>
            </a:extLst>
          </p:cNvPr>
          <p:cNvSpPr>
            <a:spLocks noGrp="1"/>
          </p:cNvSpPr>
          <p:nvPr>
            <p:ph type="sldNum" sz="quarter" idx="12"/>
          </p:nvPr>
        </p:nvSpPr>
        <p:spPr/>
        <p:txBody>
          <a:bodyPr/>
          <a:lstStyle/>
          <a:p>
            <a:fld id="{BCB9D510-FE77-4823-83F7-82C442FE4ED7}" type="slidenum">
              <a:rPr lang="en-US" altLang="en-PK"/>
              <a:pPr/>
              <a:t>7</a:t>
            </a:fld>
            <a:endParaRPr lang="en-US" altLang="en-PK"/>
          </a:p>
        </p:txBody>
      </p:sp>
      <p:sp>
        <p:nvSpPr>
          <p:cNvPr id="61442" name="Rectangle 2">
            <a:extLst>
              <a:ext uri="{FF2B5EF4-FFF2-40B4-BE49-F238E27FC236}">
                <a16:creationId xmlns:a16="http://schemas.microsoft.com/office/drawing/2014/main" id="{D6A56793-FA4D-41E5-832E-82FE3854BAC5}"/>
              </a:ext>
            </a:extLst>
          </p:cNvPr>
          <p:cNvSpPr>
            <a:spLocks noGrp="1" noChangeArrowheads="1"/>
          </p:cNvSpPr>
          <p:nvPr>
            <p:ph type="title"/>
          </p:nvPr>
        </p:nvSpPr>
        <p:spPr/>
        <p:txBody>
          <a:bodyPr/>
          <a:lstStyle/>
          <a:p>
            <a:r>
              <a:rPr lang="en-US" altLang="en-PK"/>
              <a:t>Introduction</a:t>
            </a:r>
          </a:p>
        </p:txBody>
      </p:sp>
      <p:sp>
        <p:nvSpPr>
          <p:cNvPr id="61443" name="Rectangle 3">
            <a:extLst>
              <a:ext uri="{FF2B5EF4-FFF2-40B4-BE49-F238E27FC236}">
                <a16:creationId xmlns:a16="http://schemas.microsoft.com/office/drawing/2014/main" id="{BF594107-4FA6-46BB-A8C5-8921B75086E3}"/>
              </a:ext>
            </a:extLst>
          </p:cNvPr>
          <p:cNvSpPr>
            <a:spLocks noGrp="1" noChangeArrowheads="1"/>
          </p:cNvSpPr>
          <p:nvPr>
            <p:ph type="body" idx="1"/>
          </p:nvPr>
        </p:nvSpPr>
        <p:spPr/>
        <p:txBody>
          <a:bodyPr/>
          <a:lstStyle/>
          <a:p>
            <a:r>
              <a:rPr lang="en-US" altLang="en-PK"/>
              <a:t>Adding a feature that is not needed not only consumes effort without adding customer value but also creates extra code, which may contain errors and make code longer and more complex to maintain, to correct and improve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00B607F-6E4F-4DF4-89D1-1ADDB72606D8}"/>
              </a:ext>
            </a:extLst>
          </p:cNvPr>
          <p:cNvSpPr>
            <a:spLocks noGrp="1"/>
          </p:cNvSpPr>
          <p:nvPr>
            <p:ph type="sldNum" sz="quarter" idx="12"/>
          </p:nvPr>
        </p:nvSpPr>
        <p:spPr/>
        <p:txBody>
          <a:bodyPr/>
          <a:lstStyle/>
          <a:p>
            <a:fld id="{CE746A6F-6C55-414E-A2D7-EC6886CC9949}" type="slidenum">
              <a:rPr lang="en-US" altLang="en-PK"/>
              <a:pPr/>
              <a:t>8</a:t>
            </a:fld>
            <a:endParaRPr lang="en-US" altLang="en-PK"/>
          </a:p>
        </p:txBody>
      </p:sp>
      <p:sp>
        <p:nvSpPr>
          <p:cNvPr id="62466" name="Rectangle 2">
            <a:extLst>
              <a:ext uri="{FF2B5EF4-FFF2-40B4-BE49-F238E27FC236}">
                <a16:creationId xmlns:a16="http://schemas.microsoft.com/office/drawing/2014/main" id="{5FF103BF-298C-4E1A-A65A-30F73B0D2945}"/>
              </a:ext>
            </a:extLst>
          </p:cNvPr>
          <p:cNvSpPr>
            <a:spLocks noGrp="1" noChangeArrowheads="1"/>
          </p:cNvSpPr>
          <p:nvPr>
            <p:ph type="title"/>
          </p:nvPr>
        </p:nvSpPr>
        <p:spPr/>
        <p:txBody>
          <a:bodyPr/>
          <a:lstStyle/>
          <a:p>
            <a:r>
              <a:rPr lang="en-US" altLang="en-PK"/>
              <a:t>Introduction</a:t>
            </a:r>
          </a:p>
        </p:txBody>
      </p:sp>
      <p:sp>
        <p:nvSpPr>
          <p:cNvPr id="62467" name="Rectangle 3">
            <a:extLst>
              <a:ext uri="{FF2B5EF4-FFF2-40B4-BE49-F238E27FC236}">
                <a16:creationId xmlns:a16="http://schemas.microsoft.com/office/drawing/2014/main" id="{927AF1F2-EB56-4F3C-942C-CDA63F44888C}"/>
              </a:ext>
            </a:extLst>
          </p:cNvPr>
          <p:cNvSpPr>
            <a:spLocks noGrp="1" noChangeArrowheads="1"/>
          </p:cNvSpPr>
          <p:nvPr>
            <p:ph type="body" idx="1"/>
          </p:nvPr>
        </p:nvSpPr>
        <p:spPr/>
        <p:txBody>
          <a:bodyPr/>
          <a:lstStyle/>
          <a:p>
            <a:r>
              <a:rPr lang="en-US" altLang="en-PK"/>
              <a:t>The waste includes general architectures that are used only partially or reusable components with functionalities that are likely to be never used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CC89410-D1EA-43EE-9201-6E3E76BF0E4E}"/>
              </a:ext>
            </a:extLst>
          </p:cNvPr>
          <p:cNvSpPr>
            <a:spLocks noGrp="1"/>
          </p:cNvSpPr>
          <p:nvPr>
            <p:ph type="sldNum" sz="quarter" idx="12"/>
          </p:nvPr>
        </p:nvSpPr>
        <p:spPr/>
        <p:txBody>
          <a:bodyPr/>
          <a:lstStyle/>
          <a:p>
            <a:fld id="{0C25EA61-3152-4F27-B921-32519D8215FE}" type="slidenum">
              <a:rPr lang="en-US" altLang="en-PK"/>
              <a:pPr/>
              <a:t>9</a:t>
            </a:fld>
            <a:endParaRPr lang="en-US" altLang="en-PK"/>
          </a:p>
        </p:txBody>
      </p:sp>
      <p:sp>
        <p:nvSpPr>
          <p:cNvPr id="63490" name="Rectangle 2">
            <a:extLst>
              <a:ext uri="{FF2B5EF4-FFF2-40B4-BE49-F238E27FC236}">
                <a16:creationId xmlns:a16="http://schemas.microsoft.com/office/drawing/2014/main" id="{FACC9662-F308-436C-8F5A-5C2E4398CF56}"/>
              </a:ext>
            </a:extLst>
          </p:cNvPr>
          <p:cNvSpPr>
            <a:spLocks noGrp="1" noChangeArrowheads="1"/>
          </p:cNvSpPr>
          <p:nvPr>
            <p:ph type="title"/>
          </p:nvPr>
        </p:nvSpPr>
        <p:spPr/>
        <p:txBody>
          <a:bodyPr/>
          <a:lstStyle/>
          <a:p>
            <a:r>
              <a:rPr lang="en-US" altLang="en-PK"/>
              <a:t>Introduction</a:t>
            </a:r>
          </a:p>
        </p:txBody>
      </p:sp>
      <p:sp>
        <p:nvSpPr>
          <p:cNvPr id="63491" name="Rectangle 3">
            <a:extLst>
              <a:ext uri="{FF2B5EF4-FFF2-40B4-BE49-F238E27FC236}">
                <a16:creationId xmlns:a16="http://schemas.microsoft.com/office/drawing/2014/main" id="{505C1D08-37CC-4FF8-868E-0CBE3AF4BEA5}"/>
              </a:ext>
            </a:extLst>
          </p:cNvPr>
          <p:cNvSpPr>
            <a:spLocks noGrp="1" noChangeArrowheads="1"/>
          </p:cNvSpPr>
          <p:nvPr>
            <p:ph type="body" idx="1"/>
          </p:nvPr>
        </p:nvSpPr>
        <p:spPr/>
        <p:txBody>
          <a:bodyPr/>
          <a:lstStyle/>
          <a:p>
            <a:r>
              <a:rPr lang="en-US" altLang="en-PK"/>
              <a:t>To achieve such elimination of waste, agile methods claim to be</a:t>
            </a:r>
          </a:p>
          <a:p>
            <a:pPr lvl="1"/>
            <a:r>
              <a:rPr lang="en-US" altLang="en-PK"/>
              <a:t>Adaptive rather than predictive</a:t>
            </a:r>
          </a:p>
          <a:p>
            <a:pPr lvl="1"/>
            <a:r>
              <a:rPr lang="en-US" altLang="en-PK"/>
              <a:t>People-oriented rather than process-oriented</a:t>
            </a:r>
          </a:p>
          <a:p>
            <a:endParaRPr lang="en-US" altLang="en-PK"/>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16878</TotalTime>
  <Words>1573</Words>
  <Application>Microsoft Office PowerPoint</Application>
  <PresentationFormat>Widescreen</PresentationFormat>
  <Paragraphs>195</Paragraphs>
  <Slides>42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Calibri Light</vt:lpstr>
      <vt:lpstr>Office Theme</vt:lpstr>
      <vt:lpstr>Software Requirement Engineering  (SE-211)</vt:lpstr>
      <vt:lpstr>Introduction</vt:lpstr>
      <vt:lpstr>Introduction</vt:lpstr>
      <vt:lpstr>Introduction</vt:lpstr>
      <vt:lpstr>Introduction</vt:lpstr>
      <vt:lpstr>Introduction</vt:lpstr>
      <vt:lpstr>Introduction</vt:lpstr>
      <vt:lpstr>Introduction</vt:lpstr>
      <vt:lpstr>Introduction</vt:lpstr>
      <vt:lpstr>Introduction</vt:lpstr>
      <vt:lpstr>Agile Methods</vt:lpstr>
      <vt:lpstr>Agile Manifesto</vt:lpstr>
      <vt:lpstr>Common Practices and Behaviors</vt:lpstr>
      <vt:lpstr>RE in Agile Methods</vt:lpstr>
      <vt:lpstr>RE in Agile Methods</vt:lpstr>
      <vt:lpstr>RE in Agile Methods</vt:lpstr>
      <vt:lpstr>Focus of Agile Methods in RE</vt:lpstr>
      <vt:lpstr>Customer in RE of Agile Methods</vt:lpstr>
      <vt:lpstr>Customer in RE of Agile Methods</vt:lpstr>
      <vt:lpstr>Customer-on-Site Requirements</vt:lpstr>
      <vt:lpstr>Waste in Requirements</vt:lpstr>
      <vt:lpstr>Waste in Requirements</vt:lpstr>
      <vt:lpstr>Impact of Requirements Waste on Development Process</vt:lpstr>
      <vt:lpstr>Impact of Requirements Waste on Development Process</vt:lpstr>
      <vt:lpstr>Impact of Requirements Waste on Development Process</vt:lpstr>
      <vt:lpstr>Techniques to Focus on Interaction with Customer</vt:lpstr>
      <vt:lpstr>Techniques to Focus on Interaction with Customer</vt:lpstr>
      <vt:lpstr>Waste Reduction Techniques</vt:lpstr>
      <vt:lpstr>Prioritization Activities</vt:lpstr>
      <vt:lpstr>Prioritization Activities</vt:lpstr>
      <vt:lpstr>Requirements Evolution</vt:lpstr>
      <vt:lpstr>Requirements Evolution</vt:lpstr>
      <vt:lpstr>Requirements Evolution</vt:lpstr>
      <vt:lpstr>Requirements Evolution</vt:lpstr>
      <vt:lpstr>Requirements Evolution</vt:lpstr>
      <vt:lpstr>Requirements Evolution</vt:lpstr>
      <vt:lpstr>Managing Variability</vt:lpstr>
      <vt:lpstr>Managing Variability</vt:lpstr>
      <vt:lpstr>Non-Functional Requirements</vt:lpstr>
      <vt:lpstr>Roles and Responsibilities</vt:lpstr>
      <vt:lpstr>Tools for Requirements Management in Agile Methods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cle-139</dc:creator>
  <cp:lastModifiedBy>Farah Adeeba</cp:lastModifiedBy>
  <cp:revision>465</cp:revision>
  <dcterms:created xsi:type="dcterms:W3CDTF">2020-10-03T14:07:42Z</dcterms:created>
  <dcterms:modified xsi:type="dcterms:W3CDTF">2021-12-17T06:54:01Z</dcterms:modified>
</cp:coreProperties>
</file>