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7" r:id="rId2"/>
    <p:sldId id="335" r:id="rId3"/>
    <p:sldId id="339" r:id="rId4"/>
    <p:sldId id="338" r:id="rId5"/>
    <p:sldId id="438" r:id="rId6"/>
    <p:sldId id="439" r:id="rId7"/>
    <p:sldId id="440" r:id="rId8"/>
    <p:sldId id="441" r:id="rId9"/>
    <p:sldId id="442" r:id="rId10"/>
    <p:sldId id="443" r:id="rId11"/>
    <p:sldId id="365" r:id="rId12"/>
    <p:sldId id="366" r:id="rId13"/>
    <p:sldId id="371" r:id="rId14"/>
    <p:sldId id="372" r:id="rId15"/>
    <p:sldId id="370" r:id="rId16"/>
    <p:sldId id="367" r:id="rId17"/>
    <p:sldId id="374" r:id="rId18"/>
    <p:sldId id="368" r:id="rId19"/>
    <p:sldId id="369" r:id="rId20"/>
    <p:sldId id="373" r:id="rId21"/>
    <p:sldId id="432" r:id="rId22"/>
    <p:sldId id="375" r:id="rId23"/>
    <p:sldId id="376" r:id="rId24"/>
    <p:sldId id="437" r:id="rId25"/>
    <p:sldId id="277" r:id="rId26"/>
    <p:sldId id="279" r:id="rId27"/>
    <p:sldId id="379" r:id="rId28"/>
    <p:sldId id="380" r:id="rId29"/>
    <p:sldId id="381" r:id="rId30"/>
    <p:sldId id="382" r:id="rId31"/>
    <p:sldId id="383" r:id="rId32"/>
    <p:sldId id="384" r:id="rId33"/>
    <p:sldId id="385" r:id="rId34"/>
    <p:sldId id="386" r:id="rId35"/>
    <p:sldId id="387" r:id="rId36"/>
    <p:sldId id="388" r:id="rId37"/>
    <p:sldId id="389" r:id="rId38"/>
    <p:sldId id="390" r:id="rId39"/>
    <p:sldId id="391" r:id="rId40"/>
    <p:sldId id="337" r:id="rId41"/>
    <p:sldId id="444" r:id="rId42"/>
    <p:sldId id="445" r:id="rId43"/>
    <p:sldId id="446" r:id="rId44"/>
    <p:sldId id="447" r:id="rId45"/>
    <p:sldId id="448" r:id="rId46"/>
    <p:sldId id="449" r:id="rId47"/>
    <p:sldId id="450" r:id="rId48"/>
    <p:sldId id="451" r:id="rId49"/>
    <p:sldId id="452" r:id="rId50"/>
    <p:sldId id="453" r:id="rId51"/>
    <p:sldId id="454" r:id="rId52"/>
    <p:sldId id="455" r:id="rId53"/>
    <p:sldId id="456"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04" autoAdjust="0"/>
    <p:restoredTop sz="91577" autoAdjust="0"/>
  </p:normalViewPr>
  <p:slideViewPr>
    <p:cSldViewPr snapToGrid="0">
      <p:cViewPr varScale="1">
        <p:scale>
          <a:sx n="72" d="100"/>
          <a:sy n="72" d="100"/>
        </p:scale>
        <p:origin x="1002"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8B2327-277B-45F0-966B-5E1A956D8000}" type="datetimeFigureOut">
              <a:rPr lang="en-US" smtClean="0"/>
              <a:pPr/>
              <a:t>1/11/2022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46E3F1-E4A3-40C1-8DB6-F97134BEB237}" type="slidenum">
              <a:rPr lang="en-US" smtClean="0"/>
              <a:pPr/>
              <a:t>‹#›</a:t>
            </a:fld>
            <a:endParaRPr lang="en-US"/>
          </a:p>
        </p:txBody>
      </p:sp>
    </p:spTree>
    <p:extLst>
      <p:ext uri="{BB962C8B-B14F-4D97-AF65-F5344CB8AC3E}">
        <p14:creationId xmlns:p14="http://schemas.microsoft.com/office/powerpoint/2010/main" val="696170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146E3F1-E4A3-40C1-8DB6-F97134BEB237}" type="slidenum">
              <a:rPr lang="en-US" smtClean="0"/>
              <a:pPr/>
              <a:t>1</a:t>
            </a:fld>
            <a:endParaRPr lang="en-US"/>
          </a:p>
        </p:txBody>
      </p:sp>
    </p:spTree>
    <p:extLst>
      <p:ext uri="{BB962C8B-B14F-4D97-AF65-F5344CB8AC3E}">
        <p14:creationId xmlns:p14="http://schemas.microsoft.com/office/powerpoint/2010/main" val="6099578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092B96-5AFC-5549-B11C-DC372F4318C6}" type="slidenum">
              <a:rPr lang="en-US" smtClean="0"/>
              <a:t>32</a:t>
            </a:fld>
            <a:endParaRPr lang="en-US"/>
          </a:p>
        </p:txBody>
      </p:sp>
    </p:spTree>
    <p:extLst>
      <p:ext uri="{BB962C8B-B14F-4D97-AF65-F5344CB8AC3E}">
        <p14:creationId xmlns:p14="http://schemas.microsoft.com/office/powerpoint/2010/main" val="2308804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092B96-5AFC-5549-B11C-DC372F4318C6}" type="slidenum">
              <a:rPr lang="en-US" smtClean="0"/>
              <a:t>34</a:t>
            </a:fld>
            <a:endParaRPr lang="en-US"/>
          </a:p>
        </p:txBody>
      </p:sp>
    </p:spTree>
    <p:extLst>
      <p:ext uri="{BB962C8B-B14F-4D97-AF65-F5344CB8AC3E}">
        <p14:creationId xmlns:p14="http://schemas.microsoft.com/office/powerpoint/2010/main" val="2308804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092B96-5AFC-5549-B11C-DC372F4318C6}" type="slidenum">
              <a:rPr lang="en-US" smtClean="0"/>
              <a:t>36</a:t>
            </a:fld>
            <a:endParaRPr lang="en-US"/>
          </a:p>
        </p:txBody>
      </p:sp>
    </p:spTree>
    <p:extLst>
      <p:ext uri="{BB962C8B-B14F-4D97-AF65-F5344CB8AC3E}">
        <p14:creationId xmlns:p14="http://schemas.microsoft.com/office/powerpoint/2010/main" val="2308804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092B96-5AFC-5549-B11C-DC372F4318C6}" type="slidenum">
              <a:rPr lang="en-US" smtClean="0"/>
              <a:t>38</a:t>
            </a:fld>
            <a:endParaRPr lang="en-US"/>
          </a:p>
        </p:txBody>
      </p:sp>
    </p:spTree>
    <p:extLst>
      <p:ext uri="{BB962C8B-B14F-4D97-AF65-F5344CB8AC3E}">
        <p14:creationId xmlns:p14="http://schemas.microsoft.com/office/powerpoint/2010/main" val="2308804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3092B96-5AFC-5549-B11C-DC372F4318C6}" type="slidenum">
              <a:rPr lang="en-US" smtClean="0"/>
              <a:t>21</a:t>
            </a:fld>
            <a:endParaRPr lang="en-US"/>
          </a:p>
        </p:txBody>
      </p:sp>
    </p:spTree>
    <p:extLst>
      <p:ext uri="{BB962C8B-B14F-4D97-AF65-F5344CB8AC3E}">
        <p14:creationId xmlns:p14="http://schemas.microsoft.com/office/powerpoint/2010/main" val="2308804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3092B96-5AFC-5549-B11C-DC372F4318C6}" type="slidenum">
              <a:rPr lang="en-US" smtClean="0"/>
              <a:t>22</a:t>
            </a:fld>
            <a:endParaRPr lang="en-US"/>
          </a:p>
        </p:txBody>
      </p:sp>
    </p:spTree>
    <p:extLst>
      <p:ext uri="{BB962C8B-B14F-4D97-AF65-F5344CB8AC3E}">
        <p14:creationId xmlns:p14="http://schemas.microsoft.com/office/powerpoint/2010/main" val="2308804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3092B96-5AFC-5549-B11C-DC372F4318C6}" type="slidenum">
              <a:rPr lang="en-US" smtClean="0"/>
              <a:t>23</a:t>
            </a:fld>
            <a:endParaRPr lang="en-US"/>
          </a:p>
        </p:txBody>
      </p:sp>
    </p:spTree>
    <p:extLst>
      <p:ext uri="{BB962C8B-B14F-4D97-AF65-F5344CB8AC3E}">
        <p14:creationId xmlns:p14="http://schemas.microsoft.com/office/powerpoint/2010/main" val="2308804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3092B96-5AFC-5549-B11C-DC372F4318C6}" type="slidenum">
              <a:rPr lang="en-US" smtClean="0"/>
              <a:t>24</a:t>
            </a:fld>
            <a:endParaRPr lang="en-US"/>
          </a:p>
        </p:txBody>
      </p:sp>
    </p:spTree>
    <p:extLst>
      <p:ext uri="{BB962C8B-B14F-4D97-AF65-F5344CB8AC3E}">
        <p14:creationId xmlns:p14="http://schemas.microsoft.com/office/powerpoint/2010/main" val="2308804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092B96-5AFC-5549-B11C-DC372F4318C6}" type="slidenum">
              <a:rPr lang="en-US" smtClean="0"/>
              <a:t>25</a:t>
            </a:fld>
            <a:endParaRPr lang="en-US"/>
          </a:p>
        </p:txBody>
      </p:sp>
    </p:spTree>
    <p:extLst>
      <p:ext uri="{BB962C8B-B14F-4D97-AF65-F5344CB8AC3E}">
        <p14:creationId xmlns:p14="http://schemas.microsoft.com/office/powerpoint/2010/main" val="2308804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092B96-5AFC-5549-B11C-DC372F4318C6}" type="slidenum">
              <a:rPr lang="en-US" smtClean="0"/>
              <a:t>26</a:t>
            </a:fld>
            <a:endParaRPr lang="en-US"/>
          </a:p>
        </p:txBody>
      </p:sp>
    </p:spTree>
    <p:extLst>
      <p:ext uri="{BB962C8B-B14F-4D97-AF65-F5344CB8AC3E}">
        <p14:creationId xmlns:p14="http://schemas.microsoft.com/office/powerpoint/2010/main" val="2308804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092B96-5AFC-5549-B11C-DC372F4318C6}" type="slidenum">
              <a:rPr lang="en-US" smtClean="0"/>
              <a:t>28</a:t>
            </a:fld>
            <a:endParaRPr lang="en-US"/>
          </a:p>
        </p:txBody>
      </p:sp>
    </p:spTree>
    <p:extLst>
      <p:ext uri="{BB962C8B-B14F-4D97-AF65-F5344CB8AC3E}">
        <p14:creationId xmlns:p14="http://schemas.microsoft.com/office/powerpoint/2010/main" val="2308804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092B96-5AFC-5549-B11C-DC372F4318C6}" type="slidenum">
              <a:rPr lang="en-US" smtClean="0"/>
              <a:t>30</a:t>
            </a:fld>
            <a:endParaRPr lang="en-US"/>
          </a:p>
        </p:txBody>
      </p:sp>
    </p:spTree>
    <p:extLst>
      <p:ext uri="{BB962C8B-B14F-4D97-AF65-F5344CB8AC3E}">
        <p14:creationId xmlns:p14="http://schemas.microsoft.com/office/powerpoint/2010/main" val="2308804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44DF70B-D711-4143-8991-6E3A4B56CCF1}"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F46A4-34CA-48A2-B8A8-566ED59A3233}" type="slidenum">
              <a:rPr lang="en-US" smtClean="0"/>
              <a:pPr/>
              <a:t>‹#›</a:t>
            </a:fld>
            <a:endParaRPr lang="en-US"/>
          </a:p>
        </p:txBody>
      </p:sp>
    </p:spTree>
    <p:extLst>
      <p:ext uri="{BB962C8B-B14F-4D97-AF65-F5344CB8AC3E}">
        <p14:creationId xmlns:p14="http://schemas.microsoft.com/office/powerpoint/2010/main" val="3009329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4DF70B-D711-4143-8991-6E3A4B56CCF1}"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F46A4-34CA-48A2-B8A8-566ED59A3233}" type="slidenum">
              <a:rPr lang="en-US" smtClean="0"/>
              <a:pPr/>
              <a:t>‹#›</a:t>
            </a:fld>
            <a:endParaRPr lang="en-US"/>
          </a:p>
        </p:txBody>
      </p:sp>
    </p:spTree>
    <p:extLst>
      <p:ext uri="{BB962C8B-B14F-4D97-AF65-F5344CB8AC3E}">
        <p14:creationId xmlns:p14="http://schemas.microsoft.com/office/powerpoint/2010/main" val="2669748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4DF70B-D711-4143-8991-6E3A4B56CCF1}"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F46A4-34CA-48A2-B8A8-566ED59A3233}" type="slidenum">
              <a:rPr lang="en-US" smtClean="0"/>
              <a:pPr/>
              <a:t>‹#›</a:t>
            </a:fld>
            <a:endParaRPr lang="en-US"/>
          </a:p>
        </p:txBody>
      </p:sp>
    </p:spTree>
    <p:extLst>
      <p:ext uri="{BB962C8B-B14F-4D97-AF65-F5344CB8AC3E}">
        <p14:creationId xmlns:p14="http://schemas.microsoft.com/office/powerpoint/2010/main" val="3942040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4DF70B-D711-4143-8991-6E3A4B56CCF1}"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F46A4-34CA-48A2-B8A8-566ED59A3233}" type="slidenum">
              <a:rPr lang="en-US" smtClean="0"/>
              <a:pPr/>
              <a:t>‹#›</a:t>
            </a:fld>
            <a:endParaRPr lang="en-US"/>
          </a:p>
        </p:txBody>
      </p:sp>
    </p:spTree>
    <p:extLst>
      <p:ext uri="{BB962C8B-B14F-4D97-AF65-F5344CB8AC3E}">
        <p14:creationId xmlns:p14="http://schemas.microsoft.com/office/powerpoint/2010/main" val="749692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4DF70B-D711-4143-8991-6E3A4B56CCF1}"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F46A4-34CA-48A2-B8A8-566ED59A3233}" type="slidenum">
              <a:rPr lang="en-US" smtClean="0"/>
              <a:pPr/>
              <a:t>‹#›</a:t>
            </a:fld>
            <a:endParaRPr lang="en-US"/>
          </a:p>
        </p:txBody>
      </p:sp>
    </p:spTree>
    <p:extLst>
      <p:ext uri="{BB962C8B-B14F-4D97-AF65-F5344CB8AC3E}">
        <p14:creationId xmlns:p14="http://schemas.microsoft.com/office/powerpoint/2010/main" val="3328798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4DF70B-D711-4143-8991-6E3A4B56CCF1}" type="datetimeFigureOut">
              <a:rPr lang="en-US" smtClean="0"/>
              <a:pPr/>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CF46A4-34CA-48A2-B8A8-566ED59A3233}" type="slidenum">
              <a:rPr lang="en-US" smtClean="0"/>
              <a:pPr/>
              <a:t>‹#›</a:t>
            </a:fld>
            <a:endParaRPr lang="en-US"/>
          </a:p>
        </p:txBody>
      </p:sp>
    </p:spTree>
    <p:extLst>
      <p:ext uri="{BB962C8B-B14F-4D97-AF65-F5344CB8AC3E}">
        <p14:creationId xmlns:p14="http://schemas.microsoft.com/office/powerpoint/2010/main" val="618257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4DF70B-D711-4143-8991-6E3A4B56CCF1}" type="datetimeFigureOut">
              <a:rPr lang="en-US" smtClean="0"/>
              <a:pPr/>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CF46A4-34CA-48A2-B8A8-566ED59A3233}" type="slidenum">
              <a:rPr lang="en-US" smtClean="0"/>
              <a:pPr/>
              <a:t>‹#›</a:t>
            </a:fld>
            <a:endParaRPr lang="en-US"/>
          </a:p>
        </p:txBody>
      </p:sp>
    </p:spTree>
    <p:extLst>
      <p:ext uri="{BB962C8B-B14F-4D97-AF65-F5344CB8AC3E}">
        <p14:creationId xmlns:p14="http://schemas.microsoft.com/office/powerpoint/2010/main" val="1723199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4DF70B-D711-4143-8991-6E3A4B56CCF1}" type="datetimeFigureOut">
              <a:rPr lang="en-US" smtClean="0"/>
              <a:pPr/>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CF46A4-34CA-48A2-B8A8-566ED59A3233}" type="slidenum">
              <a:rPr lang="en-US" smtClean="0"/>
              <a:pPr/>
              <a:t>‹#›</a:t>
            </a:fld>
            <a:endParaRPr lang="en-US"/>
          </a:p>
        </p:txBody>
      </p:sp>
    </p:spTree>
    <p:extLst>
      <p:ext uri="{BB962C8B-B14F-4D97-AF65-F5344CB8AC3E}">
        <p14:creationId xmlns:p14="http://schemas.microsoft.com/office/powerpoint/2010/main" val="1496744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4DF70B-D711-4143-8991-6E3A4B56CCF1}" type="datetimeFigureOut">
              <a:rPr lang="en-US" smtClean="0"/>
              <a:pPr/>
              <a:t>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CF46A4-34CA-48A2-B8A8-566ED59A3233}" type="slidenum">
              <a:rPr lang="en-US" smtClean="0"/>
              <a:pPr/>
              <a:t>‹#›</a:t>
            </a:fld>
            <a:endParaRPr lang="en-US"/>
          </a:p>
        </p:txBody>
      </p:sp>
    </p:spTree>
    <p:extLst>
      <p:ext uri="{BB962C8B-B14F-4D97-AF65-F5344CB8AC3E}">
        <p14:creationId xmlns:p14="http://schemas.microsoft.com/office/powerpoint/2010/main" val="3949233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4DF70B-D711-4143-8991-6E3A4B56CCF1}" type="datetimeFigureOut">
              <a:rPr lang="en-US" smtClean="0"/>
              <a:pPr/>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CF46A4-34CA-48A2-B8A8-566ED59A3233}" type="slidenum">
              <a:rPr lang="en-US" smtClean="0"/>
              <a:pPr/>
              <a:t>‹#›</a:t>
            </a:fld>
            <a:endParaRPr lang="en-US"/>
          </a:p>
        </p:txBody>
      </p:sp>
    </p:spTree>
    <p:extLst>
      <p:ext uri="{BB962C8B-B14F-4D97-AF65-F5344CB8AC3E}">
        <p14:creationId xmlns:p14="http://schemas.microsoft.com/office/powerpoint/2010/main" val="4156035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4DF70B-D711-4143-8991-6E3A4B56CCF1}" type="datetimeFigureOut">
              <a:rPr lang="en-US" smtClean="0"/>
              <a:pPr/>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CF46A4-34CA-48A2-B8A8-566ED59A3233}" type="slidenum">
              <a:rPr lang="en-US" smtClean="0"/>
              <a:pPr/>
              <a:t>‹#›</a:t>
            </a:fld>
            <a:endParaRPr lang="en-US"/>
          </a:p>
        </p:txBody>
      </p:sp>
    </p:spTree>
    <p:extLst>
      <p:ext uri="{BB962C8B-B14F-4D97-AF65-F5344CB8AC3E}">
        <p14:creationId xmlns:p14="http://schemas.microsoft.com/office/powerpoint/2010/main" val="2496875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4DF70B-D711-4143-8991-6E3A4B56CCF1}" type="datetimeFigureOut">
              <a:rPr lang="en-US" smtClean="0"/>
              <a:pPr/>
              <a:t>1/11/2022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CF46A4-34CA-48A2-B8A8-566ED59A3233}" type="slidenum">
              <a:rPr lang="en-US" smtClean="0"/>
              <a:pPr/>
              <a:t>‹#›</a:t>
            </a:fld>
            <a:endParaRPr lang="en-US"/>
          </a:p>
        </p:txBody>
      </p:sp>
    </p:spTree>
    <p:extLst>
      <p:ext uri="{BB962C8B-B14F-4D97-AF65-F5344CB8AC3E}">
        <p14:creationId xmlns:p14="http://schemas.microsoft.com/office/powerpoint/2010/main" val="2788048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0.pn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1.png"/><Relationship Id="rId9" Type="http://schemas.openxmlformats.org/officeDocument/2006/relationships/image" Target="../media/image5.png"/></Relationships>
</file>

<file path=ppt/slides/_rels/slide1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2.pn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3.png"/><Relationship Id="rId9" Type="http://schemas.openxmlformats.org/officeDocument/2006/relationships/image" Target="../media/image5.png"/></Relationships>
</file>

<file path=ppt/slides/_rels/slide1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2.pn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3.png"/><Relationship Id="rId9"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0144" y="0"/>
            <a:ext cx="10503877" cy="2387600"/>
          </a:xfrm>
        </p:spPr>
        <p:txBody>
          <a:bodyPr>
            <a:normAutofit fontScale="90000"/>
          </a:bodyPr>
          <a:lstStyle/>
          <a:p>
            <a:r>
              <a:rPr lang="en-US" dirty="0"/>
              <a:t>Software Requirement Engineering </a:t>
            </a:r>
            <a:br>
              <a:rPr lang="en-US" dirty="0"/>
            </a:br>
            <a:r>
              <a:rPr lang="en-US" dirty="0"/>
              <a:t>(SE-211)</a:t>
            </a:r>
          </a:p>
        </p:txBody>
      </p:sp>
      <p:sp>
        <p:nvSpPr>
          <p:cNvPr id="3" name="Subtitle 2"/>
          <p:cNvSpPr>
            <a:spLocks noGrp="1"/>
          </p:cNvSpPr>
          <p:nvPr>
            <p:ph type="subTitle" idx="1"/>
          </p:nvPr>
        </p:nvSpPr>
        <p:spPr>
          <a:xfrm>
            <a:off x="299546" y="4942107"/>
            <a:ext cx="11619186" cy="1655762"/>
          </a:xfrm>
        </p:spPr>
        <p:txBody>
          <a:bodyPr>
            <a:normAutofit/>
          </a:bodyPr>
          <a:lstStyle/>
          <a:p>
            <a:endParaRPr lang="en-US" dirty="0"/>
          </a:p>
        </p:txBody>
      </p:sp>
      <p:sp>
        <p:nvSpPr>
          <p:cNvPr id="6" name="TextBox 5"/>
          <p:cNvSpPr txBox="1"/>
          <p:nvPr/>
        </p:nvSpPr>
        <p:spPr>
          <a:xfrm>
            <a:off x="2784720" y="3429000"/>
            <a:ext cx="3031407" cy="461665"/>
          </a:xfrm>
          <a:prstGeom prst="rect">
            <a:avLst/>
          </a:prstGeom>
          <a:noFill/>
        </p:spPr>
        <p:txBody>
          <a:bodyPr wrap="none" rtlCol="0">
            <a:spAutoFit/>
          </a:bodyPr>
          <a:lstStyle/>
          <a:p>
            <a:r>
              <a:rPr lang="en-US" sz="2400" b="1" u="sng" dirty="0"/>
              <a:t>Lecture 28: Estimation</a:t>
            </a:r>
          </a:p>
        </p:txBody>
      </p:sp>
    </p:spTree>
    <p:extLst>
      <p:ext uri="{BB962C8B-B14F-4D97-AF65-F5344CB8AC3E}">
        <p14:creationId xmlns:p14="http://schemas.microsoft.com/office/powerpoint/2010/main" val="3843246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4E771-5B2C-4E43-91C6-0FBBC51653C3}"/>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8E9990D6-9E52-4988-A610-AC17341809B0}"/>
              </a:ext>
            </a:extLst>
          </p:cNvPr>
          <p:cNvSpPr>
            <a:spLocks noGrp="1"/>
          </p:cNvSpPr>
          <p:nvPr>
            <p:ph idx="1"/>
          </p:nvPr>
        </p:nvSpPr>
        <p:spPr/>
        <p:txBody>
          <a:bodyPr/>
          <a:lstStyle/>
          <a:p>
            <a:endParaRPr lang="en-PK"/>
          </a:p>
        </p:txBody>
      </p:sp>
    </p:spTree>
    <p:extLst>
      <p:ext uri="{BB962C8B-B14F-4D97-AF65-F5344CB8AC3E}">
        <p14:creationId xmlns:p14="http://schemas.microsoft.com/office/powerpoint/2010/main" val="1070890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0876" y="255707"/>
            <a:ext cx="10712531" cy="6280559"/>
          </a:xfrm>
          <a:prstGeom prst="rect">
            <a:avLst/>
          </a:prstGeom>
          <a:no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lstStyle/>
          <a:p>
            <a:endParaRPr lang="en-US" sz="2400"/>
          </a:p>
        </p:txBody>
      </p:sp>
      <p:sp>
        <p:nvSpPr>
          <p:cNvPr id="3" name="TextBox 2"/>
          <p:cNvSpPr txBox="1"/>
          <p:nvPr/>
        </p:nvSpPr>
        <p:spPr>
          <a:xfrm>
            <a:off x="2355412" y="633653"/>
            <a:ext cx="7481177" cy="502766"/>
          </a:xfrm>
          <a:prstGeom prst="rect">
            <a:avLst/>
          </a:prstGeom>
          <a:noFill/>
        </p:spPr>
        <p:txBody>
          <a:bodyPr wrap="square" rtlCol="0">
            <a:spAutoFit/>
          </a:bodyPr>
          <a:lstStyle/>
          <a:p>
            <a:pPr algn="ctr"/>
            <a:r>
              <a:rPr lang="en-US" sz="2667" dirty="0">
                <a:latin typeface="Avenir Book"/>
                <a:cs typeface="Avenir Book"/>
              </a:rPr>
              <a:t>HOW IT WORKS</a:t>
            </a:r>
          </a:p>
        </p:txBody>
      </p:sp>
      <p:cxnSp>
        <p:nvCxnSpPr>
          <p:cNvPr id="4" name="Straight Connector 3"/>
          <p:cNvCxnSpPr/>
          <p:nvPr/>
        </p:nvCxnSpPr>
        <p:spPr>
          <a:xfrm>
            <a:off x="4876806" y="1437123"/>
            <a:ext cx="2438387"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pic>
        <p:nvPicPr>
          <p:cNvPr id="7" name="Picture 6" descr="user-black-close-up-shape (2).png"/>
          <p:cNvPicPr>
            <a:picLocks noChangeAspect="1"/>
          </p:cNvPicPr>
          <p:nvPr/>
        </p:nvPicPr>
        <p:blipFill>
          <a:blip r:embed="rId2"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5217391" y="2192867"/>
            <a:ext cx="829733" cy="829733"/>
          </a:xfrm>
          <a:prstGeom prst="rect">
            <a:avLst/>
          </a:prstGeom>
        </p:spPr>
      </p:pic>
      <p:pic>
        <p:nvPicPr>
          <p:cNvPr id="10" name="Picture 9" descr="user-black-close-up-shape (2).png"/>
          <p:cNvPicPr>
            <a:picLocks noChangeAspect="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356592" y="4004734"/>
            <a:ext cx="829733" cy="829733"/>
          </a:xfrm>
          <a:prstGeom prst="rect">
            <a:avLst/>
          </a:prstGeom>
        </p:spPr>
      </p:pic>
      <p:pic>
        <p:nvPicPr>
          <p:cNvPr id="11" name="Picture 10" descr="user-black-close-up-shape (2).png"/>
          <p:cNvPicPr>
            <a:picLocks noChangeAspect="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9836589" y="4004734"/>
            <a:ext cx="829733" cy="829733"/>
          </a:xfrm>
          <a:prstGeom prst="rect">
            <a:avLst/>
          </a:prstGeom>
        </p:spPr>
      </p:pic>
      <p:pic>
        <p:nvPicPr>
          <p:cNvPr id="12" name="Picture 11" descr="user-black-close-up-shape (2).png"/>
          <p:cNvPicPr>
            <a:picLocks noChangeAspect="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3202543" y="4834467"/>
            <a:ext cx="829733" cy="829733"/>
          </a:xfrm>
          <a:prstGeom prst="rect">
            <a:avLst/>
          </a:prstGeom>
        </p:spPr>
      </p:pic>
      <p:pic>
        <p:nvPicPr>
          <p:cNvPr id="13" name="Picture 12" descr="user-black-close-up-shape (2).png"/>
          <p:cNvPicPr>
            <a:picLocks noChangeAspect="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8048665" y="4834467"/>
            <a:ext cx="829733" cy="829733"/>
          </a:xfrm>
          <a:prstGeom prst="rect">
            <a:avLst/>
          </a:prstGeom>
        </p:spPr>
      </p:pic>
      <p:pic>
        <p:nvPicPr>
          <p:cNvPr id="14" name="Picture 13" descr="user-black-close-up-shape (2).png"/>
          <p:cNvPicPr>
            <a:picLocks noChangeAspect="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5632258" y="5452534"/>
            <a:ext cx="829733" cy="829733"/>
          </a:xfrm>
          <a:prstGeom prst="rect">
            <a:avLst/>
          </a:prstGeom>
        </p:spPr>
      </p:pic>
      <p:pic>
        <p:nvPicPr>
          <p:cNvPr id="15" name="Picture 14" descr="card-game-48983_1280.png"/>
          <p:cNvPicPr>
            <a:picLocks noChangeAspect="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441258" y="2876230"/>
            <a:ext cx="678451" cy="922865"/>
          </a:xfrm>
          <a:prstGeom prst="rect">
            <a:avLst/>
          </a:prstGeom>
        </p:spPr>
      </p:pic>
      <p:pic>
        <p:nvPicPr>
          <p:cNvPr id="16" name="Picture 15" descr="card-game-48983_1280.png"/>
          <p:cNvPicPr>
            <a:picLocks noChangeAspect="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3278185" y="3678768"/>
            <a:ext cx="678451" cy="922865"/>
          </a:xfrm>
          <a:prstGeom prst="rect">
            <a:avLst/>
          </a:prstGeom>
        </p:spPr>
      </p:pic>
      <p:pic>
        <p:nvPicPr>
          <p:cNvPr id="17" name="Picture 16" descr="card-game-48983_1280.png"/>
          <p:cNvPicPr>
            <a:picLocks noChangeAspect="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5707899" y="4343400"/>
            <a:ext cx="678451" cy="922865"/>
          </a:xfrm>
          <a:prstGeom prst="rect">
            <a:avLst/>
          </a:prstGeom>
        </p:spPr>
      </p:pic>
      <p:pic>
        <p:nvPicPr>
          <p:cNvPr id="18" name="Picture 17" descr="card-game-48983_1280.png"/>
          <p:cNvPicPr>
            <a:picLocks noChangeAspect="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8115281" y="3678768"/>
            <a:ext cx="678451" cy="922865"/>
          </a:xfrm>
          <a:prstGeom prst="rect">
            <a:avLst/>
          </a:prstGeom>
        </p:spPr>
      </p:pic>
      <p:pic>
        <p:nvPicPr>
          <p:cNvPr id="19" name="Picture 18" descr="card-game-48983_1280.png"/>
          <p:cNvPicPr>
            <a:picLocks noChangeAspect="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9913566" y="2738969"/>
            <a:ext cx="678451" cy="922865"/>
          </a:xfrm>
          <a:prstGeom prst="rect">
            <a:avLst/>
          </a:prstGeom>
        </p:spPr>
      </p:pic>
      <p:pic>
        <p:nvPicPr>
          <p:cNvPr id="23" name="Picture 22" descr="list-with-dots.png"/>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6199525" y="2150533"/>
            <a:ext cx="872067" cy="872067"/>
          </a:xfrm>
          <a:prstGeom prst="rect">
            <a:avLst/>
          </a:prstGeom>
        </p:spPr>
      </p:pic>
      <p:pic>
        <p:nvPicPr>
          <p:cNvPr id="22" name="Picture 21" descr="list-with-dots (1).png"/>
          <p:cNvPicPr>
            <a:picLocks noChangeAspect="1"/>
          </p:cNvPicPr>
          <p:nvPr/>
        </p:nvPicPr>
        <p:blipFill rotWithShape="1">
          <a:blip r:embed="rId5" cstate="print">
            <a:extLst>
              <a:ext uri="{28A0092B-C50C-407E-A947-70E740481C1C}">
                <a14:useLocalDpi xmlns:a14="http://schemas.microsoft.com/office/drawing/2010/main" val="0"/>
              </a:ext>
            </a:extLst>
          </a:blip>
          <a:srcRect b="63107"/>
          <a:stretch/>
        </p:blipFill>
        <p:spPr>
          <a:xfrm>
            <a:off x="6199525" y="2150534"/>
            <a:ext cx="872067" cy="321733"/>
          </a:xfrm>
          <a:prstGeom prst="rect">
            <a:avLst/>
          </a:prstGeom>
        </p:spPr>
      </p:pic>
    </p:spTree>
    <p:extLst>
      <p:ext uri="{BB962C8B-B14F-4D97-AF65-F5344CB8AC3E}">
        <p14:creationId xmlns:p14="http://schemas.microsoft.com/office/powerpoint/2010/main" val="2364175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0876" y="255707"/>
            <a:ext cx="10712531" cy="6280559"/>
          </a:xfrm>
          <a:prstGeom prst="rect">
            <a:avLst/>
          </a:prstGeom>
          <a:no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lstStyle/>
          <a:p>
            <a:endParaRPr lang="en-US" sz="2400"/>
          </a:p>
        </p:txBody>
      </p:sp>
      <p:sp>
        <p:nvSpPr>
          <p:cNvPr id="3" name="TextBox 2"/>
          <p:cNvSpPr txBox="1"/>
          <p:nvPr/>
        </p:nvSpPr>
        <p:spPr>
          <a:xfrm>
            <a:off x="2336554" y="635238"/>
            <a:ext cx="7481177" cy="502766"/>
          </a:xfrm>
          <a:prstGeom prst="rect">
            <a:avLst/>
          </a:prstGeom>
          <a:noFill/>
        </p:spPr>
        <p:txBody>
          <a:bodyPr wrap="square" rtlCol="0">
            <a:spAutoFit/>
          </a:bodyPr>
          <a:lstStyle/>
          <a:p>
            <a:pPr algn="ctr"/>
            <a:r>
              <a:rPr lang="en-US" sz="2667" dirty="0">
                <a:latin typeface="Avenir Book"/>
                <a:cs typeface="Avenir Book"/>
              </a:rPr>
              <a:t>HOW IT WORKS</a:t>
            </a:r>
          </a:p>
        </p:txBody>
      </p:sp>
      <p:cxnSp>
        <p:nvCxnSpPr>
          <p:cNvPr id="4" name="Straight Connector 3"/>
          <p:cNvCxnSpPr/>
          <p:nvPr/>
        </p:nvCxnSpPr>
        <p:spPr>
          <a:xfrm>
            <a:off x="4857948" y="1437123"/>
            <a:ext cx="2438387"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pic>
        <p:nvPicPr>
          <p:cNvPr id="7" name="Picture 6" descr="user-black-close-up-shape (2).png"/>
          <p:cNvPicPr>
            <a:picLocks noChangeAspect="1"/>
          </p:cNvPicPr>
          <p:nvPr/>
        </p:nvPicPr>
        <p:blipFill>
          <a:blip r:embed="rId2"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5198534" y="2192867"/>
            <a:ext cx="829733" cy="829733"/>
          </a:xfrm>
          <a:prstGeom prst="rect">
            <a:avLst/>
          </a:prstGeom>
        </p:spPr>
      </p:pic>
      <p:pic>
        <p:nvPicPr>
          <p:cNvPr id="10" name="Picture 9" descr="user-black-close-up-shape (2).png"/>
          <p:cNvPicPr>
            <a:picLocks noChangeAspect="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337734" y="4004734"/>
            <a:ext cx="829733" cy="829733"/>
          </a:xfrm>
          <a:prstGeom prst="rect">
            <a:avLst/>
          </a:prstGeom>
        </p:spPr>
      </p:pic>
      <p:pic>
        <p:nvPicPr>
          <p:cNvPr id="11" name="Picture 10" descr="user-black-close-up-shape (2).png"/>
          <p:cNvPicPr>
            <a:picLocks noChangeAspect="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9817731" y="4004734"/>
            <a:ext cx="829733" cy="829733"/>
          </a:xfrm>
          <a:prstGeom prst="rect">
            <a:avLst/>
          </a:prstGeom>
        </p:spPr>
      </p:pic>
      <p:pic>
        <p:nvPicPr>
          <p:cNvPr id="12" name="Picture 11" descr="user-black-close-up-shape (2).png"/>
          <p:cNvPicPr>
            <a:picLocks noChangeAspect="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3173543" y="4834467"/>
            <a:ext cx="829733" cy="829733"/>
          </a:xfrm>
          <a:prstGeom prst="rect">
            <a:avLst/>
          </a:prstGeom>
        </p:spPr>
      </p:pic>
      <p:pic>
        <p:nvPicPr>
          <p:cNvPr id="13" name="Picture 12" descr="user-black-close-up-shape (2).png"/>
          <p:cNvPicPr>
            <a:picLocks noChangeAspect="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8029807" y="4834467"/>
            <a:ext cx="829733" cy="829733"/>
          </a:xfrm>
          <a:prstGeom prst="rect">
            <a:avLst/>
          </a:prstGeom>
        </p:spPr>
      </p:pic>
      <p:pic>
        <p:nvPicPr>
          <p:cNvPr id="14" name="Picture 13" descr="user-black-close-up-shape (2).png"/>
          <p:cNvPicPr>
            <a:picLocks noChangeAspect="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5613400" y="5420877"/>
            <a:ext cx="829733" cy="829733"/>
          </a:xfrm>
          <a:prstGeom prst="rect">
            <a:avLst/>
          </a:prstGeom>
        </p:spPr>
      </p:pic>
      <p:pic>
        <p:nvPicPr>
          <p:cNvPr id="21" name="Picture 20" descr="diamonds-884168_1280.png"/>
          <p:cNvPicPr>
            <a:picLocks noChangeAspect="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3224343" y="3678767"/>
            <a:ext cx="745067" cy="938828"/>
          </a:xfrm>
          <a:prstGeom prst="rect">
            <a:avLst/>
          </a:prstGeom>
        </p:spPr>
      </p:pic>
      <p:pic>
        <p:nvPicPr>
          <p:cNvPr id="22" name="Picture 21" descr="hearts-884163_1280.png"/>
          <p:cNvPicPr>
            <a:picLocks noChangeAspect="1"/>
          </p:cNvPicPr>
          <p:nvPr/>
        </p:nvPicPr>
        <p:blipFill>
          <a:blip r:embed="rId4"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5641983" y="4343399"/>
            <a:ext cx="745067" cy="938828"/>
          </a:xfrm>
          <a:prstGeom prst="rect">
            <a:avLst/>
          </a:prstGeom>
        </p:spPr>
      </p:pic>
      <p:pic>
        <p:nvPicPr>
          <p:cNvPr id="23" name="Picture 22" descr="diamonds-884162_1280.png"/>
          <p:cNvPicPr>
            <a:picLocks noChangeAspect="1"/>
          </p:cNvPicPr>
          <p:nvPr/>
        </p:nvPicPr>
        <p:blipFill>
          <a:blip r:embed="rId5"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9860064" y="2723006"/>
            <a:ext cx="745067" cy="938828"/>
          </a:xfrm>
          <a:prstGeom prst="rect">
            <a:avLst/>
          </a:prstGeom>
        </p:spPr>
      </p:pic>
      <p:pic>
        <p:nvPicPr>
          <p:cNvPr id="25" name="Picture 24" descr="diamonds-884168_1280.png"/>
          <p:cNvPicPr>
            <a:picLocks noChangeAspect="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399568" y="2843334"/>
            <a:ext cx="745067" cy="938828"/>
          </a:xfrm>
          <a:prstGeom prst="rect">
            <a:avLst/>
          </a:prstGeom>
        </p:spPr>
      </p:pic>
      <p:pic>
        <p:nvPicPr>
          <p:cNvPr id="26" name="Picture 25" descr="diamonds-884168_1280.png"/>
          <p:cNvPicPr>
            <a:picLocks noChangeAspect="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8086253" y="3661834"/>
            <a:ext cx="745067" cy="938828"/>
          </a:xfrm>
          <a:prstGeom prst="rect">
            <a:avLst/>
          </a:prstGeom>
        </p:spPr>
      </p:pic>
      <p:pic>
        <p:nvPicPr>
          <p:cNvPr id="27" name="Picture 26" descr="list-with-dots.png"/>
          <p:cNvPicPr>
            <a:picLocks noChangeAspect="1"/>
          </p:cNvPicPr>
          <p:nvPr/>
        </p:nvPicPr>
        <p:blipFill>
          <a:blip r:embed="rId6"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6180667" y="2150533"/>
            <a:ext cx="872067" cy="872067"/>
          </a:xfrm>
          <a:prstGeom prst="rect">
            <a:avLst/>
          </a:prstGeom>
        </p:spPr>
      </p:pic>
      <p:pic>
        <p:nvPicPr>
          <p:cNvPr id="28" name="Picture 27" descr="list-with-dots (1).png"/>
          <p:cNvPicPr>
            <a:picLocks noChangeAspect="1"/>
          </p:cNvPicPr>
          <p:nvPr/>
        </p:nvPicPr>
        <p:blipFill rotWithShape="1">
          <a:blip r:embed="rId7" cstate="print">
            <a:extLst>
              <a:ext uri="{28A0092B-C50C-407E-A947-70E740481C1C}">
                <a14:useLocalDpi xmlns:a14="http://schemas.microsoft.com/office/drawing/2010/main" val="0"/>
              </a:ext>
            </a:extLst>
          </a:blip>
          <a:srcRect b="63107"/>
          <a:stretch/>
        </p:blipFill>
        <p:spPr>
          <a:xfrm>
            <a:off x="6180667" y="2150534"/>
            <a:ext cx="872067" cy="321733"/>
          </a:xfrm>
          <a:prstGeom prst="rect">
            <a:avLst/>
          </a:prstGeom>
        </p:spPr>
      </p:pic>
    </p:spTree>
    <p:extLst>
      <p:ext uri="{BB962C8B-B14F-4D97-AF65-F5344CB8AC3E}">
        <p14:creationId xmlns:p14="http://schemas.microsoft.com/office/powerpoint/2010/main" val="3731103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0876" y="255707"/>
            <a:ext cx="10712531" cy="6280559"/>
          </a:xfrm>
          <a:prstGeom prst="rect">
            <a:avLst/>
          </a:prstGeom>
          <a:no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lstStyle/>
          <a:p>
            <a:endParaRPr lang="en-US" sz="2400"/>
          </a:p>
        </p:txBody>
      </p:sp>
      <p:sp>
        <p:nvSpPr>
          <p:cNvPr id="3" name="TextBox 2"/>
          <p:cNvSpPr txBox="1"/>
          <p:nvPr/>
        </p:nvSpPr>
        <p:spPr>
          <a:xfrm>
            <a:off x="2336554" y="691034"/>
            <a:ext cx="7481177" cy="502766"/>
          </a:xfrm>
          <a:prstGeom prst="rect">
            <a:avLst/>
          </a:prstGeom>
          <a:noFill/>
        </p:spPr>
        <p:txBody>
          <a:bodyPr wrap="square" rtlCol="0">
            <a:spAutoFit/>
          </a:bodyPr>
          <a:lstStyle/>
          <a:p>
            <a:pPr algn="ctr"/>
            <a:r>
              <a:rPr lang="en-US" sz="2667" dirty="0">
                <a:latin typeface="Avenir Book"/>
                <a:cs typeface="Avenir Book"/>
              </a:rPr>
              <a:t>HOW IT WORKS</a:t>
            </a:r>
          </a:p>
        </p:txBody>
      </p:sp>
      <p:cxnSp>
        <p:nvCxnSpPr>
          <p:cNvPr id="4" name="Straight Connector 3"/>
          <p:cNvCxnSpPr/>
          <p:nvPr/>
        </p:nvCxnSpPr>
        <p:spPr>
          <a:xfrm>
            <a:off x="4857948" y="1437123"/>
            <a:ext cx="2438387"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pic>
        <p:nvPicPr>
          <p:cNvPr id="7" name="Picture 6" descr="user-black-close-up-shape (2).png"/>
          <p:cNvPicPr>
            <a:picLocks noChangeAspect="1"/>
          </p:cNvPicPr>
          <p:nvPr/>
        </p:nvPicPr>
        <p:blipFill>
          <a:blip r:embed="rId2"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5198533" y="2192867"/>
            <a:ext cx="829733" cy="829733"/>
          </a:xfrm>
          <a:prstGeom prst="rect">
            <a:avLst/>
          </a:prstGeom>
        </p:spPr>
      </p:pic>
      <p:pic>
        <p:nvPicPr>
          <p:cNvPr id="10" name="Picture 9" descr="user-black-close-up-shape (2).png"/>
          <p:cNvPicPr>
            <a:picLocks noChangeAspect="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337734" y="4004734"/>
            <a:ext cx="829733" cy="829733"/>
          </a:xfrm>
          <a:prstGeom prst="rect">
            <a:avLst/>
          </a:prstGeom>
        </p:spPr>
      </p:pic>
      <p:pic>
        <p:nvPicPr>
          <p:cNvPr id="11" name="Picture 10" descr="user-black-close-up-shape (2).png"/>
          <p:cNvPicPr>
            <a:picLocks noChangeAspect="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9817731" y="4004734"/>
            <a:ext cx="829733" cy="829733"/>
          </a:xfrm>
          <a:prstGeom prst="rect">
            <a:avLst/>
          </a:prstGeom>
        </p:spPr>
      </p:pic>
      <p:pic>
        <p:nvPicPr>
          <p:cNvPr id="12" name="Picture 11" descr="user-black-close-up-shape (2).png"/>
          <p:cNvPicPr>
            <a:picLocks noChangeAspect="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3173543" y="4834467"/>
            <a:ext cx="829733" cy="829733"/>
          </a:xfrm>
          <a:prstGeom prst="rect">
            <a:avLst/>
          </a:prstGeom>
        </p:spPr>
      </p:pic>
      <p:pic>
        <p:nvPicPr>
          <p:cNvPr id="13" name="Picture 12" descr="user-black-close-up-shape (2).png"/>
          <p:cNvPicPr>
            <a:picLocks noChangeAspect="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8029807" y="4834467"/>
            <a:ext cx="829733" cy="829733"/>
          </a:xfrm>
          <a:prstGeom prst="rect">
            <a:avLst/>
          </a:prstGeom>
        </p:spPr>
      </p:pic>
      <p:pic>
        <p:nvPicPr>
          <p:cNvPr id="14" name="Picture 13" descr="user-black-close-up-shape (2).png"/>
          <p:cNvPicPr>
            <a:picLocks noChangeAspect="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5613400" y="5452534"/>
            <a:ext cx="829733" cy="829733"/>
          </a:xfrm>
          <a:prstGeom prst="rect">
            <a:avLst/>
          </a:prstGeom>
        </p:spPr>
      </p:pic>
      <p:pic>
        <p:nvPicPr>
          <p:cNvPr id="21" name="Picture 20" descr="diamonds-884168_1280.png"/>
          <p:cNvPicPr>
            <a:picLocks noChangeAspect="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5278007" y="3302586"/>
            <a:ext cx="1500519" cy="1890743"/>
          </a:xfrm>
          <a:prstGeom prst="rect">
            <a:avLst/>
          </a:prstGeom>
        </p:spPr>
      </p:pic>
      <p:pic>
        <p:nvPicPr>
          <p:cNvPr id="17" name="Picture 16" descr="list-with-dots.png"/>
          <p:cNvPicPr>
            <a:picLocks noChangeAspect="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6180667" y="2150533"/>
            <a:ext cx="872067" cy="872067"/>
          </a:xfrm>
          <a:prstGeom prst="rect">
            <a:avLst/>
          </a:prstGeom>
        </p:spPr>
      </p:pic>
      <p:pic>
        <p:nvPicPr>
          <p:cNvPr id="18" name="Picture 17" descr="list-with-dots (1).png"/>
          <p:cNvPicPr>
            <a:picLocks noChangeAspect="1"/>
          </p:cNvPicPr>
          <p:nvPr/>
        </p:nvPicPr>
        <p:blipFill rotWithShape="1">
          <a:blip r:embed="rId5" cstate="print">
            <a:extLst>
              <a:ext uri="{28A0092B-C50C-407E-A947-70E740481C1C}">
                <a14:useLocalDpi xmlns:a14="http://schemas.microsoft.com/office/drawing/2010/main" val="0"/>
              </a:ext>
            </a:extLst>
          </a:blip>
          <a:srcRect b="63107"/>
          <a:stretch/>
        </p:blipFill>
        <p:spPr>
          <a:xfrm>
            <a:off x="6180667" y="2150534"/>
            <a:ext cx="872067" cy="321733"/>
          </a:xfrm>
          <a:prstGeom prst="rect">
            <a:avLst/>
          </a:prstGeom>
        </p:spPr>
      </p:pic>
    </p:spTree>
    <p:extLst>
      <p:ext uri="{BB962C8B-B14F-4D97-AF65-F5344CB8AC3E}">
        <p14:creationId xmlns:p14="http://schemas.microsoft.com/office/powerpoint/2010/main" val="3297058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0876" y="255707"/>
            <a:ext cx="10712531" cy="6280559"/>
          </a:xfrm>
          <a:prstGeom prst="rect">
            <a:avLst/>
          </a:prstGeom>
          <a:no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lstStyle/>
          <a:p>
            <a:endParaRPr lang="en-US" sz="2400"/>
          </a:p>
        </p:txBody>
      </p:sp>
      <p:sp>
        <p:nvSpPr>
          <p:cNvPr id="3" name="TextBox 2"/>
          <p:cNvSpPr txBox="1"/>
          <p:nvPr/>
        </p:nvSpPr>
        <p:spPr>
          <a:xfrm>
            <a:off x="2336554" y="630152"/>
            <a:ext cx="7481177" cy="502766"/>
          </a:xfrm>
          <a:prstGeom prst="rect">
            <a:avLst/>
          </a:prstGeom>
          <a:noFill/>
        </p:spPr>
        <p:txBody>
          <a:bodyPr wrap="square" rtlCol="0">
            <a:spAutoFit/>
          </a:bodyPr>
          <a:lstStyle/>
          <a:p>
            <a:pPr algn="ctr"/>
            <a:r>
              <a:rPr lang="en-US" sz="2667" dirty="0">
                <a:latin typeface="Avenir Book"/>
                <a:cs typeface="Avenir Book"/>
              </a:rPr>
              <a:t>HOW IT WORKS</a:t>
            </a:r>
          </a:p>
        </p:txBody>
      </p:sp>
      <p:cxnSp>
        <p:nvCxnSpPr>
          <p:cNvPr id="4" name="Straight Connector 3"/>
          <p:cNvCxnSpPr/>
          <p:nvPr/>
        </p:nvCxnSpPr>
        <p:spPr>
          <a:xfrm>
            <a:off x="4857948" y="1437123"/>
            <a:ext cx="2438387"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pic>
        <p:nvPicPr>
          <p:cNvPr id="7" name="Picture 6" descr="user-black-close-up-shape (2).png"/>
          <p:cNvPicPr>
            <a:picLocks noChangeAspect="1"/>
          </p:cNvPicPr>
          <p:nvPr/>
        </p:nvPicPr>
        <p:blipFill>
          <a:blip r:embed="rId2"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5198533" y="2192867"/>
            <a:ext cx="829733" cy="829733"/>
          </a:xfrm>
          <a:prstGeom prst="rect">
            <a:avLst/>
          </a:prstGeom>
        </p:spPr>
      </p:pic>
      <p:pic>
        <p:nvPicPr>
          <p:cNvPr id="10" name="Picture 9" descr="user-black-close-up-shape (2).png"/>
          <p:cNvPicPr>
            <a:picLocks noChangeAspect="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337734" y="4004734"/>
            <a:ext cx="829733" cy="829733"/>
          </a:xfrm>
          <a:prstGeom prst="rect">
            <a:avLst/>
          </a:prstGeom>
        </p:spPr>
      </p:pic>
      <p:pic>
        <p:nvPicPr>
          <p:cNvPr id="11" name="Picture 10" descr="user-black-close-up-shape (2).png"/>
          <p:cNvPicPr>
            <a:picLocks noChangeAspect="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9817731" y="4004734"/>
            <a:ext cx="829733" cy="829733"/>
          </a:xfrm>
          <a:prstGeom prst="rect">
            <a:avLst/>
          </a:prstGeom>
        </p:spPr>
      </p:pic>
      <p:pic>
        <p:nvPicPr>
          <p:cNvPr id="12" name="Picture 11" descr="user-black-close-up-shape (2).png"/>
          <p:cNvPicPr>
            <a:picLocks noChangeAspect="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3173543" y="4834467"/>
            <a:ext cx="829733" cy="829733"/>
          </a:xfrm>
          <a:prstGeom prst="rect">
            <a:avLst/>
          </a:prstGeom>
        </p:spPr>
      </p:pic>
      <p:pic>
        <p:nvPicPr>
          <p:cNvPr id="13" name="Picture 12" descr="user-black-close-up-shape (2).png"/>
          <p:cNvPicPr>
            <a:picLocks noChangeAspect="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8029807" y="4834467"/>
            <a:ext cx="829733" cy="829733"/>
          </a:xfrm>
          <a:prstGeom prst="rect">
            <a:avLst/>
          </a:prstGeom>
        </p:spPr>
      </p:pic>
      <p:pic>
        <p:nvPicPr>
          <p:cNvPr id="14" name="Picture 13" descr="user-black-close-up-shape (2).png"/>
          <p:cNvPicPr>
            <a:picLocks noChangeAspect="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5613400" y="5452534"/>
            <a:ext cx="829733" cy="829733"/>
          </a:xfrm>
          <a:prstGeom prst="rect">
            <a:avLst/>
          </a:prstGeom>
        </p:spPr>
      </p:pic>
      <p:pic>
        <p:nvPicPr>
          <p:cNvPr id="15" name="Picture 14" descr="card-game-48983_1280.png"/>
          <p:cNvPicPr>
            <a:picLocks noChangeAspect="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422400" y="2876230"/>
            <a:ext cx="678451" cy="922865"/>
          </a:xfrm>
          <a:prstGeom prst="rect">
            <a:avLst/>
          </a:prstGeom>
        </p:spPr>
      </p:pic>
      <p:pic>
        <p:nvPicPr>
          <p:cNvPr id="16" name="Picture 15" descr="card-game-48983_1280.png"/>
          <p:cNvPicPr>
            <a:picLocks noChangeAspect="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3259327" y="3678768"/>
            <a:ext cx="678451" cy="922865"/>
          </a:xfrm>
          <a:prstGeom prst="rect">
            <a:avLst/>
          </a:prstGeom>
        </p:spPr>
      </p:pic>
      <p:pic>
        <p:nvPicPr>
          <p:cNvPr id="17" name="Picture 16" descr="card-game-48983_1280.png"/>
          <p:cNvPicPr>
            <a:picLocks noChangeAspect="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5689041" y="4343400"/>
            <a:ext cx="678451" cy="922865"/>
          </a:xfrm>
          <a:prstGeom prst="rect">
            <a:avLst/>
          </a:prstGeom>
        </p:spPr>
      </p:pic>
      <p:pic>
        <p:nvPicPr>
          <p:cNvPr id="18" name="Picture 17" descr="card-game-48983_1280.png"/>
          <p:cNvPicPr>
            <a:picLocks noChangeAspect="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8096423" y="3678768"/>
            <a:ext cx="678451" cy="922865"/>
          </a:xfrm>
          <a:prstGeom prst="rect">
            <a:avLst/>
          </a:prstGeom>
        </p:spPr>
      </p:pic>
      <p:pic>
        <p:nvPicPr>
          <p:cNvPr id="19" name="Picture 18" descr="card-game-48983_1280.png"/>
          <p:cNvPicPr>
            <a:picLocks noChangeAspect="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9894708" y="2738969"/>
            <a:ext cx="678451" cy="922865"/>
          </a:xfrm>
          <a:prstGeom prst="rect">
            <a:avLst/>
          </a:prstGeom>
        </p:spPr>
      </p:pic>
      <p:pic>
        <p:nvPicPr>
          <p:cNvPr id="20" name="Picture 19" descr="list-with-dots.png"/>
          <p:cNvPicPr>
            <a:picLocks noChangeAspect="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6180667" y="2150533"/>
            <a:ext cx="872067" cy="872067"/>
          </a:xfrm>
          <a:prstGeom prst="rect">
            <a:avLst/>
          </a:prstGeom>
        </p:spPr>
      </p:pic>
      <p:pic>
        <p:nvPicPr>
          <p:cNvPr id="21" name="Picture 20" descr="list-with-dots (1).png"/>
          <p:cNvPicPr>
            <a:picLocks noChangeAspect="1"/>
          </p:cNvPicPr>
          <p:nvPr/>
        </p:nvPicPr>
        <p:blipFill rotWithShape="1">
          <a:blip r:embed="rId5" cstate="print">
            <a:duotone>
              <a:schemeClr val="accent2">
                <a:shade val="45000"/>
                <a:satMod val="135000"/>
              </a:schemeClr>
              <a:prstClr val="white"/>
            </a:duotone>
            <a:extLst>
              <a:ext uri="{28A0092B-C50C-407E-A947-70E740481C1C}">
                <a14:useLocalDpi xmlns:a14="http://schemas.microsoft.com/office/drawing/2010/main" val="0"/>
              </a:ext>
            </a:extLst>
          </a:blip>
          <a:srcRect b="63107"/>
          <a:stretch/>
        </p:blipFill>
        <p:spPr>
          <a:xfrm>
            <a:off x="6180667" y="2404534"/>
            <a:ext cx="872067" cy="321733"/>
          </a:xfrm>
          <a:prstGeom prst="rect">
            <a:avLst/>
          </a:prstGeom>
        </p:spPr>
      </p:pic>
    </p:spTree>
    <p:extLst>
      <p:ext uri="{BB962C8B-B14F-4D97-AF65-F5344CB8AC3E}">
        <p14:creationId xmlns:p14="http://schemas.microsoft.com/office/powerpoint/2010/main" val="4213067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0876" y="255707"/>
            <a:ext cx="10712531" cy="6280559"/>
          </a:xfrm>
          <a:prstGeom prst="rect">
            <a:avLst/>
          </a:prstGeom>
          <a:no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lstStyle/>
          <a:p>
            <a:endParaRPr lang="en-US" sz="2400"/>
          </a:p>
        </p:txBody>
      </p:sp>
      <p:sp>
        <p:nvSpPr>
          <p:cNvPr id="3" name="TextBox 2"/>
          <p:cNvSpPr txBox="1"/>
          <p:nvPr/>
        </p:nvSpPr>
        <p:spPr>
          <a:xfrm>
            <a:off x="2336554" y="633653"/>
            <a:ext cx="7481177" cy="502766"/>
          </a:xfrm>
          <a:prstGeom prst="rect">
            <a:avLst/>
          </a:prstGeom>
          <a:noFill/>
        </p:spPr>
        <p:txBody>
          <a:bodyPr wrap="square" rtlCol="0">
            <a:spAutoFit/>
          </a:bodyPr>
          <a:lstStyle/>
          <a:p>
            <a:pPr algn="ctr"/>
            <a:r>
              <a:rPr lang="en-US" sz="2667" dirty="0">
                <a:latin typeface="Avenir Book"/>
                <a:cs typeface="Avenir Book"/>
              </a:rPr>
              <a:t>HOW IT WORKS</a:t>
            </a:r>
          </a:p>
        </p:txBody>
      </p:sp>
      <p:cxnSp>
        <p:nvCxnSpPr>
          <p:cNvPr id="4" name="Straight Connector 3"/>
          <p:cNvCxnSpPr/>
          <p:nvPr/>
        </p:nvCxnSpPr>
        <p:spPr>
          <a:xfrm>
            <a:off x="4857948" y="1437123"/>
            <a:ext cx="2438387"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pic>
        <p:nvPicPr>
          <p:cNvPr id="7" name="Picture 6" descr="user-black-close-up-shape (2).png"/>
          <p:cNvPicPr>
            <a:picLocks noChangeAspect="1"/>
          </p:cNvPicPr>
          <p:nvPr/>
        </p:nvPicPr>
        <p:blipFill>
          <a:blip r:embed="rId2"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5198533" y="2192867"/>
            <a:ext cx="829733" cy="829733"/>
          </a:xfrm>
          <a:prstGeom prst="rect">
            <a:avLst/>
          </a:prstGeom>
        </p:spPr>
      </p:pic>
      <p:pic>
        <p:nvPicPr>
          <p:cNvPr id="10" name="Picture 9" descr="user-black-close-up-shape (2).png"/>
          <p:cNvPicPr>
            <a:picLocks noChangeAspect="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337734" y="4004734"/>
            <a:ext cx="829733" cy="829733"/>
          </a:xfrm>
          <a:prstGeom prst="rect">
            <a:avLst/>
          </a:prstGeom>
        </p:spPr>
      </p:pic>
      <p:pic>
        <p:nvPicPr>
          <p:cNvPr id="11" name="Picture 10" descr="user-black-close-up-shape (2).png"/>
          <p:cNvPicPr>
            <a:picLocks noChangeAspect="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9817731" y="4004734"/>
            <a:ext cx="829733" cy="829733"/>
          </a:xfrm>
          <a:prstGeom prst="rect">
            <a:avLst/>
          </a:prstGeom>
        </p:spPr>
      </p:pic>
      <p:pic>
        <p:nvPicPr>
          <p:cNvPr id="12" name="Picture 11" descr="user-black-close-up-shape (2).png"/>
          <p:cNvPicPr>
            <a:picLocks noChangeAspect="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3173543" y="4834467"/>
            <a:ext cx="829733" cy="829733"/>
          </a:xfrm>
          <a:prstGeom prst="rect">
            <a:avLst/>
          </a:prstGeom>
        </p:spPr>
      </p:pic>
      <p:pic>
        <p:nvPicPr>
          <p:cNvPr id="13" name="Picture 12" descr="user-black-close-up-shape (2).png"/>
          <p:cNvPicPr>
            <a:picLocks noChangeAspect="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8029807" y="4834467"/>
            <a:ext cx="829733" cy="829733"/>
          </a:xfrm>
          <a:prstGeom prst="rect">
            <a:avLst/>
          </a:prstGeom>
        </p:spPr>
      </p:pic>
      <p:pic>
        <p:nvPicPr>
          <p:cNvPr id="14" name="Picture 13" descr="user-black-close-up-shape (2).png"/>
          <p:cNvPicPr>
            <a:picLocks noChangeAspect="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5613400" y="5452534"/>
            <a:ext cx="829733" cy="829733"/>
          </a:xfrm>
          <a:prstGeom prst="rect">
            <a:avLst/>
          </a:prstGeom>
        </p:spPr>
      </p:pic>
      <p:pic>
        <p:nvPicPr>
          <p:cNvPr id="8" name="Picture 7" descr="hearts-884181_1280.png"/>
          <p:cNvPicPr>
            <a:picLocks noChangeAspect="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387641" y="2843334"/>
            <a:ext cx="745067" cy="938828"/>
          </a:xfrm>
          <a:prstGeom prst="rect">
            <a:avLst/>
          </a:prstGeom>
        </p:spPr>
      </p:pic>
      <p:pic>
        <p:nvPicPr>
          <p:cNvPr id="20" name="Picture 19" descr="hearts-884154_1280.png"/>
          <p:cNvPicPr>
            <a:picLocks noChangeAspect="1"/>
          </p:cNvPicPr>
          <p:nvPr/>
        </p:nvPicPr>
        <p:blipFill>
          <a:blip r:embed="rId4"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8046740" y="3680562"/>
            <a:ext cx="745067" cy="938828"/>
          </a:xfrm>
          <a:prstGeom prst="rect">
            <a:avLst/>
          </a:prstGeom>
        </p:spPr>
      </p:pic>
      <p:pic>
        <p:nvPicPr>
          <p:cNvPr id="21" name="Picture 20" descr="diamonds-884168_1280.png"/>
          <p:cNvPicPr>
            <a:picLocks noChangeAspect="1"/>
          </p:cNvPicPr>
          <p:nvPr/>
        </p:nvPicPr>
        <p:blipFill>
          <a:blip r:embed="rId5"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3224343" y="3678767"/>
            <a:ext cx="745067" cy="938828"/>
          </a:xfrm>
          <a:prstGeom prst="rect">
            <a:avLst/>
          </a:prstGeom>
        </p:spPr>
      </p:pic>
      <p:pic>
        <p:nvPicPr>
          <p:cNvPr id="22" name="Picture 21" descr="hearts-884163_1280.png"/>
          <p:cNvPicPr>
            <a:picLocks noChangeAspect="1"/>
          </p:cNvPicPr>
          <p:nvPr/>
        </p:nvPicPr>
        <p:blipFill>
          <a:blip r:embed="rId6"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5641983" y="4343399"/>
            <a:ext cx="745067" cy="938828"/>
          </a:xfrm>
          <a:prstGeom prst="rect">
            <a:avLst/>
          </a:prstGeom>
        </p:spPr>
      </p:pic>
      <p:pic>
        <p:nvPicPr>
          <p:cNvPr id="23" name="Picture 22" descr="diamonds-884162_1280.png"/>
          <p:cNvPicPr>
            <a:picLocks noChangeAspect="1"/>
          </p:cNvPicPr>
          <p:nvPr/>
        </p:nvPicPr>
        <p:blipFill>
          <a:blip r:embed="rId7"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9860064" y="2723006"/>
            <a:ext cx="745067" cy="938828"/>
          </a:xfrm>
          <a:prstGeom prst="rect">
            <a:avLst/>
          </a:prstGeom>
        </p:spPr>
      </p:pic>
      <p:pic>
        <p:nvPicPr>
          <p:cNvPr id="17" name="Picture 16" descr="list-with-dots.png"/>
          <p:cNvPicPr>
            <a:picLocks noChangeAspect="1"/>
          </p:cNvPicPr>
          <p:nvPr/>
        </p:nvPicPr>
        <p:blipFill>
          <a:blip r:embed="rId8"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6180667" y="2150533"/>
            <a:ext cx="872067" cy="872067"/>
          </a:xfrm>
          <a:prstGeom prst="rect">
            <a:avLst/>
          </a:prstGeom>
        </p:spPr>
      </p:pic>
      <p:pic>
        <p:nvPicPr>
          <p:cNvPr id="18" name="Picture 17" descr="list-with-dots (1).png"/>
          <p:cNvPicPr>
            <a:picLocks noChangeAspect="1"/>
          </p:cNvPicPr>
          <p:nvPr/>
        </p:nvPicPr>
        <p:blipFill rotWithShape="1">
          <a:blip r:embed="rId9" cstate="print">
            <a:extLst>
              <a:ext uri="{28A0092B-C50C-407E-A947-70E740481C1C}">
                <a14:useLocalDpi xmlns:a14="http://schemas.microsoft.com/office/drawing/2010/main" val="0"/>
              </a:ext>
            </a:extLst>
          </a:blip>
          <a:srcRect b="63107"/>
          <a:stretch/>
        </p:blipFill>
        <p:spPr>
          <a:xfrm>
            <a:off x="6180667" y="2404534"/>
            <a:ext cx="872067" cy="321733"/>
          </a:xfrm>
          <a:prstGeom prst="rect">
            <a:avLst/>
          </a:prstGeom>
        </p:spPr>
      </p:pic>
    </p:spTree>
    <p:extLst>
      <p:ext uri="{BB962C8B-B14F-4D97-AF65-F5344CB8AC3E}">
        <p14:creationId xmlns:p14="http://schemas.microsoft.com/office/powerpoint/2010/main" val="3955632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0876" y="255707"/>
            <a:ext cx="10712531" cy="6280559"/>
          </a:xfrm>
          <a:prstGeom prst="rect">
            <a:avLst/>
          </a:prstGeom>
          <a:no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lstStyle/>
          <a:p>
            <a:endParaRPr lang="en-US" sz="2400"/>
          </a:p>
        </p:txBody>
      </p:sp>
      <p:sp>
        <p:nvSpPr>
          <p:cNvPr id="3" name="TextBox 2"/>
          <p:cNvSpPr txBox="1"/>
          <p:nvPr/>
        </p:nvSpPr>
        <p:spPr>
          <a:xfrm>
            <a:off x="2336554" y="633653"/>
            <a:ext cx="7481177" cy="502766"/>
          </a:xfrm>
          <a:prstGeom prst="rect">
            <a:avLst/>
          </a:prstGeom>
          <a:noFill/>
        </p:spPr>
        <p:txBody>
          <a:bodyPr wrap="square" rtlCol="0">
            <a:spAutoFit/>
          </a:bodyPr>
          <a:lstStyle/>
          <a:p>
            <a:pPr algn="ctr"/>
            <a:r>
              <a:rPr lang="en-US" sz="2667" dirty="0">
                <a:latin typeface="Avenir Book"/>
                <a:cs typeface="Avenir Book"/>
              </a:rPr>
              <a:t>HOW IT WORKS</a:t>
            </a:r>
          </a:p>
        </p:txBody>
      </p:sp>
      <p:cxnSp>
        <p:nvCxnSpPr>
          <p:cNvPr id="4" name="Straight Connector 3"/>
          <p:cNvCxnSpPr/>
          <p:nvPr/>
        </p:nvCxnSpPr>
        <p:spPr>
          <a:xfrm>
            <a:off x="4857948" y="1437123"/>
            <a:ext cx="2438387"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pic>
        <p:nvPicPr>
          <p:cNvPr id="7" name="Picture 6" descr="user-black-close-up-shape (2).png"/>
          <p:cNvPicPr>
            <a:picLocks noChangeAspect="1"/>
          </p:cNvPicPr>
          <p:nvPr/>
        </p:nvPicPr>
        <p:blipFill>
          <a:blip r:embed="rId2"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5198534" y="2192867"/>
            <a:ext cx="829733" cy="829733"/>
          </a:xfrm>
          <a:prstGeom prst="rect">
            <a:avLst/>
          </a:prstGeom>
        </p:spPr>
      </p:pic>
      <p:pic>
        <p:nvPicPr>
          <p:cNvPr id="10" name="Picture 9" descr="user-black-close-up-shape (2).png"/>
          <p:cNvPicPr>
            <a:picLocks noChangeAspect="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337734" y="3691750"/>
            <a:ext cx="1142716" cy="1142716"/>
          </a:xfrm>
          <a:prstGeom prst="rect">
            <a:avLst/>
          </a:prstGeom>
        </p:spPr>
      </p:pic>
      <p:pic>
        <p:nvPicPr>
          <p:cNvPr id="11" name="Picture 10" descr="user-black-close-up-shape (2).png"/>
          <p:cNvPicPr>
            <a:picLocks noChangeAspect="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9817731" y="4004734"/>
            <a:ext cx="829733" cy="829733"/>
          </a:xfrm>
          <a:prstGeom prst="rect">
            <a:avLst/>
          </a:prstGeom>
        </p:spPr>
      </p:pic>
      <p:pic>
        <p:nvPicPr>
          <p:cNvPr id="12" name="Picture 11" descr="user-black-close-up-shape (2).png"/>
          <p:cNvPicPr>
            <a:picLocks noChangeAspect="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3173543" y="4834467"/>
            <a:ext cx="829733" cy="829733"/>
          </a:xfrm>
          <a:prstGeom prst="rect">
            <a:avLst/>
          </a:prstGeom>
        </p:spPr>
      </p:pic>
      <p:pic>
        <p:nvPicPr>
          <p:cNvPr id="13" name="Picture 12" descr="user-black-close-up-shape (2).png"/>
          <p:cNvPicPr>
            <a:picLocks noChangeAspect="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7928206" y="4479968"/>
            <a:ext cx="1184233" cy="1184233"/>
          </a:xfrm>
          <a:prstGeom prst="rect">
            <a:avLst/>
          </a:prstGeom>
        </p:spPr>
      </p:pic>
      <p:pic>
        <p:nvPicPr>
          <p:cNvPr id="14" name="Picture 13" descr="user-black-close-up-shape (2).png"/>
          <p:cNvPicPr>
            <a:picLocks noChangeAspect="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5613400" y="5452534"/>
            <a:ext cx="829733" cy="829733"/>
          </a:xfrm>
          <a:prstGeom prst="rect">
            <a:avLst/>
          </a:prstGeom>
        </p:spPr>
      </p:pic>
      <p:pic>
        <p:nvPicPr>
          <p:cNvPr id="8" name="Picture 7" descr="hearts-884181_1280.png"/>
          <p:cNvPicPr>
            <a:picLocks noChangeAspect="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337734" y="2268974"/>
            <a:ext cx="1026113" cy="1292963"/>
          </a:xfrm>
          <a:prstGeom prst="rect">
            <a:avLst/>
          </a:prstGeom>
        </p:spPr>
      </p:pic>
      <p:pic>
        <p:nvPicPr>
          <p:cNvPr id="20" name="Picture 19" descr="hearts-884154_1280.png"/>
          <p:cNvPicPr>
            <a:picLocks noChangeAspect="1"/>
          </p:cNvPicPr>
          <p:nvPr/>
        </p:nvPicPr>
        <p:blipFill>
          <a:blip r:embed="rId4"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7945140" y="2991585"/>
            <a:ext cx="1063393" cy="1339939"/>
          </a:xfrm>
          <a:prstGeom prst="rect">
            <a:avLst/>
          </a:prstGeom>
        </p:spPr>
      </p:pic>
      <p:pic>
        <p:nvPicPr>
          <p:cNvPr id="21" name="Picture 20" descr="diamonds-884168_1280.png"/>
          <p:cNvPicPr>
            <a:picLocks noChangeAspect="1"/>
          </p:cNvPicPr>
          <p:nvPr/>
        </p:nvPicPr>
        <p:blipFill>
          <a:blip r:embed="rId5"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3224343" y="3678767"/>
            <a:ext cx="745067" cy="938828"/>
          </a:xfrm>
          <a:prstGeom prst="rect">
            <a:avLst/>
          </a:prstGeom>
        </p:spPr>
      </p:pic>
      <p:pic>
        <p:nvPicPr>
          <p:cNvPr id="22" name="Picture 21" descr="hearts-884163_1280.png"/>
          <p:cNvPicPr>
            <a:picLocks noChangeAspect="1"/>
          </p:cNvPicPr>
          <p:nvPr/>
        </p:nvPicPr>
        <p:blipFill>
          <a:blip r:embed="rId6"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5641983" y="4343399"/>
            <a:ext cx="745067" cy="938828"/>
          </a:xfrm>
          <a:prstGeom prst="rect">
            <a:avLst/>
          </a:prstGeom>
        </p:spPr>
      </p:pic>
      <p:pic>
        <p:nvPicPr>
          <p:cNvPr id="23" name="Picture 22" descr="diamonds-884162_1280.png"/>
          <p:cNvPicPr>
            <a:picLocks noChangeAspect="1"/>
          </p:cNvPicPr>
          <p:nvPr/>
        </p:nvPicPr>
        <p:blipFill>
          <a:blip r:embed="rId7"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9860064" y="2723006"/>
            <a:ext cx="745067" cy="938828"/>
          </a:xfrm>
          <a:prstGeom prst="rect">
            <a:avLst/>
          </a:prstGeom>
        </p:spPr>
      </p:pic>
      <p:pic>
        <p:nvPicPr>
          <p:cNvPr id="17" name="Picture 16" descr="list-with-dots.png"/>
          <p:cNvPicPr>
            <a:picLocks noChangeAspect="1"/>
          </p:cNvPicPr>
          <p:nvPr/>
        </p:nvPicPr>
        <p:blipFill>
          <a:blip r:embed="rId8"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6180667" y="2150533"/>
            <a:ext cx="872067" cy="872067"/>
          </a:xfrm>
          <a:prstGeom prst="rect">
            <a:avLst/>
          </a:prstGeom>
        </p:spPr>
      </p:pic>
      <p:pic>
        <p:nvPicPr>
          <p:cNvPr id="18" name="Picture 17" descr="list-with-dots (1).png"/>
          <p:cNvPicPr>
            <a:picLocks noChangeAspect="1"/>
          </p:cNvPicPr>
          <p:nvPr/>
        </p:nvPicPr>
        <p:blipFill rotWithShape="1">
          <a:blip r:embed="rId9" cstate="print">
            <a:extLst>
              <a:ext uri="{28A0092B-C50C-407E-A947-70E740481C1C}">
                <a14:useLocalDpi xmlns:a14="http://schemas.microsoft.com/office/drawing/2010/main" val="0"/>
              </a:ext>
            </a:extLst>
          </a:blip>
          <a:srcRect b="63107"/>
          <a:stretch/>
        </p:blipFill>
        <p:spPr>
          <a:xfrm>
            <a:off x="6180667" y="2404534"/>
            <a:ext cx="872067" cy="321733"/>
          </a:xfrm>
          <a:prstGeom prst="rect">
            <a:avLst/>
          </a:prstGeom>
        </p:spPr>
      </p:pic>
    </p:spTree>
    <p:extLst>
      <p:ext uri="{BB962C8B-B14F-4D97-AF65-F5344CB8AC3E}">
        <p14:creationId xmlns:p14="http://schemas.microsoft.com/office/powerpoint/2010/main" val="2083334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0876" y="255707"/>
            <a:ext cx="10712531" cy="6280559"/>
          </a:xfrm>
          <a:prstGeom prst="rect">
            <a:avLst/>
          </a:prstGeom>
          <a:no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lstStyle/>
          <a:p>
            <a:endParaRPr lang="en-US" sz="2400"/>
          </a:p>
        </p:txBody>
      </p:sp>
      <p:sp>
        <p:nvSpPr>
          <p:cNvPr id="3" name="TextBox 2"/>
          <p:cNvSpPr txBox="1"/>
          <p:nvPr/>
        </p:nvSpPr>
        <p:spPr>
          <a:xfrm>
            <a:off x="2336554" y="633653"/>
            <a:ext cx="7481177" cy="502766"/>
          </a:xfrm>
          <a:prstGeom prst="rect">
            <a:avLst/>
          </a:prstGeom>
          <a:noFill/>
        </p:spPr>
        <p:txBody>
          <a:bodyPr wrap="square" rtlCol="0">
            <a:spAutoFit/>
          </a:bodyPr>
          <a:lstStyle/>
          <a:p>
            <a:pPr algn="ctr"/>
            <a:r>
              <a:rPr lang="en-US" sz="2667" dirty="0">
                <a:latin typeface="Avenir Book"/>
                <a:cs typeface="Avenir Book"/>
              </a:rPr>
              <a:t>HOW IT WORKS</a:t>
            </a:r>
          </a:p>
        </p:txBody>
      </p:sp>
      <p:cxnSp>
        <p:nvCxnSpPr>
          <p:cNvPr id="4" name="Straight Connector 3"/>
          <p:cNvCxnSpPr/>
          <p:nvPr/>
        </p:nvCxnSpPr>
        <p:spPr>
          <a:xfrm>
            <a:off x="4857948" y="1437123"/>
            <a:ext cx="2438387"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pic>
        <p:nvPicPr>
          <p:cNvPr id="7" name="Picture 6" descr="user-black-close-up-shape (2).png"/>
          <p:cNvPicPr>
            <a:picLocks noChangeAspect="1"/>
          </p:cNvPicPr>
          <p:nvPr/>
        </p:nvPicPr>
        <p:blipFill>
          <a:blip r:embed="rId2"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5198534" y="2192867"/>
            <a:ext cx="829733" cy="829733"/>
          </a:xfrm>
          <a:prstGeom prst="rect">
            <a:avLst/>
          </a:prstGeom>
        </p:spPr>
      </p:pic>
      <p:pic>
        <p:nvPicPr>
          <p:cNvPr id="10" name="Picture 9" descr="user-black-close-up-shape (2).png"/>
          <p:cNvPicPr>
            <a:picLocks noChangeAspect="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rot="1983769">
            <a:off x="1337734" y="3691750"/>
            <a:ext cx="1142716" cy="1142716"/>
          </a:xfrm>
          <a:prstGeom prst="rect">
            <a:avLst/>
          </a:prstGeom>
        </p:spPr>
      </p:pic>
      <p:pic>
        <p:nvPicPr>
          <p:cNvPr id="11" name="Picture 10" descr="user-black-close-up-shape (2).png"/>
          <p:cNvPicPr>
            <a:picLocks noChangeAspect="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9817731" y="4004734"/>
            <a:ext cx="829733" cy="829733"/>
          </a:xfrm>
          <a:prstGeom prst="rect">
            <a:avLst/>
          </a:prstGeom>
        </p:spPr>
      </p:pic>
      <p:pic>
        <p:nvPicPr>
          <p:cNvPr id="12" name="Picture 11" descr="user-black-close-up-shape (2).png"/>
          <p:cNvPicPr>
            <a:picLocks noChangeAspect="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3173543" y="4834467"/>
            <a:ext cx="829733" cy="829733"/>
          </a:xfrm>
          <a:prstGeom prst="rect">
            <a:avLst/>
          </a:prstGeom>
        </p:spPr>
      </p:pic>
      <p:pic>
        <p:nvPicPr>
          <p:cNvPr id="13" name="Picture 12" descr="user-black-close-up-shape (2).png"/>
          <p:cNvPicPr>
            <a:picLocks noChangeAspect="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rot="20012296">
            <a:off x="7865321" y="4497177"/>
            <a:ext cx="1184233" cy="1184233"/>
          </a:xfrm>
          <a:prstGeom prst="rect">
            <a:avLst/>
          </a:prstGeom>
        </p:spPr>
      </p:pic>
      <p:pic>
        <p:nvPicPr>
          <p:cNvPr id="14" name="Picture 13" descr="user-black-close-up-shape (2).png"/>
          <p:cNvPicPr>
            <a:picLocks noChangeAspect="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5613400" y="5452534"/>
            <a:ext cx="829733" cy="829733"/>
          </a:xfrm>
          <a:prstGeom prst="rect">
            <a:avLst/>
          </a:prstGeom>
        </p:spPr>
      </p:pic>
      <p:pic>
        <p:nvPicPr>
          <p:cNvPr id="8" name="Picture 7" descr="hearts-884181_1280.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983769">
            <a:off x="2170314" y="2376119"/>
            <a:ext cx="1026113" cy="1292963"/>
          </a:xfrm>
          <a:prstGeom prst="rect">
            <a:avLst/>
          </a:prstGeom>
        </p:spPr>
      </p:pic>
      <p:pic>
        <p:nvPicPr>
          <p:cNvPr id="20" name="Picture 19" descr="hearts-884154_1280.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0012296">
            <a:off x="7131810" y="3043884"/>
            <a:ext cx="1063393" cy="1339939"/>
          </a:xfrm>
          <a:prstGeom prst="rect">
            <a:avLst/>
          </a:prstGeom>
        </p:spPr>
      </p:pic>
      <p:pic>
        <p:nvPicPr>
          <p:cNvPr id="21" name="Picture 20" descr="diamonds-884168_1280.png"/>
          <p:cNvPicPr>
            <a:picLocks noChangeAspect="1"/>
          </p:cNvPicPr>
          <p:nvPr/>
        </p:nvPicPr>
        <p:blipFill>
          <a:blip r:embed="rId5"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3224343" y="3678767"/>
            <a:ext cx="745067" cy="938828"/>
          </a:xfrm>
          <a:prstGeom prst="rect">
            <a:avLst/>
          </a:prstGeom>
        </p:spPr>
      </p:pic>
      <p:pic>
        <p:nvPicPr>
          <p:cNvPr id="22" name="Picture 21" descr="hearts-884163_1280.png"/>
          <p:cNvPicPr>
            <a:picLocks noChangeAspect="1"/>
          </p:cNvPicPr>
          <p:nvPr/>
        </p:nvPicPr>
        <p:blipFill>
          <a:blip r:embed="rId6"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5641983" y="4343399"/>
            <a:ext cx="745067" cy="938828"/>
          </a:xfrm>
          <a:prstGeom prst="rect">
            <a:avLst/>
          </a:prstGeom>
        </p:spPr>
      </p:pic>
      <p:pic>
        <p:nvPicPr>
          <p:cNvPr id="23" name="Picture 22" descr="diamonds-884162_1280.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860064" y="2723006"/>
            <a:ext cx="745067" cy="938828"/>
          </a:xfrm>
          <a:prstGeom prst="rect">
            <a:avLst/>
          </a:prstGeom>
        </p:spPr>
      </p:pic>
      <p:pic>
        <p:nvPicPr>
          <p:cNvPr id="17" name="Picture 16" descr="list-with-dots.png"/>
          <p:cNvPicPr>
            <a:picLocks noChangeAspect="1"/>
          </p:cNvPicPr>
          <p:nvPr/>
        </p:nvPicPr>
        <p:blipFill>
          <a:blip r:embed="rId8"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6180667" y="2150533"/>
            <a:ext cx="872067" cy="872067"/>
          </a:xfrm>
          <a:prstGeom prst="rect">
            <a:avLst/>
          </a:prstGeom>
        </p:spPr>
      </p:pic>
      <p:pic>
        <p:nvPicPr>
          <p:cNvPr id="18" name="Picture 17" descr="list-with-dots (1).png"/>
          <p:cNvPicPr>
            <a:picLocks noChangeAspect="1"/>
          </p:cNvPicPr>
          <p:nvPr/>
        </p:nvPicPr>
        <p:blipFill rotWithShape="1">
          <a:blip r:embed="rId9" cstate="print">
            <a:extLst>
              <a:ext uri="{28A0092B-C50C-407E-A947-70E740481C1C}">
                <a14:useLocalDpi xmlns:a14="http://schemas.microsoft.com/office/drawing/2010/main" val="0"/>
              </a:ext>
            </a:extLst>
          </a:blip>
          <a:srcRect b="63107"/>
          <a:stretch/>
        </p:blipFill>
        <p:spPr>
          <a:xfrm>
            <a:off x="6180667" y="2404534"/>
            <a:ext cx="872067" cy="321733"/>
          </a:xfrm>
          <a:prstGeom prst="rect">
            <a:avLst/>
          </a:prstGeom>
        </p:spPr>
      </p:pic>
      <p:pic>
        <p:nvPicPr>
          <p:cNvPr id="19" name="Picture 18" descr="hearts-884181_1280.png">
            <a:extLst>
              <a:ext uri="{FF2B5EF4-FFF2-40B4-BE49-F238E27FC236}">
                <a16:creationId xmlns:a16="http://schemas.microsoft.com/office/drawing/2014/main" id="{C79F828B-E22B-408C-96EE-821F37CA49F6}"/>
              </a:ext>
            </a:extLst>
          </p:cNvPr>
          <p:cNvPicPr>
            <a:picLocks noChangeAspect="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rot="1983769">
            <a:off x="2127981" y="2379380"/>
            <a:ext cx="1026113" cy="1292963"/>
          </a:xfrm>
          <a:prstGeom prst="rect">
            <a:avLst/>
          </a:prstGeom>
        </p:spPr>
      </p:pic>
      <p:pic>
        <p:nvPicPr>
          <p:cNvPr id="24" name="Picture 23" descr="hearts-884154_1280.png">
            <a:extLst>
              <a:ext uri="{FF2B5EF4-FFF2-40B4-BE49-F238E27FC236}">
                <a16:creationId xmlns:a16="http://schemas.microsoft.com/office/drawing/2014/main" id="{465412B1-7D98-40C8-A572-A8B214FF8F25}"/>
              </a:ext>
            </a:extLst>
          </p:cNvPr>
          <p:cNvPicPr>
            <a:picLocks noChangeAspect="1"/>
          </p:cNvPicPr>
          <p:nvPr/>
        </p:nvPicPr>
        <p:blipFill>
          <a:blip r:embed="rId4"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rot="20012296">
            <a:off x="7089477" y="3047145"/>
            <a:ext cx="1063393" cy="1339939"/>
          </a:xfrm>
          <a:prstGeom prst="rect">
            <a:avLst/>
          </a:prstGeom>
        </p:spPr>
      </p:pic>
      <p:pic>
        <p:nvPicPr>
          <p:cNvPr id="25" name="Picture 24" descr="diamonds-884162_1280.png">
            <a:extLst>
              <a:ext uri="{FF2B5EF4-FFF2-40B4-BE49-F238E27FC236}">
                <a16:creationId xmlns:a16="http://schemas.microsoft.com/office/drawing/2014/main" id="{0A0CAE9B-3F7A-4C7D-8ED5-EF2CABA74A36}"/>
              </a:ext>
            </a:extLst>
          </p:cNvPr>
          <p:cNvPicPr>
            <a:picLocks noChangeAspect="1"/>
          </p:cNvPicPr>
          <p:nvPr/>
        </p:nvPicPr>
        <p:blipFill>
          <a:blip r:embed="rId7"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9817731" y="2726267"/>
            <a:ext cx="745067" cy="938828"/>
          </a:xfrm>
          <a:prstGeom prst="rect">
            <a:avLst/>
          </a:prstGeom>
        </p:spPr>
      </p:pic>
    </p:spTree>
    <p:extLst>
      <p:ext uri="{BB962C8B-B14F-4D97-AF65-F5344CB8AC3E}">
        <p14:creationId xmlns:p14="http://schemas.microsoft.com/office/powerpoint/2010/main" val="2218080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0876" y="255707"/>
            <a:ext cx="10712531" cy="6280559"/>
          </a:xfrm>
          <a:prstGeom prst="rect">
            <a:avLst/>
          </a:prstGeom>
          <a:no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lstStyle/>
          <a:p>
            <a:endParaRPr lang="en-US" sz="2400"/>
          </a:p>
        </p:txBody>
      </p:sp>
      <p:sp>
        <p:nvSpPr>
          <p:cNvPr id="3" name="TextBox 2"/>
          <p:cNvSpPr txBox="1"/>
          <p:nvPr/>
        </p:nvSpPr>
        <p:spPr>
          <a:xfrm>
            <a:off x="2336554" y="633653"/>
            <a:ext cx="7481177" cy="502766"/>
          </a:xfrm>
          <a:prstGeom prst="rect">
            <a:avLst/>
          </a:prstGeom>
          <a:noFill/>
        </p:spPr>
        <p:txBody>
          <a:bodyPr wrap="square" rtlCol="0">
            <a:spAutoFit/>
          </a:bodyPr>
          <a:lstStyle/>
          <a:p>
            <a:pPr algn="ctr"/>
            <a:r>
              <a:rPr lang="en-US" sz="2667" dirty="0">
                <a:latin typeface="Avenir Book"/>
                <a:cs typeface="Avenir Book"/>
              </a:rPr>
              <a:t>HOW IT WORKS</a:t>
            </a:r>
          </a:p>
        </p:txBody>
      </p:sp>
      <p:cxnSp>
        <p:nvCxnSpPr>
          <p:cNvPr id="4" name="Straight Connector 3"/>
          <p:cNvCxnSpPr/>
          <p:nvPr/>
        </p:nvCxnSpPr>
        <p:spPr>
          <a:xfrm>
            <a:off x="4857948" y="1437123"/>
            <a:ext cx="2438387"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pic>
        <p:nvPicPr>
          <p:cNvPr id="7" name="Picture 6" descr="user-black-close-up-shape (2).png"/>
          <p:cNvPicPr>
            <a:picLocks noChangeAspect="1"/>
          </p:cNvPicPr>
          <p:nvPr/>
        </p:nvPicPr>
        <p:blipFill>
          <a:blip r:embed="rId2"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5198533" y="2192867"/>
            <a:ext cx="829733" cy="829733"/>
          </a:xfrm>
          <a:prstGeom prst="rect">
            <a:avLst/>
          </a:prstGeom>
        </p:spPr>
      </p:pic>
      <p:pic>
        <p:nvPicPr>
          <p:cNvPr id="10" name="Picture 9" descr="user-black-close-up-shape (2).png"/>
          <p:cNvPicPr>
            <a:picLocks noChangeAspect="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337734" y="4004734"/>
            <a:ext cx="829733" cy="829733"/>
          </a:xfrm>
          <a:prstGeom prst="rect">
            <a:avLst/>
          </a:prstGeom>
        </p:spPr>
      </p:pic>
      <p:pic>
        <p:nvPicPr>
          <p:cNvPr id="11" name="Picture 10" descr="user-black-close-up-shape (2).png"/>
          <p:cNvPicPr>
            <a:picLocks noChangeAspect="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9817731" y="4004734"/>
            <a:ext cx="829733" cy="829733"/>
          </a:xfrm>
          <a:prstGeom prst="rect">
            <a:avLst/>
          </a:prstGeom>
        </p:spPr>
      </p:pic>
      <p:pic>
        <p:nvPicPr>
          <p:cNvPr id="12" name="Picture 11" descr="user-black-close-up-shape (2).png"/>
          <p:cNvPicPr>
            <a:picLocks noChangeAspect="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3173543" y="4834467"/>
            <a:ext cx="829733" cy="829733"/>
          </a:xfrm>
          <a:prstGeom prst="rect">
            <a:avLst/>
          </a:prstGeom>
        </p:spPr>
      </p:pic>
      <p:pic>
        <p:nvPicPr>
          <p:cNvPr id="13" name="Picture 12" descr="user-black-close-up-shape (2).png"/>
          <p:cNvPicPr>
            <a:picLocks noChangeAspect="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8029807" y="4834467"/>
            <a:ext cx="829733" cy="829733"/>
          </a:xfrm>
          <a:prstGeom prst="rect">
            <a:avLst/>
          </a:prstGeom>
        </p:spPr>
      </p:pic>
      <p:pic>
        <p:nvPicPr>
          <p:cNvPr id="14" name="Picture 13" descr="user-black-close-up-shape (2).png"/>
          <p:cNvPicPr>
            <a:picLocks noChangeAspect="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5613400" y="5452534"/>
            <a:ext cx="829733" cy="829733"/>
          </a:xfrm>
          <a:prstGeom prst="rect">
            <a:avLst/>
          </a:prstGeom>
        </p:spPr>
      </p:pic>
      <p:pic>
        <p:nvPicPr>
          <p:cNvPr id="15" name="Picture 14" descr="card-game-48983_1280.png"/>
          <p:cNvPicPr>
            <a:picLocks noChangeAspect="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422400" y="2876230"/>
            <a:ext cx="678451" cy="922865"/>
          </a:xfrm>
          <a:prstGeom prst="rect">
            <a:avLst/>
          </a:prstGeom>
        </p:spPr>
      </p:pic>
      <p:pic>
        <p:nvPicPr>
          <p:cNvPr id="16" name="Picture 15" descr="card-game-48983_1280.png"/>
          <p:cNvPicPr>
            <a:picLocks noChangeAspect="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3259327" y="3678768"/>
            <a:ext cx="678451" cy="922865"/>
          </a:xfrm>
          <a:prstGeom prst="rect">
            <a:avLst/>
          </a:prstGeom>
        </p:spPr>
      </p:pic>
      <p:pic>
        <p:nvPicPr>
          <p:cNvPr id="17" name="Picture 16" descr="card-game-48983_1280.png"/>
          <p:cNvPicPr>
            <a:picLocks noChangeAspect="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5689041" y="4343400"/>
            <a:ext cx="678451" cy="922865"/>
          </a:xfrm>
          <a:prstGeom prst="rect">
            <a:avLst/>
          </a:prstGeom>
        </p:spPr>
      </p:pic>
      <p:pic>
        <p:nvPicPr>
          <p:cNvPr id="18" name="Picture 17" descr="card-game-48983_1280.png"/>
          <p:cNvPicPr>
            <a:picLocks noChangeAspect="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8096423" y="3678768"/>
            <a:ext cx="678451" cy="922865"/>
          </a:xfrm>
          <a:prstGeom prst="rect">
            <a:avLst/>
          </a:prstGeom>
        </p:spPr>
      </p:pic>
      <p:pic>
        <p:nvPicPr>
          <p:cNvPr id="19" name="Picture 18" descr="card-game-48983_1280.png"/>
          <p:cNvPicPr>
            <a:picLocks noChangeAspect="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9894708" y="2738969"/>
            <a:ext cx="678451" cy="922865"/>
          </a:xfrm>
          <a:prstGeom prst="rect">
            <a:avLst/>
          </a:prstGeom>
        </p:spPr>
      </p:pic>
      <p:pic>
        <p:nvPicPr>
          <p:cNvPr id="20" name="Picture 19" descr="list-with-dots.png"/>
          <p:cNvPicPr>
            <a:picLocks noChangeAspect="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6180667" y="2150533"/>
            <a:ext cx="872067" cy="872067"/>
          </a:xfrm>
          <a:prstGeom prst="rect">
            <a:avLst/>
          </a:prstGeom>
        </p:spPr>
      </p:pic>
      <p:pic>
        <p:nvPicPr>
          <p:cNvPr id="21" name="Picture 20" descr="list-with-dots (1).png"/>
          <p:cNvPicPr>
            <a:picLocks noChangeAspect="1"/>
          </p:cNvPicPr>
          <p:nvPr/>
        </p:nvPicPr>
        <p:blipFill rotWithShape="1">
          <a:blip r:embed="rId5" cstate="print">
            <a:extLst>
              <a:ext uri="{28A0092B-C50C-407E-A947-70E740481C1C}">
                <a14:useLocalDpi xmlns:a14="http://schemas.microsoft.com/office/drawing/2010/main" val="0"/>
              </a:ext>
            </a:extLst>
          </a:blip>
          <a:srcRect b="63107"/>
          <a:stretch/>
        </p:blipFill>
        <p:spPr>
          <a:xfrm>
            <a:off x="6180667" y="2404534"/>
            <a:ext cx="872067" cy="321733"/>
          </a:xfrm>
          <a:prstGeom prst="rect">
            <a:avLst/>
          </a:prstGeom>
        </p:spPr>
      </p:pic>
    </p:spTree>
    <p:extLst>
      <p:ext uri="{BB962C8B-B14F-4D97-AF65-F5344CB8AC3E}">
        <p14:creationId xmlns:p14="http://schemas.microsoft.com/office/powerpoint/2010/main" val="3699807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0876" y="255707"/>
            <a:ext cx="10712531" cy="6280559"/>
          </a:xfrm>
          <a:prstGeom prst="rect">
            <a:avLst/>
          </a:prstGeom>
          <a:no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lstStyle/>
          <a:p>
            <a:endParaRPr lang="en-US" sz="2400"/>
          </a:p>
        </p:txBody>
      </p:sp>
      <p:sp>
        <p:nvSpPr>
          <p:cNvPr id="3" name="TextBox 2"/>
          <p:cNvSpPr txBox="1"/>
          <p:nvPr/>
        </p:nvSpPr>
        <p:spPr>
          <a:xfrm>
            <a:off x="2336554" y="633653"/>
            <a:ext cx="7481177" cy="502766"/>
          </a:xfrm>
          <a:prstGeom prst="rect">
            <a:avLst/>
          </a:prstGeom>
          <a:noFill/>
        </p:spPr>
        <p:txBody>
          <a:bodyPr wrap="square" rtlCol="0">
            <a:spAutoFit/>
          </a:bodyPr>
          <a:lstStyle/>
          <a:p>
            <a:pPr algn="ctr"/>
            <a:r>
              <a:rPr lang="en-US" sz="2667" dirty="0">
                <a:latin typeface="Avenir Book"/>
                <a:cs typeface="Avenir Book"/>
              </a:rPr>
              <a:t>HOW IT WORKS</a:t>
            </a:r>
          </a:p>
        </p:txBody>
      </p:sp>
      <p:cxnSp>
        <p:nvCxnSpPr>
          <p:cNvPr id="4" name="Straight Connector 3"/>
          <p:cNvCxnSpPr/>
          <p:nvPr/>
        </p:nvCxnSpPr>
        <p:spPr>
          <a:xfrm>
            <a:off x="4857948" y="1437123"/>
            <a:ext cx="2438387"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pic>
        <p:nvPicPr>
          <p:cNvPr id="7" name="Picture 6" descr="user-black-close-up-shape (2).png"/>
          <p:cNvPicPr>
            <a:picLocks noChangeAspect="1"/>
          </p:cNvPicPr>
          <p:nvPr/>
        </p:nvPicPr>
        <p:blipFill>
          <a:blip r:embed="rId2"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5198534" y="2192867"/>
            <a:ext cx="829733" cy="829733"/>
          </a:xfrm>
          <a:prstGeom prst="rect">
            <a:avLst/>
          </a:prstGeom>
        </p:spPr>
      </p:pic>
      <p:pic>
        <p:nvPicPr>
          <p:cNvPr id="10" name="Picture 9" descr="user-black-close-up-shape (2).png"/>
          <p:cNvPicPr>
            <a:picLocks noChangeAspect="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337734" y="4004734"/>
            <a:ext cx="829733" cy="829733"/>
          </a:xfrm>
          <a:prstGeom prst="rect">
            <a:avLst/>
          </a:prstGeom>
        </p:spPr>
      </p:pic>
      <p:pic>
        <p:nvPicPr>
          <p:cNvPr id="11" name="Picture 10" descr="user-black-close-up-shape (2).png"/>
          <p:cNvPicPr>
            <a:picLocks noChangeAspect="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9817731" y="4004734"/>
            <a:ext cx="829733" cy="829733"/>
          </a:xfrm>
          <a:prstGeom prst="rect">
            <a:avLst/>
          </a:prstGeom>
        </p:spPr>
      </p:pic>
      <p:pic>
        <p:nvPicPr>
          <p:cNvPr id="12" name="Picture 11" descr="user-black-close-up-shape (2).png"/>
          <p:cNvPicPr>
            <a:picLocks noChangeAspect="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3173543" y="4834467"/>
            <a:ext cx="829733" cy="829733"/>
          </a:xfrm>
          <a:prstGeom prst="rect">
            <a:avLst/>
          </a:prstGeom>
        </p:spPr>
      </p:pic>
      <p:pic>
        <p:nvPicPr>
          <p:cNvPr id="13" name="Picture 12" descr="user-black-close-up-shape (2).png"/>
          <p:cNvPicPr>
            <a:picLocks noChangeAspect="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8029807" y="4834467"/>
            <a:ext cx="829733" cy="829733"/>
          </a:xfrm>
          <a:prstGeom prst="rect">
            <a:avLst/>
          </a:prstGeom>
        </p:spPr>
      </p:pic>
      <p:pic>
        <p:nvPicPr>
          <p:cNvPr id="14" name="Picture 13" descr="user-black-close-up-shape (2).png"/>
          <p:cNvPicPr>
            <a:picLocks noChangeAspect="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5613400" y="5452534"/>
            <a:ext cx="829733" cy="829733"/>
          </a:xfrm>
          <a:prstGeom prst="rect">
            <a:avLst/>
          </a:prstGeom>
        </p:spPr>
      </p:pic>
      <p:pic>
        <p:nvPicPr>
          <p:cNvPr id="8" name="Picture 7" descr="hearts-884181_1280.png"/>
          <p:cNvPicPr>
            <a:picLocks noChangeAspect="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387641" y="2843334"/>
            <a:ext cx="745067" cy="938828"/>
          </a:xfrm>
          <a:prstGeom prst="rect">
            <a:avLst/>
          </a:prstGeom>
        </p:spPr>
      </p:pic>
      <p:pic>
        <p:nvPicPr>
          <p:cNvPr id="5" name="Picture 4" descr="hearts-884146_1280.png"/>
          <p:cNvPicPr>
            <a:picLocks noChangeAspect="1"/>
          </p:cNvPicPr>
          <p:nvPr/>
        </p:nvPicPr>
        <p:blipFill>
          <a:blip r:embed="rId4"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3224095" y="3661834"/>
            <a:ext cx="745315" cy="938828"/>
          </a:xfrm>
          <a:prstGeom prst="rect">
            <a:avLst/>
          </a:prstGeom>
        </p:spPr>
      </p:pic>
      <p:pic>
        <p:nvPicPr>
          <p:cNvPr id="6" name="Picture 5" descr="hearts-884177_1280.png"/>
          <p:cNvPicPr>
            <a:picLocks noChangeAspect="1"/>
          </p:cNvPicPr>
          <p:nvPr/>
        </p:nvPicPr>
        <p:blipFill>
          <a:blip r:embed="rId5"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8069068" y="3661834"/>
            <a:ext cx="745315" cy="938828"/>
          </a:xfrm>
          <a:prstGeom prst="rect">
            <a:avLst/>
          </a:prstGeom>
        </p:spPr>
      </p:pic>
      <p:pic>
        <p:nvPicPr>
          <p:cNvPr id="19" name="Picture 18" descr="hearts-884181_1280.png"/>
          <p:cNvPicPr>
            <a:picLocks noChangeAspect="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5641983" y="4324042"/>
            <a:ext cx="745067" cy="938828"/>
          </a:xfrm>
          <a:prstGeom prst="rect">
            <a:avLst/>
          </a:prstGeom>
        </p:spPr>
      </p:pic>
      <p:pic>
        <p:nvPicPr>
          <p:cNvPr id="24" name="Picture 23" descr="hearts-884177_1280.png"/>
          <p:cNvPicPr>
            <a:picLocks noChangeAspect="1"/>
          </p:cNvPicPr>
          <p:nvPr/>
        </p:nvPicPr>
        <p:blipFill>
          <a:blip r:embed="rId5"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9864008" y="2723006"/>
            <a:ext cx="745315" cy="938828"/>
          </a:xfrm>
          <a:prstGeom prst="rect">
            <a:avLst/>
          </a:prstGeom>
        </p:spPr>
      </p:pic>
      <p:pic>
        <p:nvPicPr>
          <p:cNvPr id="25" name="Picture 24" descr="list-with-dots.png"/>
          <p:cNvPicPr>
            <a:picLocks noChangeAspect="1"/>
          </p:cNvPicPr>
          <p:nvPr/>
        </p:nvPicPr>
        <p:blipFill>
          <a:blip r:embed="rId6"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6180667" y="2150533"/>
            <a:ext cx="872067" cy="872067"/>
          </a:xfrm>
          <a:prstGeom prst="rect">
            <a:avLst/>
          </a:prstGeom>
        </p:spPr>
      </p:pic>
      <p:pic>
        <p:nvPicPr>
          <p:cNvPr id="26" name="Picture 25" descr="list-with-dots (1).png"/>
          <p:cNvPicPr>
            <a:picLocks noChangeAspect="1"/>
          </p:cNvPicPr>
          <p:nvPr/>
        </p:nvPicPr>
        <p:blipFill rotWithShape="1">
          <a:blip r:embed="rId7" cstate="print">
            <a:extLst>
              <a:ext uri="{28A0092B-C50C-407E-A947-70E740481C1C}">
                <a14:useLocalDpi xmlns:a14="http://schemas.microsoft.com/office/drawing/2010/main" val="0"/>
              </a:ext>
            </a:extLst>
          </a:blip>
          <a:srcRect b="63107"/>
          <a:stretch/>
        </p:blipFill>
        <p:spPr>
          <a:xfrm>
            <a:off x="6180667" y="2404534"/>
            <a:ext cx="872067" cy="321733"/>
          </a:xfrm>
          <a:prstGeom prst="rect">
            <a:avLst/>
          </a:prstGeom>
        </p:spPr>
      </p:pic>
    </p:spTree>
    <p:extLst>
      <p:ext uri="{BB962C8B-B14F-4D97-AF65-F5344CB8AC3E}">
        <p14:creationId xmlns:p14="http://schemas.microsoft.com/office/powerpoint/2010/main" val="271111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2956D-CEE8-4C58-B159-9F80388EAC57}"/>
              </a:ext>
            </a:extLst>
          </p:cNvPr>
          <p:cNvSpPr>
            <a:spLocks noGrp="1"/>
          </p:cNvSpPr>
          <p:nvPr>
            <p:ph type="title"/>
          </p:nvPr>
        </p:nvSpPr>
        <p:spPr/>
        <p:txBody>
          <a:bodyPr/>
          <a:lstStyle/>
          <a:p>
            <a:r>
              <a:rPr lang="en-US" dirty="0"/>
              <a:t>Estimation</a:t>
            </a:r>
            <a:endParaRPr lang="en-PK" dirty="0"/>
          </a:p>
        </p:txBody>
      </p:sp>
      <p:sp>
        <p:nvSpPr>
          <p:cNvPr id="3" name="Content Placeholder 2">
            <a:extLst>
              <a:ext uri="{FF2B5EF4-FFF2-40B4-BE49-F238E27FC236}">
                <a16:creationId xmlns:a16="http://schemas.microsoft.com/office/drawing/2014/main" id="{2EF49474-E67B-4DAA-BDEF-B7A29CF35793}"/>
              </a:ext>
            </a:extLst>
          </p:cNvPr>
          <p:cNvSpPr>
            <a:spLocks noGrp="1"/>
          </p:cNvSpPr>
          <p:nvPr>
            <p:ph idx="1"/>
          </p:nvPr>
        </p:nvSpPr>
        <p:spPr/>
        <p:txBody>
          <a:bodyPr/>
          <a:lstStyle/>
          <a:p>
            <a:r>
              <a:rPr lang="en-US" dirty="0"/>
              <a:t>Experience and Beware of the Sales Guy</a:t>
            </a:r>
            <a:endParaRPr lang="en-PK" dirty="0"/>
          </a:p>
        </p:txBody>
      </p:sp>
      <p:pic>
        <p:nvPicPr>
          <p:cNvPr id="6" name="Picture 5">
            <a:extLst>
              <a:ext uri="{FF2B5EF4-FFF2-40B4-BE49-F238E27FC236}">
                <a16:creationId xmlns:a16="http://schemas.microsoft.com/office/drawing/2014/main" id="{4DFFA43B-5B96-4496-BF19-9BD95B7DA544}"/>
              </a:ext>
            </a:extLst>
          </p:cNvPr>
          <p:cNvPicPr>
            <a:picLocks noChangeAspect="1"/>
          </p:cNvPicPr>
          <p:nvPr/>
        </p:nvPicPr>
        <p:blipFill>
          <a:blip r:embed="rId2"/>
          <a:stretch>
            <a:fillRect/>
          </a:stretch>
        </p:blipFill>
        <p:spPr>
          <a:xfrm>
            <a:off x="7072331" y="365125"/>
            <a:ext cx="4381877" cy="6127750"/>
          </a:xfrm>
          <a:prstGeom prst="rect">
            <a:avLst/>
          </a:prstGeom>
        </p:spPr>
      </p:pic>
    </p:spTree>
    <p:extLst>
      <p:ext uri="{BB962C8B-B14F-4D97-AF65-F5344CB8AC3E}">
        <p14:creationId xmlns:p14="http://schemas.microsoft.com/office/powerpoint/2010/main" val="14882946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0876" y="255707"/>
            <a:ext cx="10712531" cy="6280559"/>
          </a:xfrm>
          <a:prstGeom prst="rect">
            <a:avLst/>
          </a:prstGeom>
          <a:no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lstStyle/>
          <a:p>
            <a:endParaRPr lang="en-US" sz="2400"/>
          </a:p>
        </p:txBody>
      </p:sp>
      <p:sp>
        <p:nvSpPr>
          <p:cNvPr id="3" name="TextBox 2"/>
          <p:cNvSpPr txBox="1"/>
          <p:nvPr/>
        </p:nvSpPr>
        <p:spPr>
          <a:xfrm>
            <a:off x="2336554" y="633653"/>
            <a:ext cx="7481177" cy="502766"/>
          </a:xfrm>
          <a:prstGeom prst="rect">
            <a:avLst/>
          </a:prstGeom>
          <a:noFill/>
        </p:spPr>
        <p:txBody>
          <a:bodyPr wrap="square" rtlCol="0">
            <a:spAutoFit/>
          </a:bodyPr>
          <a:lstStyle/>
          <a:p>
            <a:pPr algn="ctr"/>
            <a:r>
              <a:rPr lang="en-US" sz="2667" dirty="0">
                <a:latin typeface="Avenir Book"/>
                <a:cs typeface="Avenir Book"/>
              </a:rPr>
              <a:t>HOW IT WORKS</a:t>
            </a:r>
          </a:p>
        </p:txBody>
      </p:sp>
      <p:cxnSp>
        <p:nvCxnSpPr>
          <p:cNvPr id="4" name="Straight Connector 3"/>
          <p:cNvCxnSpPr/>
          <p:nvPr/>
        </p:nvCxnSpPr>
        <p:spPr>
          <a:xfrm>
            <a:off x="4857948" y="1437123"/>
            <a:ext cx="2438387"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pic>
        <p:nvPicPr>
          <p:cNvPr id="7" name="Picture 6" descr="user-black-close-up-shape (2).png"/>
          <p:cNvPicPr>
            <a:picLocks noChangeAspect="1"/>
          </p:cNvPicPr>
          <p:nvPr/>
        </p:nvPicPr>
        <p:blipFill>
          <a:blip r:embed="rId2"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5198533" y="2192867"/>
            <a:ext cx="829733" cy="829733"/>
          </a:xfrm>
          <a:prstGeom prst="rect">
            <a:avLst/>
          </a:prstGeom>
        </p:spPr>
      </p:pic>
      <p:pic>
        <p:nvPicPr>
          <p:cNvPr id="10" name="Picture 9" descr="user-black-close-up-shape (2).png"/>
          <p:cNvPicPr>
            <a:picLocks noChangeAspect="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337734" y="4004734"/>
            <a:ext cx="829733" cy="829733"/>
          </a:xfrm>
          <a:prstGeom prst="rect">
            <a:avLst/>
          </a:prstGeom>
        </p:spPr>
      </p:pic>
      <p:pic>
        <p:nvPicPr>
          <p:cNvPr id="11" name="Picture 10" descr="user-black-close-up-shape (2).png"/>
          <p:cNvPicPr>
            <a:picLocks noChangeAspect="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9817731" y="4004734"/>
            <a:ext cx="829733" cy="829733"/>
          </a:xfrm>
          <a:prstGeom prst="rect">
            <a:avLst/>
          </a:prstGeom>
        </p:spPr>
      </p:pic>
      <p:pic>
        <p:nvPicPr>
          <p:cNvPr id="12" name="Picture 11" descr="user-black-close-up-shape (2).png"/>
          <p:cNvPicPr>
            <a:picLocks noChangeAspect="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3173543" y="4834467"/>
            <a:ext cx="829733" cy="829733"/>
          </a:xfrm>
          <a:prstGeom prst="rect">
            <a:avLst/>
          </a:prstGeom>
        </p:spPr>
      </p:pic>
      <p:pic>
        <p:nvPicPr>
          <p:cNvPr id="13" name="Picture 12" descr="user-black-close-up-shape (2).png"/>
          <p:cNvPicPr>
            <a:picLocks noChangeAspect="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8029807" y="4834467"/>
            <a:ext cx="829733" cy="829733"/>
          </a:xfrm>
          <a:prstGeom prst="rect">
            <a:avLst/>
          </a:prstGeom>
        </p:spPr>
      </p:pic>
      <p:pic>
        <p:nvPicPr>
          <p:cNvPr id="14" name="Picture 13" descr="user-black-close-up-shape (2).png"/>
          <p:cNvPicPr>
            <a:picLocks noChangeAspect="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5613400" y="5452534"/>
            <a:ext cx="829733" cy="829733"/>
          </a:xfrm>
          <a:prstGeom prst="rect">
            <a:avLst/>
          </a:prstGeom>
        </p:spPr>
      </p:pic>
      <p:pic>
        <p:nvPicPr>
          <p:cNvPr id="15" name="Picture 14" descr="list-with-dots.png"/>
          <p:cNvPicPr>
            <a:picLocks noChangeAspect="1"/>
          </p:cNvPicPr>
          <p:nvPr/>
        </p:nvPicPr>
        <p:blipFill>
          <a:blip r:embed="rId3"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6180667" y="2150533"/>
            <a:ext cx="872067" cy="872067"/>
          </a:xfrm>
          <a:prstGeom prst="rect">
            <a:avLst/>
          </a:prstGeom>
        </p:spPr>
      </p:pic>
      <p:pic>
        <p:nvPicPr>
          <p:cNvPr id="16" name="Picture 15" descr="list-with-dots (1).png"/>
          <p:cNvPicPr>
            <a:picLocks noChangeAspect="1"/>
          </p:cNvPicPr>
          <p:nvPr/>
        </p:nvPicPr>
        <p:blipFill rotWithShape="1">
          <a:blip r:embed="rId4" cstate="print">
            <a:extLst>
              <a:ext uri="{28A0092B-C50C-407E-A947-70E740481C1C}">
                <a14:useLocalDpi xmlns:a14="http://schemas.microsoft.com/office/drawing/2010/main" val="0"/>
              </a:ext>
            </a:extLst>
          </a:blip>
          <a:srcRect b="63107"/>
          <a:stretch/>
        </p:blipFill>
        <p:spPr>
          <a:xfrm>
            <a:off x="6180667" y="2404534"/>
            <a:ext cx="872067" cy="321733"/>
          </a:xfrm>
          <a:prstGeom prst="rect">
            <a:avLst/>
          </a:prstGeom>
        </p:spPr>
      </p:pic>
      <p:pic>
        <p:nvPicPr>
          <p:cNvPr id="19" name="Picture 18" descr="hearts-884181_1280.png"/>
          <p:cNvPicPr>
            <a:picLocks noChangeAspect="1"/>
          </p:cNvPicPr>
          <p:nvPr/>
        </p:nvPicPr>
        <p:blipFill>
          <a:blip r:embed="rId5"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5296283" y="3302586"/>
            <a:ext cx="1500519" cy="1890743"/>
          </a:xfrm>
          <a:prstGeom prst="rect">
            <a:avLst/>
          </a:prstGeom>
        </p:spPr>
      </p:pic>
    </p:spTree>
    <p:extLst>
      <p:ext uri="{BB962C8B-B14F-4D97-AF65-F5344CB8AC3E}">
        <p14:creationId xmlns:p14="http://schemas.microsoft.com/office/powerpoint/2010/main" val="2224810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366933" y="0"/>
            <a:ext cx="5825067" cy="6858000"/>
          </a:xfrm>
          <a:prstGeom prst="rect">
            <a:avLst/>
          </a:prstGeom>
          <a:solidFill>
            <a:srgbClr val="0C097D"/>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sz="2400"/>
          </a:p>
        </p:txBody>
      </p:sp>
      <p:sp>
        <p:nvSpPr>
          <p:cNvPr id="8" name="TextBox 7"/>
          <p:cNvSpPr txBox="1"/>
          <p:nvPr/>
        </p:nvSpPr>
        <p:spPr>
          <a:xfrm>
            <a:off x="7487901" y="540134"/>
            <a:ext cx="3417169" cy="461665"/>
          </a:xfrm>
          <a:prstGeom prst="rect">
            <a:avLst/>
          </a:prstGeom>
          <a:noFill/>
        </p:spPr>
        <p:txBody>
          <a:bodyPr wrap="square" rtlCol="0">
            <a:spAutoFit/>
          </a:bodyPr>
          <a:lstStyle/>
          <a:p>
            <a:pPr algn="ctr"/>
            <a:r>
              <a:rPr lang="en-US" sz="2400" dirty="0">
                <a:solidFill>
                  <a:schemeClr val="bg1"/>
                </a:solidFill>
                <a:latin typeface="Avenir Book"/>
                <a:cs typeface="Avenir Book"/>
              </a:rPr>
              <a:t>DISAGREEMENTS</a:t>
            </a:r>
          </a:p>
        </p:txBody>
      </p:sp>
      <p:sp>
        <p:nvSpPr>
          <p:cNvPr id="9" name="Rectangle 8"/>
          <p:cNvSpPr/>
          <p:nvPr/>
        </p:nvSpPr>
        <p:spPr>
          <a:xfrm>
            <a:off x="7087811" y="255707"/>
            <a:ext cx="4246235" cy="6337004"/>
          </a:xfrm>
          <a:prstGeom prst="rect">
            <a:avLst/>
          </a:prstGeom>
          <a:no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lstStyle/>
          <a:p>
            <a:endParaRPr lang="en-US" sz="2400"/>
          </a:p>
        </p:txBody>
      </p:sp>
      <p:cxnSp>
        <p:nvCxnSpPr>
          <p:cNvPr id="7" name="Straight Connector 6"/>
          <p:cNvCxnSpPr/>
          <p:nvPr/>
        </p:nvCxnSpPr>
        <p:spPr>
          <a:xfrm>
            <a:off x="8556977" y="1207972"/>
            <a:ext cx="1219200"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216983" y="1475366"/>
            <a:ext cx="3874351" cy="3252878"/>
          </a:xfrm>
          <a:prstGeom prst="rect">
            <a:avLst/>
          </a:prstGeom>
          <a:noFill/>
        </p:spPr>
        <p:txBody>
          <a:bodyPr wrap="square" rtlCol="0">
            <a:spAutoFit/>
          </a:bodyPr>
          <a:lstStyle/>
          <a:p>
            <a:pPr marL="380990" indent="-380990">
              <a:buFont typeface="Arial"/>
              <a:buChar char="•"/>
            </a:pPr>
            <a:r>
              <a:rPr lang="en-US" sz="1867" dirty="0">
                <a:solidFill>
                  <a:schemeClr val="bg1"/>
                </a:solidFill>
                <a:latin typeface="Avenir Book"/>
                <a:cs typeface="Avenir Book"/>
              </a:rPr>
              <a:t>HOW TO GET THE FINAL ESTIMATE</a:t>
            </a:r>
          </a:p>
          <a:p>
            <a:pPr marL="990575" lvl="1" indent="-380990">
              <a:buFont typeface="Arial"/>
              <a:buChar char="•"/>
            </a:pPr>
            <a:r>
              <a:rPr lang="en-US" sz="1867" dirty="0">
                <a:solidFill>
                  <a:schemeClr val="bg1"/>
                </a:solidFill>
                <a:latin typeface="Avenir Book"/>
                <a:cs typeface="Avenir Book"/>
              </a:rPr>
              <a:t>Keep voting until everyone votes the same number</a:t>
            </a:r>
          </a:p>
          <a:p>
            <a:pPr marL="990575" lvl="1" indent="-380990">
              <a:buFont typeface="Arial"/>
              <a:buChar char="•"/>
            </a:pPr>
            <a:r>
              <a:rPr lang="en-US" sz="1867" dirty="0">
                <a:solidFill>
                  <a:schemeClr val="bg1"/>
                </a:solidFill>
                <a:latin typeface="Avenir Book"/>
                <a:cs typeface="Avenir Book"/>
              </a:rPr>
              <a:t>Keep voting until estimates are “close enough” and average them</a:t>
            </a:r>
          </a:p>
          <a:p>
            <a:pPr marL="990575" lvl="1" indent="-380990">
              <a:buFont typeface="Arial"/>
              <a:buChar char="•"/>
            </a:pPr>
            <a:r>
              <a:rPr lang="en-US" sz="1867" dirty="0">
                <a:solidFill>
                  <a:schemeClr val="bg1"/>
                </a:solidFill>
                <a:latin typeface="Avenir Book"/>
                <a:cs typeface="Avenir Book"/>
              </a:rPr>
              <a:t>Average the votes even if they’re not very close</a:t>
            </a:r>
          </a:p>
          <a:p>
            <a:pPr marL="990575" lvl="1" indent="-380990">
              <a:buFont typeface="Arial"/>
              <a:buChar char="•"/>
            </a:pPr>
            <a:r>
              <a:rPr lang="en-US" sz="1867" dirty="0">
                <a:solidFill>
                  <a:schemeClr val="bg1"/>
                </a:solidFill>
                <a:latin typeface="Avenir Book"/>
                <a:cs typeface="Avenir Book"/>
              </a:rPr>
              <a:t>When averaging, keep exact average or round up</a:t>
            </a:r>
          </a:p>
        </p:txBody>
      </p:sp>
      <p:pic>
        <p:nvPicPr>
          <p:cNvPr id="3" name="Picture 2" descr="gamble-3048625_1920.jpg"/>
          <p:cNvPicPr>
            <a:picLocks noChangeAspect="1"/>
          </p:cNvPicPr>
          <p:nvPr/>
        </p:nvPicPr>
        <p:blipFill rotWithShape="1">
          <a:blip r:embed="rId3">
            <a:extLst>
              <a:ext uri="{28A0092B-C50C-407E-A947-70E740481C1C}">
                <a14:useLocalDpi xmlns:a14="http://schemas.microsoft.com/office/drawing/2010/main" val="0"/>
              </a:ext>
            </a:extLst>
          </a:blip>
          <a:srcRect t="7754" b="20662"/>
          <a:stretch/>
        </p:blipFill>
        <p:spPr>
          <a:xfrm>
            <a:off x="0" y="0"/>
            <a:ext cx="6366933" cy="6858000"/>
          </a:xfrm>
          <a:prstGeom prst="rect">
            <a:avLst/>
          </a:prstGeom>
        </p:spPr>
      </p:pic>
    </p:spTree>
    <p:extLst>
      <p:ext uri="{BB962C8B-B14F-4D97-AF65-F5344CB8AC3E}">
        <p14:creationId xmlns:p14="http://schemas.microsoft.com/office/powerpoint/2010/main" val="387399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366933" y="0"/>
            <a:ext cx="5825067" cy="6858000"/>
          </a:xfrm>
          <a:prstGeom prst="rect">
            <a:avLst/>
          </a:prstGeom>
          <a:solidFill>
            <a:srgbClr val="0C097D"/>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sz="2400"/>
          </a:p>
        </p:txBody>
      </p:sp>
      <p:sp>
        <p:nvSpPr>
          <p:cNvPr id="8" name="TextBox 7"/>
          <p:cNvSpPr txBox="1"/>
          <p:nvPr/>
        </p:nvSpPr>
        <p:spPr>
          <a:xfrm>
            <a:off x="7487901" y="540134"/>
            <a:ext cx="3417169" cy="461665"/>
          </a:xfrm>
          <a:prstGeom prst="rect">
            <a:avLst/>
          </a:prstGeom>
          <a:noFill/>
        </p:spPr>
        <p:txBody>
          <a:bodyPr wrap="square" rtlCol="0">
            <a:spAutoFit/>
          </a:bodyPr>
          <a:lstStyle/>
          <a:p>
            <a:pPr algn="ctr"/>
            <a:r>
              <a:rPr lang="en-US" sz="2400" dirty="0">
                <a:solidFill>
                  <a:schemeClr val="bg1"/>
                </a:solidFill>
                <a:latin typeface="Avenir Book"/>
                <a:cs typeface="Avenir Book"/>
              </a:rPr>
              <a:t>DISAGREEMENTS</a:t>
            </a:r>
          </a:p>
        </p:txBody>
      </p:sp>
      <p:sp>
        <p:nvSpPr>
          <p:cNvPr id="9" name="Rectangle 8"/>
          <p:cNvSpPr/>
          <p:nvPr/>
        </p:nvSpPr>
        <p:spPr>
          <a:xfrm>
            <a:off x="7087811" y="255707"/>
            <a:ext cx="4246235" cy="6337004"/>
          </a:xfrm>
          <a:prstGeom prst="rect">
            <a:avLst/>
          </a:prstGeom>
          <a:no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lstStyle/>
          <a:p>
            <a:endParaRPr lang="en-US" sz="2400"/>
          </a:p>
        </p:txBody>
      </p:sp>
      <p:cxnSp>
        <p:nvCxnSpPr>
          <p:cNvPr id="7" name="Straight Connector 6"/>
          <p:cNvCxnSpPr/>
          <p:nvPr/>
        </p:nvCxnSpPr>
        <p:spPr>
          <a:xfrm>
            <a:off x="8556977" y="1207972"/>
            <a:ext cx="1219200"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216983" y="1475365"/>
            <a:ext cx="3874351" cy="4607480"/>
          </a:xfrm>
          <a:prstGeom prst="rect">
            <a:avLst/>
          </a:prstGeom>
          <a:noFill/>
        </p:spPr>
        <p:txBody>
          <a:bodyPr wrap="square" rtlCol="0">
            <a:spAutoFit/>
          </a:bodyPr>
          <a:lstStyle/>
          <a:p>
            <a:pPr marL="380990" indent="-380990">
              <a:buFont typeface="Arial"/>
              <a:buChar char="•"/>
            </a:pPr>
            <a:r>
              <a:rPr lang="en-US" sz="1867" dirty="0">
                <a:solidFill>
                  <a:schemeClr val="bg1"/>
                </a:solidFill>
                <a:latin typeface="Avenir Book"/>
                <a:cs typeface="Avenir Book"/>
              </a:rPr>
              <a:t>HOW TO GET THE FINAL ESTIMATE</a:t>
            </a:r>
          </a:p>
          <a:p>
            <a:pPr marL="380990" indent="-380990">
              <a:buFont typeface="Arial"/>
              <a:buChar char="•"/>
            </a:pPr>
            <a:r>
              <a:rPr lang="en-US" sz="1867" dirty="0">
                <a:solidFill>
                  <a:schemeClr val="bg1"/>
                </a:solidFill>
                <a:latin typeface="Avenir Book"/>
                <a:cs typeface="Avenir Book"/>
              </a:rPr>
              <a:t>NUMBER SEQUENCING</a:t>
            </a:r>
          </a:p>
          <a:p>
            <a:pPr marL="990575" lvl="1" indent="-380990">
              <a:buFont typeface="Arial"/>
              <a:buChar char="•"/>
            </a:pPr>
            <a:r>
              <a:rPr lang="en-US" sz="1467" i="1" dirty="0">
                <a:solidFill>
                  <a:schemeClr val="bg1"/>
                </a:solidFill>
                <a:latin typeface="Avenir Book"/>
                <a:cs typeface="Avenir Book"/>
              </a:rPr>
              <a:t>Playing Cards: </a:t>
            </a:r>
          </a:p>
          <a:p>
            <a:pPr marL="1600160" lvl="2" indent="-380990">
              <a:buFont typeface="Arial"/>
              <a:buChar char="•"/>
            </a:pPr>
            <a:r>
              <a:rPr lang="en-US" sz="1467" dirty="0">
                <a:solidFill>
                  <a:schemeClr val="bg1"/>
                </a:solidFill>
                <a:latin typeface="Avenir Book"/>
                <a:cs typeface="Avenir Book"/>
              </a:rPr>
              <a:t>Ace, 2, 3, 4, 5, 6</a:t>
            </a:r>
            <a:r>
              <a:rPr lang="mr-IN" sz="1467" dirty="0">
                <a:solidFill>
                  <a:schemeClr val="bg1"/>
                </a:solidFill>
                <a:latin typeface="Avenir Book"/>
                <a:cs typeface="Avenir Book"/>
              </a:rPr>
              <a:t>…</a:t>
            </a:r>
            <a:r>
              <a:rPr lang="en-US" sz="1467" dirty="0">
                <a:solidFill>
                  <a:schemeClr val="bg1"/>
                </a:solidFill>
                <a:latin typeface="Avenir Book"/>
                <a:cs typeface="Avenir Book"/>
              </a:rPr>
              <a:t> King</a:t>
            </a:r>
          </a:p>
          <a:p>
            <a:pPr marL="990575" lvl="1" indent="-380990">
              <a:buFont typeface="Arial"/>
              <a:buChar char="•"/>
            </a:pPr>
            <a:r>
              <a:rPr lang="en-US" sz="1467" i="1" dirty="0">
                <a:solidFill>
                  <a:schemeClr val="bg1"/>
                </a:solidFill>
                <a:latin typeface="Avenir Book"/>
                <a:cs typeface="Avenir Book"/>
              </a:rPr>
              <a:t>Modified Fibonacci: </a:t>
            </a:r>
          </a:p>
          <a:p>
            <a:pPr marL="1600160" lvl="2" indent="-380990">
              <a:buFont typeface="Arial"/>
              <a:buChar char="•"/>
            </a:pPr>
            <a:r>
              <a:rPr lang="en-US" sz="1467" dirty="0">
                <a:solidFill>
                  <a:schemeClr val="bg1"/>
                </a:solidFill>
                <a:latin typeface="Avenir Book"/>
                <a:cs typeface="Avenir Book"/>
              </a:rPr>
              <a:t>0, ½, 1, 3, 5, 8, 13, 20, 40, 100</a:t>
            </a:r>
          </a:p>
          <a:p>
            <a:pPr marL="990575" lvl="1" indent="-380990">
              <a:buFont typeface="Arial"/>
              <a:buChar char="•"/>
            </a:pPr>
            <a:r>
              <a:rPr lang="en-US" sz="1467" i="1" dirty="0">
                <a:solidFill>
                  <a:schemeClr val="bg1"/>
                </a:solidFill>
                <a:latin typeface="Avenir Book"/>
                <a:cs typeface="Avenir Book"/>
              </a:rPr>
              <a:t>Sequential: </a:t>
            </a:r>
          </a:p>
          <a:p>
            <a:pPr marL="1600160" lvl="2" indent="-380990">
              <a:buFont typeface="Arial"/>
              <a:buChar char="•"/>
            </a:pPr>
            <a:r>
              <a:rPr lang="en-US" sz="1467" dirty="0">
                <a:solidFill>
                  <a:schemeClr val="bg1"/>
                </a:solidFill>
                <a:latin typeface="Avenir Book"/>
                <a:cs typeface="Avenir Book"/>
              </a:rPr>
              <a:t>0, ½, 1, 2, 3, 4, 5, 6, 7, 8, 9, 10, 15</a:t>
            </a:r>
            <a:r>
              <a:rPr lang="mr-IN" sz="1467" dirty="0">
                <a:solidFill>
                  <a:schemeClr val="bg1"/>
                </a:solidFill>
                <a:latin typeface="Avenir Book"/>
                <a:cs typeface="Avenir Book"/>
              </a:rPr>
              <a:t>…</a:t>
            </a:r>
            <a:endParaRPr lang="en-US" sz="1467" dirty="0">
              <a:solidFill>
                <a:schemeClr val="bg1"/>
              </a:solidFill>
              <a:latin typeface="Avenir Book"/>
              <a:cs typeface="Avenir Book"/>
            </a:endParaRPr>
          </a:p>
          <a:p>
            <a:pPr marL="990575" lvl="1" indent="-380990">
              <a:buFont typeface="Arial"/>
              <a:buChar char="•"/>
            </a:pPr>
            <a:r>
              <a:rPr lang="en-US" sz="1467" i="1" dirty="0">
                <a:solidFill>
                  <a:schemeClr val="bg1"/>
                </a:solidFill>
                <a:latin typeface="Avenir Book"/>
                <a:cs typeface="Avenir Book"/>
              </a:rPr>
              <a:t>T-Shirt Sizes:</a:t>
            </a:r>
          </a:p>
          <a:p>
            <a:pPr marL="1600160" lvl="2" indent="-380990">
              <a:buFont typeface="Arial"/>
              <a:buChar char="•"/>
            </a:pPr>
            <a:r>
              <a:rPr lang="en-US" sz="1467" dirty="0" err="1">
                <a:solidFill>
                  <a:schemeClr val="bg1"/>
                </a:solidFill>
                <a:latin typeface="Avenir Book"/>
                <a:cs typeface="Avenir Book"/>
              </a:rPr>
              <a:t>xxs</a:t>
            </a:r>
            <a:r>
              <a:rPr lang="en-US" sz="1467" dirty="0">
                <a:solidFill>
                  <a:schemeClr val="bg1"/>
                </a:solidFill>
                <a:latin typeface="Avenir Book"/>
                <a:cs typeface="Avenir Book"/>
              </a:rPr>
              <a:t>, </a:t>
            </a:r>
            <a:r>
              <a:rPr lang="en-US" sz="1467" dirty="0" err="1">
                <a:solidFill>
                  <a:schemeClr val="bg1"/>
                </a:solidFill>
                <a:latin typeface="Avenir Book"/>
                <a:cs typeface="Avenir Book"/>
              </a:rPr>
              <a:t>xs</a:t>
            </a:r>
            <a:r>
              <a:rPr lang="en-US" sz="1467" dirty="0">
                <a:solidFill>
                  <a:schemeClr val="bg1"/>
                </a:solidFill>
                <a:latin typeface="Avenir Book"/>
                <a:cs typeface="Avenir Book"/>
              </a:rPr>
              <a:t>, s, m, l, xl, </a:t>
            </a:r>
            <a:r>
              <a:rPr lang="en-US" sz="1467" dirty="0" err="1">
                <a:solidFill>
                  <a:schemeClr val="bg1"/>
                </a:solidFill>
                <a:latin typeface="Avenir Book"/>
                <a:cs typeface="Avenir Book"/>
              </a:rPr>
              <a:t>xxl</a:t>
            </a:r>
            <a:endParaRPr lang="en-US" sz="1467" dirty="0">
              <a:solidFill>
                <a:schemeClr val="bg1"/>
              </a:solidFill>
              <a:latin typeface="Avenir Book"/>
              <a:cs typeface="Avenir Book"/>
            </a:endParaRPr>
          </a:p>
          <a:p>
            <a:pPr marL="990575" lvl="1" indent="-380990">
              <a:buFont typeface="Arial"/>
              <a:buChar char="•"/>
            </a:pPr>
            <a:r>
              <a:rPr lang="en-US" sz="1467" i="1" dirty="0">
                <a:solidFill>
                  <a:schemeClr val="bg1"/>
                </a:solidFill>
                <a:latin typeface="Avenir Book"/>
                <a:cs typeface="Avenir Book"/>
              </a:rPr>
              <a:t>With Icons: </a:t>
            </a:r>
          </a:p>
          <a:p>
            <a:pPr marL="1600160" lvl="2" indent="-380990">
              <a:buFont typeface="Arial"/>
              <a:buChar char="•"/>
            </a:pPr>
            <a:r>
              <a:rPr lang="en-US" sz="1467" dirty="0">
                <a:solidFill>
                  <a:schemeClr val="bg1"/>
                </a:solidFill>
                <a:latin typeface="Avenir Book"/>
                <a:cs typeface="Avenir Book"/>
              </a:rPr>
              <a:t>Infinity means it can’t be done, coffee cup means I need a break</a:t>
            </a:r>
          </a:p>
          <a:p>
            <a:pPr marL="990575" lvl="1" indent="-380990">
              <a:buFont typeface="Arial"/>
              <a:buChar char="•"/>
            </a:pPr>
            <a:r>
              <a:rPr lang="en-US" sz="1600" dirty="0">
                <a:solidFill>
                  <a:schemeClr val="bg1"/>
                </a:solidFill>
                <a:latin typeface="Avenir Book"/>
                <a:cs typeface="Avenir Book"/>
              </a:rPr>
              <a:t>And what do the numbers mean? Story points, ideal days, etc.</a:t>
            </a:r>
          </a:p>
        </p:txBody>
      </p:sp>
      <p:pic>
        <p:nvPicPr>
          <p:cNvPr id="3" name="Picture 2" descr="gamble-3048625_1920.jpg"/>
          <p:cNvPicPr>
            <a:picLocks noChangeAspect="1"/>
          </p:cNvPicPr>
          <p:nvPr/>
        </p:nvPicPr>
        <p:blipFill rotWithShape="1">
          <a:blip r:embed="rId3">
            <a:extLst>
              <a:ext uri="{28A0092B-C50C-407E-A947-70E740481C1C}">
                <a14:useLocalDpi xmlns:a14="http://schemas.microsoft.com/office/drawing/2010/main" val="0"/>
              </a:ext>
            </a:extLst>
          </a:blip>
          <a:srcRect t="7754" b="20662"/>
          <a:stretch/>
        </p:blipFill>
        <p:spPr>
          <a:xfrm>
            <a:off x="0" y="0"/>
            <a:ext cx="6366933" cy="6858000"/>
          </a:xfrm>
          <a:prstGeom prst="rect">
            <a:avLst/>
          </a:prstGeom>
        </p:spPr>
      </p:pic>
    </p:spTree>
    <p:extLst>
      <p:ext uri="{BB962C8B-B14F-4D97-AF65-F5344CB8AC3E}">
        <p14:creationId xmlns:p14="http://schemas.microsoft.com/office/powerpoint/2010/main" val="328502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366933" y="0"/>
            <a:ext cx="5825067" cy="6858000"/>
          </a:xfrm>
          <a:prstGeom prst="rect">
            <a:avLst/>
          </a:prstGeom>
          <a:solidFill>
            <a:srgbClr val="0C097D"/>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sz="2400"/>
          </a:p>
        </p:txBody>
      </p:sp>
      <p:sp>
        <p:nvSpPr>
          <p:cNvPr id="8" name="TextBox 7"/>
          <p:cNvSpPr txBox="1"/>
          <p:nvPr/>
        </p:nvSpPr>
        <p:spPr>
          <a:xfrm>
            <a:off x="7487901" y="540134"/>
            <a:ext cx="3417169" cy="461665"/>
          </a:xfrm>
          <a:prstGeom prst="rect">
            <a:avLst/>
          </a:prstGeom>
          <a:noFill/>
        </p:spPr>
        <p:txBody>
          <a:bodyPr wrap="square" rtlCol="0">
            <a:spAutoFit/>
          </a:bodyPr>
          <a:lstStyle/>
          <a:p>
            <a:pPr algn="ctr"/>
            <a:r>
              <a:rPr lang="en-US" sz="2400" dirty="0">
                <a:solidFill>
                  <a:schemeClr val="bg1"/>
                </a:solidFill>
                <a:latin typeface="Avenir Book"/>
                <a:cs typeface="Avenir Book"/>
              </a:rPr>
              <a:t>DISAGREEMENTS</a:t>
            </a:r>
          </a:p>
        </p:txBody>
      </p:sp>
      <p:sp>
        <p:nvSpPr>
          <p:cNvPr id="9" name="Rectangle 8"/>
          <p:cNvSpPr/>
          <p:nvPr/>
        </p:nvSpPr>
        <p:spPr>
          <a:xfrm>
            <a:off x="7087811" y="255707"/>
            <a:ext cx="4246235" cy="6337004"/>
          </a:xfrm>
          <a:prstGeom prst="rect">
            <a:avLst/>
          </a:prstGeom>
          <a:no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lstStyle/>
          <a:p>
            <a:endParaRPr lang="en-US" sz="2400"/>
          </a:p>
        </p:txBody>
      </p:sp>
      <p:cxnSp>
        <p:nvCxnSpPr>
          <p:cNvPr id="7" name="Straight Connector 6"/>
          <p:cNvCxnSpPr/>
          <p:nvPr/>
        </p:nvCxnSpPr>
        <p:spPr>
          <a:xfrm>
            <a:off x="8556977" y="1207972"/>
            <a:ext cx="1219200"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216983" y="1475366"/>
            <a:ext cx="3874351" cy="3827523"/>
          </a:xfrm>
          <a:prstGeom prst="rect">
            <a:avLst/>
          </a:prstGeom>
          <a:noFill/>
        </p:spPr>
        <p:txBody>
          <a:bodyPr wrap="square" rtlCol="0">
            <a:spAutoFit/>
          </a:bodyPr>
          <a:lstStyle/>
          <a:p>
            <a:pPr marL="380990" indent="-380990">
              <a:buFont typeface="Arial"/>
              <a:buChar char="•"/>
            </a:pPr>
            <a:r>
              <a:rPr lang="en-US" sz="1867" dirty="0">
                <a:solidFill>
                  <a:schemeClr val="bg1"/>
                </a:solidFill>
                <a:latin typeface="Avenir Book"/>
                <a:cs typeface="Avenir Book"/>
              </a:rPr>
              <a:t>HOW TO GET THE FINAL ESTIMATE</a:t>
            </a:r>
          </a:p>
          <a:p>
            <a:pPr marL="380990" indent="-380990">
              <a:buFont typeface="Arial"/>
              <a:buChar char="•"/>
            </a:pPr>
            <a:r>
              <a:rPr lang="en-US" sz="1867" dirty="0">
                <a:solidFill>
                  <a:schemeClr val="bg1"/>
                </a:solidFill>
                <a:latin typeface="Avenir Book"/>
                <a:cs typeface="Avenir Book"/>
              </a:rPr>
              <a:t>NUMBER SEQUENCING</a:t>
            </a:r>
          </a:p>
          <a:p>
            <a:pPr marL="380990" indent="-380990">
              <a:buFont typeface="Arial"/>
              <a:buChar char="•"/>
            </a:pPr>
            <a:r>
              <a:rPr lang="en-US" sz="1867" dirty="0">
                <a:solidFill>
                  <a:schemeClr val="bg1"/>
                </a:solidFill>
                <a:latin typeface="Avenir Book"/>
                <a:cs typeface="Avenir Book"/>
              </a:rPr>
              <a:t>TO TIME OR NOT TO TIME</a:t>
            </a:r>
          </a:p>
          <a:p>
            <a:pPr marL="990575" lvl="1" indent="-380990">
              <a:buFont typeface="Arial"/>
              <a:buChar char="•"/>
            </a:pPr>
            <a:r>
              <a:rPr lang="en-US" sz="1867" dirty="0">
                <a:solidFill>
                  <a:schemeClr val="bg1"/>
                </a:solidFill>
                <a:latin typeface="Avenir Book"/>
                <a:cs typeface="Avenir Book"/>
              </a:rPr>
              <a:t>Original purpose was to keep estimation meetings moving (Agile Alliance)</a:t>
            </a:r>
          </a:p>
          <a:p>
            <a:pPr marL="990575" lvl="1" indent="-380990">
              <a:buFont typeface="Arial"/>
              <a:buChar char="•"/>
            </a:pPr>
            <a:r>
              <a:rPr lang="en-US" sz="1867" dirty="0">
                <a:solidFill>
                  <a:schemeClr val="bg1"/>
                </a:solidFill>
                <a:latin typeface="Avenir Book"/>
                <a:cs typeface="Avenir Book"/>
              </a:rPr>
              <a:t>Use a timer to limit each round?</a:t>
            </a:r>
          </a:p>
          <a:p>
            <a:pPr marL="990575" lvl="1" indent="-380990">
              <a:buFont typeface="Arial"/>
              <a:buChar char="•"/>
            </a:pPr>
            <a:r>
              <a:rPr lang="en-US" sz="1867" dirty="0">
                <a:solidFill>
                  <a:schemeClr val="bg1"/>
                </a:solidFill>
                <a:latin typeface="Avenir Book"/>
                <a:cs typeface="Avenir Book"/>
              </a:rPr>
              <a:t>Use a timer to limit vote justifications?</a:t>
            </a:r>
          </a:p>
          <a:p>
            <a:pPr marL="990575" lvl="1" indent="-380990">
              <a:buFont typeface="Arial"/>
              <a:buChar char="•"/>
            </a:pPr>
            <a:r>
              <a:rPr lang="en-US" sz="1867" dirty="0">
                <a:solidFill>
                  <a:schemeClr val="bg1"/>
                </a:solidFill>
                <a:latin typeface="Avenir Book"/>
                <a:cs typeface="Avenir Book"/>
              </a:rPr>
              <a:t>How long to set in both cases?</a:t>
            </a:r>
          </a:p>
        </p:txBody>
      </p:sp>
      <p:pic>
        <p:nvPicPr>
          <p:cNvPr id="3" name="Picture 2" descr="gamble-3048625_1920.jpg"/>
          <p:cNvPicPr>
            <a:picLocks noChangeAspect="1"/>
          </p:cNvPicPr>
          <p:nvPr/>
        </p:nvPicPr>
        <p:blipFill rotWithShape="1">
          <a:blip r:embed="rId3">
            <a:extLst>
              <a:ext uri="{28A0092B-C50C-407E-A947-70E740481C1C}">
                <a14:useLocalDpi xmlns:a14="http://schemas.microsoft.com/office/drawing/2010/main" val="0"/>
              </a:ext>
            </a:extLst>
          </a:blip>
          <a:srcRect t="7754" b="20662"/>
          <a:stretch/>
        </p:blipFill>
        <p:spPr>
          <a:xfrm>
            <a:off x="0" y="0"/>
            <a:ext cx="6366933" cy="6858000"/>
          </a:xfrm>
          <a:prstGeom prst="rect">
            <a:avLst/>
          </a:prstGeom>
        </p:spPr>
      </p:pic>
    </p:spTree>
    <p:extLst>
      <p:ext uri="{BB962C8B-B14F-4D97-AF65-F5344CB8AC3E}">
        <p14:creationId xmlns:p14="http://schemas.microsoft.com/office/powerpoint/2010/main" val="4165025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366933" y="0"/>
            <a:ext cx="5825067" cy="6858000"/>
          </a:xfrm>
          <a:prstGeom prst="rect">
            <a:avLst/>
          </a:prstGeom>
          <a:solidFill>
            <a:srgbClr val="0C097D"/>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sz="2400"/>
          </a:p>
        </p:txBody>
      </p:sp>
      <p:sp>
        <p:nvSpPr>
          <p:cNvPr id="8" name="TextBox 7"/>
          <p:cNvSpPr txBox="1"/>
          <p:nvPr/>
        </p:nvSpPr>
        <p:spPr>
          <a:xfrm>
            <a:off x="7487901" y="540134"/>
            <a:ext cx="3417169" cy="461665"/>
          </a:xfrm>
          <a:prstGeom prst="rect">
            <a:avLst/>
          </a:prstGeom>
          <a:noFill/>
        </p:spPr>
        <p:txBody>
          <a:bodyPr wrap="square" rtlCol="0">
            <a:spAutoFit/>
          </a:bodyPr>
          <a:lstStyle/>
          <a:p>
            <a:pPr algn="ctr"/>
            <a:r>
              <a:rPr lang="en-US" sz="2400" dirty="0">
                <a:solidFill>
                  <a:schemeClr val="bg1"/>
                </a:solidFill>
                <a:latin typeface="Avenir Book"/>
                <a:cs typeface="Avenir Book"/>
              </a:rPr>
              <a:t>DISAGREEMENTS</a:t>
            </a:r>
          </a:p>
        </p:txBody>
      </p:sp>
      <p:sp>
        <p:nvSpPr>
          <p:cNvPr id="9" name="Rectangle 8"/>
          <p:cNvSpPr/>
          <p:nvPr/>
        </p:nvSpPr>
        <p:spPr>
          <a:xfrm>
            <a:off x="7087811" y="255707"/>
            <a:ext cx="4246235" cy="6337004"/>
          </a:xfrm>
          <a:prstGeom prst="rect">
            <a:avLst/>
          </a:prstGeom>
          <a:no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lstStyle/>
          <a:p>
            <a:endParaRPr lang="en-US" sz="2400"/>
          </a:p>
        </p:txBody>
      </p:sp>
      <p:cxnSp>
        <p:nvCxnSpPr>
          <p:cNvPr id="7" name="Straight Connector 6"/>
          <p:cNvCxnSpPr/>
          <p:nvPr/>
        </p:nvCxnSpPr>
        <p:spPr>
          <a:xfrm>
            <a:off x="8556977" y="1207972"/>
            <a:ext cx="1219200"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216983" y="1475366"/>
            <a:ext cx="3874351" cy="1241622"/>
          </a:xfrm>
          <a:prstGeom prst="rect">
            <a:avLst/>
          </a:prstGeom>
          <a:noFill/>
        </p:spPr>
        <p:txBody>
          <a:bodyPr wrap="square" rtlCol="0">
            <a:spAutoFit/>
          </a:bodyPr>
          <a:lstStyle/>
          <a:p>
            <a:pPr marL="380990" indent="-380990">
              <a:buFont typeface="Arial"/>
              <a:buChar char="•"/>
            </a:pPr>
            <a:r>
              <a:rPr lang="en-US" sz="1867" dirty="0">
                <a:solidFill>
                  <a:schemeClr val="bg1"/>
                </a:solidFill>
                <a:latin typeface="Avenir Book"/>
                <a:cs typeface="Avenir Book"/>
              </a:rPr>
              <a:t>HOW TO GET THE FINAL ESTIMATE</a:t>
            </a:r>
          </a:p>
          <a:p>
            <a:pPr marL="380990" indent="-380990">
              <a:buFont typeface="Arial"/>
              <a:buChar char="•"/>
            </a:pPr>
            <a:r>
              <a:rPr lang="en-US" sz="1867" dirty="0">
                <a:solidFill>
                  <a:schemeClr val="bg1"/>
                </a:solidFill>
                <a:latin typeface="Avenir Book"/>
                <a:cs typeface="Avenir Book"/>
              </a:rPr>
              <a:t>NUMBER SEQUENCING</a:t>
            </a:r>
          </a:p>
          <a:p>
            <a:pPr marL="380990" indent="-380990">
              <a:buFont typeface="Arial"/>
              <a:buChar char="•"/>
            </a:pPr>
            <a:r>
              <a:rPr lang="en-US" sz="1867" dirty="0">
                <a:solidFill>
                  <a:schemeClr val="bg1"/>
                </a:solidFill>
                <a:latin typeface="Avenir Book"/>
                <a:cs typeface="Avenir Book"/>
              </a:rPr>
              <a:t>TO TIME OR NOT TO TIME</a:t>
            </a:r>
          </a:p>
        </p:txBody>
      </p:sp>
      <p:pic>
        <p:nvPicPr>
          <p:cNvPr id="3" name="Picture 2" descr="gamble-3048625_1920.jpg"/>
          <p:cNvPicPr>
            <a:picLocks noChangeAspect="1"/>
          </p:cNvPicPr>
          <p:nvPr/>
        </p:nvPicPr>
        <p:blipFill rotWithShape="1">
          <a:blip r:embed="rId3">
            <a:extLst>
              <a:ext uri="{28A0092B-C50C-407E-A947-70E740481C1C}">
                <a14:useLocalDpi xmlns:a14="http://schemas.microsoft.com/office/drawing/2010/main" val="0"/>
              </a:ext>
            </a:extLst>
          </a:blip>
          <a:srcRect t="7754" b="20662"/>
          <a:stretch/>
        </p:blipFill>
        <p:spPr>
          <a:xfrm>
            <a:off x="0" y="0"/>
            <a:ext cx="6366933" cy="6858000"/>
          </a:xfrm>
          <a:prstGeom prst="rect">
            <a:avLst/>
          </a:prstGeom>
        </p:spPr>
      </p:pic>
      <p:pic>
        <p:nvPicPr>
          <p:cNvPr id="10" name="Picture 9" descr="user-black-close-up-shape (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12667" y="3725333"/>
            <a:ext cx="1888067" cy="1888067"/>
          </a:xfrm>
          <a:prstGeom prst="rect">
            <a:avLst/>
          </a:prstGeom>
        </p:spPr>
      </p:pic>
      <p:sp>
        <p:nvSpPr>
          <p:cNvPr id="12" name="TextBox 11"/>
          <p:cNvSpPr txBox="1"/>
          <p:nvPr/>
        </p:nvSpPr>
        <p:spPr>
          <a:xfrm>
            <a:off x="8791767" y="3757467"/>
            <a:ext cx="724767" cy="666786"/>
          </a:xfrm>
          <a:prstGeom prst="rect">
            <a:avLst/>
          </a:prstGeom>
          <a:noFill/>
        </p:spPr>
        <p:txBody>
          <a:bodyPr wrap="square" rtlCol="0">
            <a:spAutoFit/>
          </a:bodyPr>
          <a:lstStyle/>
          <a:p>
            <a:pPr algn="ctr"/>
            <a:r>
              <a:rPr lang="en-US" sz="3733" dirty="0">
                <a:solidFill>
                  <a:srgbClr val="0C097D"/>
                </a:solidFill>
                <a:latin typeface="Avenir Book"/>
                <a:cs typeface="Avenir Book"/>
              </a:rPr>
              <a:t>?</a:t>
            </a:r>
          </a:p>
        </p:txBody>
      </p:sp>
    </p:spTree>
    <p:extLst>
      <p:ext uri="{BB962C8B-B14F-4D97-AF65-F5344CB8AC3E}">
        <p14:creationId xmlns:p14="http://schemas.microsoft.com/office/powerpoint/2010/main" val="2683916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ouse-of-cards-3894985_1920.jpg"/>
          <p:cNvPicPr>
            <a:picLocks noChangeAspect="1"/>
          </p:cNvPicPr>
          <p:nvPr/>
        </p:nvPicPr>
        <p:blipFill rotWithShape="1">
          <a:blip r:embed="rId3">
            <a:extLst>
              <a:ext uri="{28A0092B-C50C-407E-A947-70E740481C1C}">
                <a14:useLocalDpi xmlns:a14="http://schemas.microsoft.com/office/drawing/2010/main" val="0"/>
              </a:ext>
            </a:extLst>
          </a:blip>
          <a:srcRect t="15691"/>
          <a:stretch/>
        </p:blipFill>
        <p:spPr>
          <a:xfrm>
            <a:off x="0" y="0"/>
            <a:ext cx="12192000" cy="6858000"/>
          </a:xfrm>
          <a:prstGeom prst="rect">
            <a:avLst/>
          </a:prstGeom>
        </p:spPr>
      </p:pic>
      <p:sp>
        <p:nvSpPr>
          <p:cNvPr id="5" name="TextBox 4"/>
          <p:cNvSpPr txBox="1"/>
          <p:nvPr/>
        </p:nvSpPr>
        <p:spPr>
          <a:xfrm>
            <a:off x="2407897" y="475612"/>
            <a:ext cx="7481177" cy="502766"/>
          </a:xfrm>
          <a:prstGeom prst="rect">
            <a:avLst/>
          </a:prstGeom>
          <a:noFill/>
        </p:spPr>
        <p:txBody>
          <a:bodyPr wrap="square" rtlCol="0">
            <a:spAutoFit/>
          </a:bodyPr>
          <a:lstStyle/>
          <a:p>
            <a:pPr algn="ctr"/>
            <a:r>
              <a:rPr lang="en-US" sz="2667" dirty="0">
                <a:solidFill>
                  <a:schemeClr val="bg1"/>
                </a:solidFill>
                <a:latin typeface="Avenir Book"/>
                <a:cs typeface="Avenir Book"/>
              </a:rPr>
              <a:t>BENEFITS</a:t>
            </a:r>
          </a:p>
        </p:txBody>
      </p:sp>
      <p:cxnSp>
        <p:nvCxnSpPr>
          <p:cNvPr id="6" name="Straight Connector 5"/>
          <p:cNvCxnSpPr/>
          <p:nvPr/>
        </p:nvCxnSpPr>
        <p:spPr>
          <a:xfrm>
            <a:off x="3657614" y="1166195"/>
            <a:ext cx="4794409" cy="0"/>
          </a:xfrm>
          <a:prstGeom prst="line">
            <a:avLst/>
          </a:prstGeom>
          <a:ln>
            <a:solidFill>
              <a:srgbClr val="0C097D"/>
            </a:solidFill>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731497" y="1390012"/>
            <a:ext cx="7481177" cy="1569660"/>
          </a:xfrm>
          <a:prstGeom prst="rect">
            <a:avLst/>
          </a:prstGeom>
          <a:noFill/>
        </p:spPr>
        <p:txBody>
          <a:bodyPr wrap="square" rtlCol="0">
            <a:spAutoFit/>
          </a:bodyPr>
          <a:lstStyle/>
          <a:p>
            <a:pPr marL="457189" indent="-457189">
              <a:buFont typeface="Arial"/>
              <a:buChar char="•"/>
            </a:pPr>
            <a:r>
              <a:rPr lang="en-US" sz="2400" dirty="0">
                <a:solidFill>
                  <a:schemeClr val="bg1"/>
                </a:solidFill>
                <a:latin typeface="Avenir Book"/>
                <a:cs typeface="Avenir Book"/>
              </a:rPr>
              <a:t>Promotes accuracy, prevents bias</a:t>
            </a:r>
          </a:p>
          <a:p>
            <a:pPr marL="457189" indent="-457189">
              <a:buFont typeface="Arial"/>
              <a:buChar char="•"/>
            </a:pPr>
            <a:r>
              <a:rPr lang="en-US" sz="2400" dirty="0">
                <a:solidFill>
                  <a:schemeClr val="bg1"/>
                </a:solidFill>
                <a:latin typeface="Avenir Book"/>
                <a:cs typeface="Avenir Book"/>
              </a:rPr>
              <a:t>Keeps things organized &amp; moving</a:t>
            </a:r>
          </a:p>
          <a:p>
            <a:pPr marL="457189" indent="-457189">
              <a:buFont typeface="Arial"/>
              <a:buChar char="•"/>
            </a:pPr>
            <a:r>
              <a:rPr lang="en-US" sz="2400" dirty="0">
                <a:solidFill>
                  <a:schemeClr val="bg1"/>
                </a:solidFill>
                <a:latin typeface="Avenir Book"/>
                <a:cs typeface="Avenir Book"/>
              </a:rPr>
              <a:t>Can assist in task assignment</a:t>
            </a:r>
          </a:p>
          <a:p>
            <a:pPr marL="457189" indent="-457189">
              <a:buFont typeface="Arial"/>
              <a:buChar char="•"/>
            </a:pPr>
            <a:r>
              <a:rPr lang="en-US" sz="2400" dirty="0">
                <a:solidFill>
                  <a:schemeClr val="bg1"/>
                </a:solidFill>
                <a:latin typeface="Avenir Book"/>
                <a:cs typeface="Avenir Book"/>
              </a:rPr>
              <a:t>Allows for multiple timelines based on cuts</a:t>
            </a:r>
          </a:p>
        </p:txBody>
      </p:sp>
      <p:sp>
        <p:nvSpPr>
          <p:cNvPr id="8" name="Rectangle 7"/>
          <p:cNvSpPr/>
          <p:nvPr/>
        </p:nvSpPr>
        <p:spPr>
          <a:xfrm>
            <a:off x="406401" y="255707"/>
            <a:ext cx="11362265" cy="6348292"/>
          </a:xfrm>
          <a:prstGeom prst="rect">
            <a:avLst/>
          </a:prstGeom>
          <a:noFill/>
          <a:ln w="12700" cmpd="sng">
            <a:solidFill>
              <a:srgbClr val="0C097D"/>
            </a:solidFill>
          </a:ln>
          <a:effectLst/>
        </p:spPr>
        <p:style>
          <a:lnRef idx="1">
            <a:schemeClr val="accent1"/>
          </a:lnRef>
          <a:fillRef idx="3">
            <a:schemeClr val="accent1"/>
          </a:fillRef>
          <a:effectRef idx="2">
            <a:schemeClr val="accent1"/>
          </a:effectRef>
          <a:fontRef idx="minor">
            <a:schemeClr val="lt1"/>
          </a:fontRef>
        </p:style>
        <p:txBody>
          <a:bodyPr/>
          <a:lstStyle/>
          <a:p>
            <a:endParaRPr lang="en-US" sz="2400"/>
          </a:p>
        </p:txBody>
      </p:sp>
    </p:spTree>
    <p:extLst>
      <p:ext uri="{BB962C8B-B14F-4D97-AF65-F5344CB8AC3E}">
        <p14:creationId xmlns:p14="http://schemas.microsoft.com/office/powerpoint/2010/main" val="3714002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ard-1298698_1920.jpg"/>
          <p:cNvPicPr>
            <a:picLocks noChangeAspect="1"/>
          </p:cNvPicPr>
          <p:nvPr/>
        </p:nvPicPr>
        <p:blipFill rotWithShape="1">
          <a:blip r:embed="rId3">
            <a:extLst>
              <a:ext uri="{28A0092B-C50C-407E-A947-70E740481C1C}">
                <a14:useLocalDpi xmlns:a14="http://schemas.microsoft.com/office/drawing/2010/main" val="0"/>
              </a:ext>
            </a:extLst>
          </a:blip>
          <a:srcRect l="21059" r="24311"/>
          <a:stretch/>
        </p:blipFill>
        <p:spPr>
          <a:xfrm>
            <a:off x="-406400" y="0"/>
            <a:ext cx="6773333" cy="6858000"/>
          </a:xfrm>
          <a:prstGeom prst="rect">
            <a:avLst/>
          </a:prstGeom>
        </p:spPr>
      </p:pic>
      <p:sp>
        <p:nvSpPr>
          <p:cNvPr id="6" name="Rectangle 5"/>
          <p:cNvSpPr/>
          <p:nvPr/>
        </p:nvSpPr>
        <p:spPr>
          <a:xfrm>
            <a:off x="6366933" y="0"/>
            <a:ext cx="5825067" cy="6858000"/>
          </a:xfrm>
          <a:prstGeom prst="rect">
            <a:avLst/>
          </a:prstGeom>
          <a:solidFill>
            <a:srgbClr val="0C097D"/>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sz="2400"/>
          </a:p>
        </p:txBody>
      </p:sp>
      <p:sp>
        <p:nvSpPr>
          <p:cNvPr id="8" name="TextBox 7"/>
          <p:cNvSpPr txBox="1"/>
          <p:nvPr/>
        </p:nvSpPr>
        <p:spPr>
          <a:xfrm>
            <a:off x="7487912" y="540128"/>
            <a:ext cx="3417169" cy="461665"/>
          </a:xfrm>
          <a:prstGeom prst="rect">
            <a:avLst/>
          </a:prstGeom>
          <a:noFill/>
        </p:spPr>
        <p:txBody>
          <a:bodyPr wrap="square" rtlCol="0">
            <a:spAutoFit/>
          </a:bodyPr>
          <a:lstStyle/>
          <a:p>
            <a:pPr algn="ctr"/>
            <a:r>
              <a:rPr lang="en-US" sz="2400" dirty="0">
                <a:solidFill>
                  <a:schemeClr val="bg1"/>
                </a:solidFill>
                <a:latin typeface="Avenir Book"/>
                <a:cs typeface="Avenir Book"/>
              </a:rPr>
              <a:t>196</a:t>
            </a:r>
          </a:p>
        </p:txBody>
      </p:sp>
      <p:sp>
        <p:nvSpPr>
          <p:cNvPr id="9" name="Rectangle 8"/>
          <p:cNvSpPr/>
          <p:nvPr/>
        </p:nvSpPr>
        <p:spPr>
          <a:xfrm>
            <a:off x="7087811" y="255707"/>
            <a:ext cx="4246235" cy="6337004"/>
          </a:xfrm>
          <a:prstGeom prst="rect">
            <a:avLst/>
          </a:prstGeom>
          <a:no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lstStyle/>
          <a:p>
            <a:endParaRPr lang="en-US" sz="2400"/>
          </a:p>
        </p:txBody>
      </p:sp>
      <p:cxnSp>
        <p:nvCxnSpPr>
          <p:cNvPr id="7" name="Straight Connector 6"/>
          <p:cNvCxnSpPr/>
          <p:nvPr/>
        </p:nvCxnSpPr>
        <p:spPr>
          <a:xfrm>
            <a:off x="8556977" y="1162800"/>
            <a:ext cx="1219200"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487912" y="1509237"/>
            <a:ext cx="3417169" cy="1528945"/>
          </a:xfrm>
          <a:prstGeom prst="rect">
            <a:avLst/>
          </a:prstGeom>
          <a:noFill/>
        </p:spPr>
        <p:txBody>
          <a:bodyPr wrap="square" rtlCol="0">
            <a:spAutoFit/>
          </a:bodyPr>
          <a:lstStyle/>
          <a:p>
            <a:r>
              <a:rPr lang="en-US" sz="1867" dirty="0">
                <a:solidFill>
                  <a:schemeClr val="bg1"/>
                </a:solidFill>
                <a:latin typeface="Avenir Book"/>
                <a:cs typeface="Avenir Book"/>
              </a:rPr>
              <a:t>RAW MATH</a:t>
            </a:r>
          </a:p>
          <a:p>
            <a:pPr marL="380990" indent="-380990">
              <a:buFont typeface="Arial"/>
              <a:buChar char="•"/>
            </a:pPr>
            <a:r>
              <a:rPr lang="en-US" sz="1867" dirty="0">
                <a:solidFill>
                  <a:schemeClr val="bg1"/>
                </a:solidFill>
                <a:latin typeface="Avenir Book"/>
                <a:cs typeface="Avenir Book"/>
              </a:rPr>
              <a:t>6 </a:t>
            </a:r>
            <a:r>
              <a:rPr lang="en-US" sz="1867" dirty="0" err="1">
                <a:solidFill>
                  <a:schemeClr val="bg1"/>
                </a:solidFill>
                <a:latin typeface="Avenir Book"/>
                <a:cs typeface="Avenir Book"/>
              </a:rPr>
              <a:t>Devs</a:t>
            </a:r>
            <a:endParaRPr lang="en-US" sz="1867" dirty="0">
              <a:solidFill>
                <a:schemeClr val="bg1"/>
              </a:solidFill>
              <a:latin typeface="Avenir Book"/>
              <a:cs typeface="Avenir Book"/>
            </a:endParaRPr>
          </a:p>
          <a:p>
            <a:pPr marL="380990" indent="-380990">
              <a:buFont typeface="Arial"/>
              <a:buChar char="•"/>
            </a:pPr>
            <a:r>
              <a:rPr lang="en-US" sz="1867" dirty="0">
                <a:solidFill>
                  <a:schemeClr val="bg1"/>
                </a:solidFill>
                <a:latin typeface="Avenir Book"/>
                <a:cs typeface="Avenir Book"/>
              </a:rPr>
              <a:t>5 days/week</a:t>
            </a:r>
          </a:p>
          <a:p>
            <a:pPr marL="380990" indent="-380990">
              <a:buFont typeface="Arial"/>
              <a:buChar char="•"/>
            </a:pPr>
            <a:r>
              <a:rPr lang="en-US" sz="1867" dirty="0">
                <a:solidFill>
                  <a:schemeClr val="bg1"/>
                </a:solidFill>
                <a:latin typeface="Avenir Book"/>
                <a:cs typeface="Avenir Book"/>
              </a:rPr>
              <a:t>30 points/week</a:t>
            </a:r>
          </a:p>
          <a:p>
            <a:pPr marL="380990" indent="-380990">
              <a:buFont typeface="Arial"/>
              <a:buChar char="•"/>
            </a:pPr>
            <a:r>
              <a:rPr lang="en-US" sz="1867" dirty="0">
                <a:solidFill>
                  <a:schemeClr val="bg1"/>
                </a:solidFill>
                <a:latin typeface="Avenir Book"/>
                <a:cs typeface="Avenir Book"/>
              </a:rPr>
              <a:t>196/30 = 6.4 weeks! </a:t>
            </a:r>
          </a:p>
        </p:txBody>
      </p:sp>
    </p:spTree>
    <p:extLst>
      <p:ext uri="{BB962C8B-B14F-4D97-AF65-F5344CB8AC3E}">
        <p14:creationId xmlns:p14="http://schemas.microsoft.com/office/powerpoint/2010/main" val="3806535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alendar2016.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5930" y="0"/>
            <a:ext cx="9700141" cy="6858000"/>
          </a:xfrm>
          <a:prstGeom prst="rect">
            <a:avLst/>
          </a:prstGeom>
        </p:spPr>
      </p:pic>
      <p:sp>
        <p:nvSpPr>
          <p:cNvPr id="3" name="Oval 2"/>
          <p:cNvSpPr/>
          <p:nvPr/>
        </p:nvSpPr>
        <p:spPr>
          <a:xfrm>
            <a:off x="8744373" y="3024294"/>
            <a:ext cx="379307" cy="362373"/>
          </a:xfrm>
          <a:prstGeom prst="ellipse">
            <a:avLst/>
          </a:prstGeom>
          <a:noFill/>
          <a:ln w="76200" cmpd="sng">
            <a:solidFill>
              <a:srgbClr val="0C097D"/>
            </a:solidFill>
          </a:ln>
        </p:spPr>
        <p:style>
          <a:lnRef idx="1">
            <a:schemeClr val="accent1"/>
          </a:lnRef>
          <a:fillRef idx="3">
            <a:schemeClr val="accent1"/>
          </a:fillRef>
          <a:effectRef idx="2">
            <a:schemeClr val="accent1"/>
          </a:effectRef>
          <a:fontRef idx="minor">
            <a:schemeClr val="lt1"/>
          </a:fontRef>
        </p:style>
        <p:txBody>
          <a:bodyPr/>
          <a:lstStyle/>
          <a:p>
            <a:endParaRPr lang="en-US" sz="2400"/>
          </a:p>
        </p:txBody>
      </p:sp>
      <p:sp>
        <p:nvSpPr>
          <p:cNvPr id="4" name="&quot;No&quot; Symbol 3"/>
          <p:cNvSpPr/>
          <p:nvPr/>
        </p:nvSpPr>
        <p:spPr>
          <a:xfrm>
            <a:off x="12578080" y="2966720"/>
            <a:ext cx="477520" cy="443653"/>
          </a:xfrm>
          <a:prstGeom prst="noSmoking">
            <a:avLst/>
          </a:prstGeom>
          <a:solidFill>
            <a:srgbClr val="0C097D"/>
          </a:solidFill>
          <a:ln>
            <a:solidFill>
              <a:srgbClr val="0C097D"/>
            </a:solidFill>
          </a:ln>
        </p:spPr>
        <p:style>
          <a:lnRef idx="1">
            <a:schemeClr val="accent1"/>
          </a:lnRef>
          <a:fillRef idx="3">
            <a:schemeClr val="accent1"/>
          </a:fillRef>
          <a:effectRef idx="2">
            <a:schemeClr val="accent1"/>
          </a:effectRef>
          <a:fontRef idx="minor">
            <a:schemeClr val="lt1"/>
          </a:fontRef>
        </p:style>
        <p:txBody>
          <a:bodyPr/>
          <a:lstStyle/>
          <a:p>
            <a:endParaRPr lang="en-US" sz="2400"/>
          </a:p>
        </p:txBody>
      </p:sp>
      <p:sp>
        <p:nvSpPr>
          <p:cNvPr id="5" name="Oval 4"/>
          <p:cNvSpPr/>
          <p:nvPr/>
        </p:nvSpPr>
        <p:spPr>
          <a:xfrm>
            <a:off x="1937173" y="5615094"/>
            <a:ext cx="379307" cy="362373"/>
          </a:xfrm>
          <a:prstGeom prst="ellipse">
            <a:avLst/>
          </a:prstGeom>
          <a:noFill/>
          <a:ln w="76200" cmpd="sng">
            <a:solidFill>
              <a:srgbClr val="0C097D"/>
            </a:solidFill>
          </a:ln>
        </p:spPr>
        <p:style>
          <a:lnRef idx="1">
            <a:schemeClr val="accent1"/>
          </a:lnRef>
          <a:fillRef idx="3">
            <a:schemeClr val="accent1"/>
          </a:fillRef>
          <a:effectRef idx="2">
            <a:schemeClr val="accent1"/>
          </a:effectRef>
          <a:fontRef idx="minor">
            <a:schemeClr val="lt1"/>
          </a:fontRef>
        </p:style>
        <p:txBody>
          <a:bodyPr/>
          <a:lstStyle/>
          <a:p>
            <a:endParaRPr lang="en-US" sz="2400"/>
          </a:p>
        </p:txBody>
      </p:sp>
    </p:spTree>
    <p:extLst>
      <p:ext uri="{BB962C8B-B14F-4D97-AF65-F5344CB8AC3E}">
        <p14:creationId xmlns:p14="http://schemas.microsoft.com/office/powerpoint/2010/main" val="1143065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ard-1298698_1920.jpg"/>
          <p:cNvPicPr>
            <a:picLocks noChangeAspect="1"/>
          </p:cNvPicPr>
          <p:nvPr/>
        </p:nvPicPr>
        <p:blipFill rotWithShape="1">
          <a:blip r:embed="rId3">
            <a:extLst>
              <a:ext uri="{28A0092B-C50C-407E-A947-70E740481C1C}">
                <a14:useLocalDpi xmlns:a14="http://schemas.microsoft.com/office/drawing/2010/main" val="0"/>
              </a:ext>
            </a:extLst>
          </a:blip>
          <a:srcRect l="21059" r="24311"/>
          <a:stretch/>
        </p:blipFill>
        <p:spPr>
          <a:xfrm>
            <a:off x="-406400" y="0"/>
            <a:ext cx="6773333" cy="6858000"/>
          </a:xfrm>
          <a:prstGeom prst="rect">
            <a:avLst/>
          </a:prstGeom>
        </p:spPr>
      </p:pic>
      <p:sp>
        <p:nvSpPr>
          <p:cNvPr id="6" name="Rectangle 5"/>
          <p:cNvSpPr/>
          <p:nvPr/>
        </p:nvSpPr>
        <p:spPr>
          <a:xfrm>
            <a:off x="6366933" y="0"/>
            <a:ext cx="5825067" cy="6858000"/>
          </a:xfrm>
          <a:prstGeom prst="rect">
            <a:avLst/>
          </a:prstGeom>
          <a:solidFill>
            <a:srgbClr val="0C097D"/>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sz="2400"/>
          </a:p>
        </p:txBody>
      </p:sp>
      <p:sp>
        <p:nvSpPr>
          <p:cNvPr id="8" name="TextBox 7"/>
          <p:cNvSpPr txBox="1"/>
          <p:nvPr/>
        </p:nvSpPr>
        <p:spPr>
          <a:xfrm>
            <a:off x="7487912" y="540128"/>
            <a:ext cx="3417169" cy="461665"/>
          </a:xfrm>
          <a:prstGeom prst="rect">
            <a:avLst/>
          </a:prstGeom>
          <a:noFill/>
        </p:spPr>
        <p:txBody>
          <a:bodyPr wrap="square" rtlCol="0">
            <a:spAutoFit/>
          </a:bodyPr>
          <a:lstStyle/>
          <a:p>
            <a:pPr algn="ctr"/>
            <a:r>
              <a:rPr lang="en-US" sz="2400" dirty="0">
                <a:solidFill>
                  <a:schemeClr val="bg1"/>
                </a:solidFill>
                <a:latin typeface="Avenir Book"/>
                <a:cs typeface="Avenir Book"/>
              </a:rPr>
              <a:t>196</a:t>
            </a:r>
          </a:p>
        </p:txBody>
      </p:sp>
      <p:sp>
        <p:nvSpPr>
          <p:cNvPr id="9" name="Rectangle 8"/>
          <p:cNvSpPr/>
          <p:nvPr/>
        </p:nvSpPr>
        <p:spPr>
          <a:xfrm>
            <a:off x="7087811" y="255707"/>
            <a:ext cx="4246235" cy="6337004"/>
          </a:xfrm>
          <a:prstGeom prst="rect">
            <a:avLst/>
          </a:prstGeom>
          <a:no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lstStyle/>
          <a:p>
            <a:endParaRPr lang="en-US" sz="2400"/>
          </a:p>
        </p:txBody>
      </p:sp>
      <p:cxnSp>
        <p:nvCxnSpPr>
          <p:cNvPr id="7" name="Straight Connector 6"/>
          <p:cNvCxnSpPr/>
          <p:nvPr/>
        </p:nvCxnSpPr>
        <p:spPr>
          <a:xfrm>
            <a:off x="8556977" y="1162800"/>
            <a:ext cx="1219200"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487912" y="1509237"/>
            <a:ext cx="3417169" cy="1528945"/>
          </a:xfrm>
          <a:prstGeom prst="rect">
            <a:avLst/>
          </a:prstGeom>
          <a:noFill/>
        </p:spPr>
        <p:txBody>
          <a:bodyPr wrap="square" rtlCol="0">
            <a:spAutoFit/>
          </a:bodyPr>
          <a:lstStyle/>
          <a:p>
            <a:r>
              <a:rPr lang="en-US" sz="1867" dirty="0">
                <a:solidFill>
                  <a:schemeClr val="bg1"/>
                </a:solidFill>
                <a:latin typeface="Avenir Book"/>
                <a:cs typeface="Avenir Book"/>
              </a:rPr>
              <a:t>RAW MATH = 6.4 weeks </a:t>
            </a:r>
          </a:p>
          <a:p>
            <a:endParaRPr lang="en-US" sz="1867" dirty="0">
              <a:solidFill>
                <a:schemeClr val="bg1"/>
              </a:solidFill>
              <a:latin typeface="Avenir Book"/>
              <a:cs typeface="Avenir Book"/>
            </a:endParaRPr>
          </a:p>
          <a:p>
            <a:r>
              <a:rPr lang="en-US" sz="1867" dirty="0">
                <a:solidFill>
                  <a:schemeClr val="bg1"/>
                </a:solidFill>
                <a:latin typeface="Avenir Book"/>
                <a:cs typeface="Avenir Book"/>
              </a:rPr>
              <a:t>VELOCITY</a:t>
            </a:r>
          </a:p>
          <a:p>
            <a:pPr marL="380990" indent="-380990">
              <a:buFont typeface="Arial"/>
              <a:buChar char="•"/>
            </a:pPr>
            <a:r>
              <a:rPr lang="en-US" sz="1867" dirty="0">
                <a:solidFill>
                  <a:schemeClr val="bg1"/>
                </a:solidFill>
                <a:latin typeface="Avenir Book"/>
                <a:cs typeface="Avenir Book"/>
              </a:rPr>
              <a:t>20 points/week</a:t>
            </a:r>
          </a:p>
          <a:p>
            <a:pPr marL="380990" indent="-380990">
              <a:buFont typeface="Arial"/>
              <a:buChar char="•"/>
            </a:pPr>
            <a:r>
              <a:rPr lang="en-US" sz="1867" dirty="0">
                <a:solidFill>
                  <a:schemeClr val="bg1"/>
                </a:solidFill>
                <a:latin typeface="Avenir Book"/>
                <a:cs typeface="Avenir Book"/>
              </a:rPr>
              <a:t>196/20 = 9.8 weeks! </a:t>
            </a:r>
          </a:p>
        </p:txBody>
      </p:sp>
    </p:spTree>
    <p:extLst>
      <p:ext uri="{BB962C8B-B14F-4D97-AF65-F5344CB8AC3E}">
        <p14:creationId xmlns:p14="http://schemas.microsoft.com/office/powerpoint/2010/main" val="1027841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alendar2016.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5930" y="0"/>
            <a:ext cx="9700141" cy="6858000"/>
          </a:xfrm>
          <a:prstGeom prst="rect">
            <a:avLst/>
          </a:prstGeom>
        </p:spPr>
      </p:pic>
      <p:sp>
        <p:nvSpPr>
          <p:cNvPr id="3" name="Oval 2"/>
          <p:cNvSpPr/>
          <p:nvPr/>
        </p:nvSpPr>
        <p:spPr>
          <a:xfrm>
            <a:off x="8744373" y="3024294"/>
            <a:ext cx="379307" cy="362373"/>
          </a:xfrm>
          <a:prstGeom prst="ellipse">
            <a:avLst/>
          </a:prstGeom>
          <a:noFill/>
          <a:ln w="76200" cmpd="sng">
            <a:solidFill>
              <a:srgbClr val="0C097D"/>
            </a:solidFill>
          </a:ln>
        </p:spPr>
        <p:style>
          <a:lnRef idx="1">
            <a:schemeClr val="accent1"/>
          </a:lnRef>
          <a:fillRef idx="3">
            <a:schemeClr val="accent1"/>
          </a:fillRef>
          <a:effectRef idx="2">
            <a:schemeClr val="accent1"/>
          </a:effectRef>
          <a:fontRef idx="minor">
            <a:schemeClr val="lt1"/>
          </a:fontRef>
        </p:style>
        <p:txBody>
          <a:bodyPr/>
          <a:lstStyle/>
          <a:p>
            <a:endParaRPr lang="en-US" sz="2400"/>
          </a:p>
        </p:txBody>
      </p:sp>
      <p:sp>
        <p:nvSpPr>
          <p:cNvPr id="4" name="&quot;No&quot; Symbol 3"/>
          <p:cNvSpPr/>
          <p:nvPr/>
        </p:nvSpPr>
        <p:spPr>
          <a:xfrm>
            <a:off x="1943947" y="5618480"/>
            <a:ext cx="358987" cy="325120"/>
          </a:xfrm>
          <a:prstGeom prst="noSmoking">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sz="2400"/>
          </a:p>
        </p:txBody>
      </p:sp>
      <p:sp>
        <p:nvSpPr>
          <p:cNvPr id="5" name="Oval 4"/>
          <p:cNvSpPr/>
          <p:nvPr/>
        </p:nvSpPr>
        <p:spPr>
          <a:xfrm>
            <a:off x="4189307" y="5420360"/>
            <a:ext cx="379307" cy="362373"/>
          </a:xfrm>
          <a:prstGeom prst="ellipse">
            <a:avLst/>
          </a:prstGeom>
          <a:noFill/>
          <a:ln w="76200" cmpd="sng">
            <a:solidFill>
              <a:srgbClr val="0C097D"/>
            </a:solidFill>
          </a:ln>
        </p:spPr>
        <p:style>
          <a:lnRef idx="1">
            <a:schemeClr val="accent1"/>
          </a:lnRef>
          <a:fillRef idx="3">
            <a:schemeClr val="accent1"/>
          </a:fillRef>
          <a:effectRef idx="2">
            <a:schemeClr val="accent1"/>
          </a:effectRef>
          <a:fontRef idx="minor">
            <a:schemeClr val="lt1"/>
          </a:fontRef>
        </p:style>
        <p:txBody>
          <a:bodyPr/>
          <a:lstStyle/>
          <a:p>
            <a:endParaRPr lang="en-US" sz="2400"/>
          </a:p>
        </p:txBody>
      </p:sp>
    </p:spTree>
    <p:extLst>
      <p:ext uri="{BB962C8B-B14F-4D97-AF65-F5344CB8AC3E}">
        <p14:creationId xmlns:p14="http://schemas.microsoft.com/office/powerpoint/2010/main" val="3125502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79FFC-FE66-422E-B6B7-81827AB124A0}"/>
              </a:ext>
            </a:extLst>
          </p:cNvPr>
          <p:cNvSpPr>
            <a:spLocks noGrp="1"/>
          </p:cNvSpPr>
          <p:nvPr>
            <p:ph type="title"/>
          </p:nvPr>
        </p:nvSpPr>
        <p:spPr/>
        <p:txBody>
          <a:bodyPr/>
          <a:lstStyle/>
          <a:p>
            <a:r>
              <a:rPr lang="en-US" dirty="0"/>
              <a:t>Cost Estimation</a:t>
            </a:r>
            <a:endParaRPr lang="en-PK" dirty="0"/>
          </a:p>
        </p:txBody>
      </p:sp>
      <p:sp>
        <p:nvSpPr>
          <p:cNvPr id="3" name="Content Placeholder 2">
            <a:extLst>
              <a:ext uri="{FF2B5EF4-FFF2-40B4-BE49-F238E27FC236}">
                <a16:creationId xmlns:a16="http://schemas.microsoft.com/office/drawing/2014/main" id="{D139A043-AE4E-4B5A-8D36-DCD0AE34DB73}"/>
              </a:ext>
            </a:extLst>
          </p:cNvPr>
          <p:cNvSpPr>
            <a:spLocks noGrp="1"/>
          </p:cNvSpPr>
          <p:nvPr>
            <p:ph idx="1"/>
          </p:nvPr>
        </p:nvSpPr>
        <p:spPr/>
        <p:txBody>
          <a:bodyPr/>
          <a:lstStyle/>
          <a:p>
            <a:pPr algn="l"/>
            <a:r>
              <a:rPr lang="en-US" sz="1800" b="1" i="0" u="none" strike="noStrike" baseline="0" dirty="0">
                <a:solidFill>
                  <a:srgbClr val="000000"/>
                </a:solidFill>
                <a:latin typeface="Arial-BoldMT"/>
              </a:rPr>
              <a:t>Project scope must be explicitly defined</a:t>
            </a:r>
          </a:p>
          <a:p>
            <a:pPr algn="l"/>
            <a:r>
              <a:rPr lang="en-US" sz="1800" b="1" i="0" u="none" strike="noStrike" baseline="0" dirty="0">
                <a:solidFill>
                  <a:srgbClr val="000000"/>
                </a:solidFill>
                <a:latin typeface="Arial-BoldMT"/>
              </a:rPr>
              <a:t>Task, functional, or component decomposition is necessary</a:t>
            </a:r>
          </a:p>
          <a:p>
            <a:pPr algn="l"/>
            <a:r>
              <a:rPr lang="en-US" sz="1800" b="1" i="0" u="none" strike="noStrike" baseline="0" dirty="0">
                <a:solidFill>
                  <a:srgbClr val="000000"/>
                </a:solidFill>
                <a:latin typeface="Arial-BoldMT"/>
              </a:rPr>
              <a:t>Historical measures (metrics) are very helpful</a:t>
            </a:r>
          </a:p>
          <a:p>
            <a:pPr algn="l"/>
            <a:r>
              <a:rPr lang="en-US" sz="1800" b="1" i="0" u="none" strike="noStrike" baseline="0" dirty="0">
                <a:solidFill>
                  <a:srgbClr val="000000"/>
                </a:solidFill>
                <a:latin typeface="Arial-BoldMT"/>
              </a:rPr>
              <a:t>To assure fit, use two or more estimation techniques</a:t>
            </a:r>
          </a:p>
          <a:p>
            <a:pPr algn="l"/>
            <a:r>
              <a:rPr lang="en-US" sz="1800" b="1" i="0" u="none" strike="noStrike" baseline="0" dirty="0">
                <a:solidFill>
                  <a:srgbClr val="000000"/>
                </a:solidFill>
                <a:latin typeface="Arial-BoldMT"/>
              </a:rPr>
              <a:t>Uncertainty is inherent in most estimation endeavors – plan on it!</a:t>
            </a:r>
            <a:endParaRPr lang="en-PK" dirty="0"/>
          </a:p>
        </p:txBody>
      </p:sp>
    </p:spTree>
    <p:extLst>
      <p:ext uri="{BB962C8B-B14F-4D97-AF65-F5344CB8AC3E}">
        <p14:creationId xmlns:p14="http://schemas.microsoft.com/office/powerpoint/2010/main" val="27729056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ard-1298698_1920.jpg"/>
          <p:cNvPicPr>
            <a:picLocks noChangeAspect="1"/>
          </p:cNvPicPr>
          <p:nvPr/>
        </p:nvPicPr>
        <p:blipFill rotWithShape="1">
          <a:blip r:embed="rId3">
            <a:extLst>
              <a:ext uri="{28A0092B-C50C-407E-A947-70E740481C1C}">
                <a14:useLocalDpi xmlns:a14="http://schemas.microsoft.com/office/drawing/2010/main" val="0"/>
              </a:ext>
            </a:extLst>
          </a:blip>
          <a:srcRect l="21059" r="24311"/>
          <a:stretch/>
        </p:blipFill>
        <p:spPr>
          <a:xfrm>
            <a:off x="-406400" y="0"/>
            <a:ext cx="6773333" cy="6858000"/>
          </a:xfrm>
          <a:prstGeom prst="rect">
            <a:avLst/>
          </a:prstGeom>
        </p:spPr>
      </p:pic>
      <p:sp>
        <p:nvSpPr>
          <p:cNvPr id="6" name="Rectangle 5"/>
          <p:cNvSpPr/>
          <p:nvPr/>
        </p:nvSpPr>
        <p:spPr>
          <a:xfrm>
            <a:off x="6366933" y="0"/>
            <a:ext cx="5825067" cy="6858000"/>
          </a:xfrm>
          <a:prstGeom prst="rect">
            <a:avLst/>
          </a:prstGeom>
          <a:solidFill>
            <a:srgbClr val="0C097D"/>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sz="2400"/>
          </a:p>
        </p:txBody>
      </p:sp>
      <p:sp>
        <p:nvSpPr>
          <p:cNvPr id="8" name="TextBox 7"/>
          <p:cNvSpPr txBox="1"/>
          <p:nvPr/>
        </p:nvSpPr>
        <p:spPr>
          <a:xfrm>
            <a:off x="7487912" y="540128"/>
            <a:ext cx="3417169" cy="461665"/>
          </a:xfrm>
          <a:prstGeom prst="rect">
            <a:avLst/>
          </a:prstGeom>
          <a:noFill/>
        </p:spPr>
        <p:txBody>
          <a:bodyPr wrap="square" rtlCol="0">
            <a:spAutoFit/>
          </a:bodyPr>
          <a:lstStyle/>
          <a:p>
            <a:pPr algn="ctr"/>
            <a:r>
              <a:rPr lang="en-US" sz="2400" dirty="0">
                <a:solidFill>
                  <a:schemeClr val="bg1"/>
                </a:solidFill>
                <a:latin typeface="Avenir Book"/>
                <a:cs typeface="Avenir Book"/>
              </a:rPr>
              <a:t>196</a:t>
            </a:r>
          </a:p>
        </p:txBody>
      </p:sp>
      <p:sp>
        <p:nvSpPr>
          <p:cNvPr id="9" name="Rectangle 8"/>
          <p:cNvSpPr/>
          <p:nvPr/>
        </p:nvSpPr>
        <p:spPr>
          <a:xfrm>
            <a:off x="7087811" y="255707"/>
            <a:ext cx="4246235" cy="6337004"/>
          </a:xfrm>
          <a:prstGeom prst="rect">
            <a:avLst/>
          </a:prstGeom>
          <a:no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lstStyle/>
          <a:p>
            <a:endParaRPr lang="en-US" sz="2400"/>
          </a:p>
        </p:txBody>
      </p:sp>
      <p:cxnSp>
        <p:nvCxnSpPr>
          <p:cNvPr id="7" name="Straight Connector 6"/>
          <p:cNvCxnSpPr/>
          <p:nvPr/>
        </p:nvCxnSpPr>
        <p:spPr>
          <a:xfrm>
            <a:off x="8556977" y="1162800"/>
            <a:ext cx="1219200"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487912" y="1509238"/>
            <a:ext cx="3417169" cy="2103589"/>
          </a:xfrm>
          <a:prstGeom prst="rect">
            <a:avLst/>
          </a:prstGeom>
          <a:noFill/>
        </p:spPr>
        <p:txBody>
          <a:bodyPr wrap="square" rtlCol="0">
            <a:spAutoFit/>
          </a:bodyPr>
          <a:lstStyle/>
          <a:p>
            <a:r>
              <a:rPr lang="en-US" sz="1867" dirty="0">
                <a:solidFill>
                  <a:schemeClr val="bg1"/>
                </a:solidFill>
                <a:latin typeface="Avenir Book"/>
                <a:cs typeface="Avenir Book"/>
              </a:rPr>
              <a:t>RAW MATH = 6.4 weeks</a:t>
            </a:r>
          </a:p>
          <a:p>
            <a:r>
              <a:rPr lang="en-US" sz="1867" dirty="0">
                <a:solidFill>
                  <a:schemeClr val="bg1"/>
                </a:solidFill>
                <a:latin typeface="Avenir Book"/>
                <a:cs typeface="Avenir Book"/>
              </a:rPr>
              <a:t>VELOCITY = 9.8 weeks </a:t>
            </a:r>
          </a:p>
          <a:p>
            <a:endParaRPr lang="en-US" sz="1867" dirty="0">
              <a:solidFill>
                <a:schemeClr val="bg1"/>
              </a:solidFill>
              <a:latin typeface="Avenir Book"/>
              <a:cs typeface="Avenir Book"/>
            </a:endParaRPr>
          </a:p>
          <a:p>
            <a:r>
              <a:rPr lang="en-US" sz="1867" dirty="0">
                <a:solidFill>
                  <a:schemeClr val="bg1"/>
                </a:solidFill>
                <a:latin typeface="Avenir Book"/>
                <a:cs typeface="Avenir Book"/>
              </a:rPr>
              <a:t>MAINTENANCE</a:t>
            </a:r>
          </a:p>
          <a:p>
            <a:pPr marL="380990" indent="-380990">
              <a:buFont typeface="Arial"/>
              <a:buChar char="•"/>
            </a:pPr>
            <a:r>
              <a:rPr lang="en-US" sz="1867" dirty="0">
                <a:solidFill>
                  <a:schemeClr val="bg1"/>
                </a:solidFill>
                <a:latin typeface="Avenir Book"/>
                <a:cs typeface="Avenir Book"/>
              </a:rPr>
              <a:t>3 points/week</a:t>
            </a:r>
          </a:p>
          <a:p>
            <a:pPr marL="380990" indent="-380990">
              <a:buFont typeface="Arial"/>
              <a:buChar char="•"/>
            </a:pPr>
            <a:r>
              <a:rPr lang="en-US" sz="1867" dirty="0">
                <a:solidFill>
                  <a:schemeClr val="bg1"/>
                </a:solidFill>
                <a:latin typeface="Avenir Book"/>
                <a:cs typeface="Avenir Book"/>
              </a:rPr>
              <a:t>Velocity = 17/week</a:t>
            </a:r>
          </a:p>
          <a:p>
            <a:pPr marL="380990" indent="-380990">
              <a:buFont typeface="Arial"/>
              <a:buChar char="•"/>
            </a:pPr>
            <a:r>
              <a:rPr lang="en-US" sz="1867" dirty="0">
                <a:solidFill>
                  <a:schemeClr val="bg1"/>
                </a:solidFill>
                <a:latin typeface="Avenir Book"/>
                <a:cs typeface="Avenir Book"/>
              </a:rPr>
              <a:t>196/17= 11.5 weeks! </a:t>
            </a:r>
          </a:p>
        </p:txBody>
      </p:sp>
    </p:spTree>
    <p:extLst>
      <p:ext uri="{BB962C8B-B14F-4D97-AF65-F5344CB8AC3E}">
        <p14:creationId xmlns:p14="http://schemas.microsoft.com/office/powerpoint/2010/main" val="1357302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alendar2016.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5930" y="0"/>
            <a:ext cx="9700141" cy="6858000"/>
          </a:xfrm>
          <a:prstGeom prst="rect">
            <a:avLst/>
          </a:prstGeom>
        </p:spPr>
      </p:pic>
      <p:sp>
        <p:nvSpPr>
          <p:cNvPr id="3" name="Oval 2"/>
          <p:cNvSpPr/>
          <p:nvPr/>
        </p:nvSpPr>
        <p:spPr>
          <a:xfrm>
            <a:off x="8744373" y="3024294"/>
            <a:ext cx="379307" cy="362373"/>
          </a:xfrm>
          <a:prstGeom prst="ellipse">
            <a:avLst/>
          </a:prstGeom>
          <a:noFill/>
          <a:ln w="76200" cmpd="sng">
            <a:solidFill>
              <a:srgbClr val="0C097D"/>
            </a:solidFill>
          </a:ln>
        </p:spPr>
        <p:style>
          <a:lnRef idx="1">
            <a:schemeClr val="accent1"/>
          </a:lnRef>
          <a:fillRef idx="3">
            <a:schemeClr val="accent1"/>
          </a:fillRef>
          <a:effectRef idx="2">
            <a:schemeClr val="accent1"/>
          </a:effectRef>
          <a:fontRef idx="minor">
            <a:schemeClr val="lt1"/>
          </a:fontRef>
        </p:style>
        <p:txBody>
          <a:bodyPr/>
          <a:lstStyle/>
          <a:p>
            <a:endParaRPr lang="en-US" sz="2400"/>
          </a:p>
        </p:txBody>
      </p:sp>
      <p:sp>
        <p:nvSpPr>
          <p:cNvPr id="4" name="&quot;No&quot; Symbol 3"/>
          <p:cNvSpPr/>
          <p:nvPr/>
        </p:nvSpPr>
        <p:spPr>
          <a:xfrm>
            <a:off x="1943947" y="5618480"/>
            <a:ext cx="358987" cy="325120"/>
          </a:xfrm>
          <a:prstGeom prst="noSmoking">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sz="2400"/>
          </a:p>
        </p:txBody>
      </p:sp>
      <p:sp>
        <p:nvSpPr>
          <p:cNvPr id="5" name="Oval 4"/>
          <p:cNvSpPr/>
          <p:nvPr/>
        </p:nvSpPr>
        <p:spPr>
          <a:xfrm>
            <a:off x="4189307" y="5826760"/>
            <a:ext cx="379307" cy="362373"/>
          </a:xfrm>
          <a:prstGeom prst="ellipse">
            <a:avLst/>
          </a:prstGeom>
          <a:noFill/>
          <a:ln w="76200" cmpd="sng">
            <a:solidFill>
              <a:srgbClr val="0C097D"/>
            </a:solidFill>
          </a:ln>
        </p:spPr>
        <p:style>
          <a:lnRef idx="1">
            <a:schemeClr val="accent1"/>
          </a:lnRef>
          <a:fillRef idx="3">
            <a:schemeClr val="accent1"/>
          </a:fillRef>
          <a:effectRef idx="2">
            <a:schemeClr val="accent1"/>
          </a:effectRef>
          <a:fontRef idx="minor">
            <a:schemeClr val="lt1"/>
          </a:fontRef>
        </p:style>
        <p:txBody>
          <a:bodyPr/>
          <a:lstStyle/>
          <a:p>
            <a:endParaRPr lang="en-US" sz="2400"/>
          </a:p>
        </p:txBody>
      </p:sp>
      <p:sp>
        <p:nvSpPr>
          <p:cNvPr id="6" name="&quot;No&quot; Symbol 5"/>
          <p:cNvSpPr/>
          <p:nvPr/>
        </p:nvSpPr>
        <p:spPr>
          <a:xfrm>
            <a:off x="4196080" y="5432213"/>
            <a:ext cx="358987" cy="325120"/>
          </a:xfrm>
          <a:prstGeom prst="noSmoking">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sz="2400"/>
          </a:p>
        </p:txBody>
      </p:sp>
    </p:spTree>
    <p:extLst>
      <p:ext uri="{BB962C8B-B14F-4D97-AF65-F5344CB8AC3E}">
        <p14:creationId xmlns:p14="http://schemas.microsoft.com/office/powerpoint/2010/main" val="2685750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ard-1298698_1920.jpg"/>
          <p:cNvPicPr>
            <a:picLocks noChangeAspect="1"/>
          </p:cNvPicPr>
          <p:nvPr/>
        </p:nvPicPr>
        <p:blipFill rotWithShape="1">
          <a:blip r:embed="rId3">
            <a:extLst>
              <a:ext uri="{28A0092B-C50C-407E-A947-70E740481C1C}">
                <a14:useLocalDpi xmlns:a14="http://schemas.microsoft.com/office/drawing/2010/main" val="0"/>
              </a:ext>
            </a:extLst>
          </a:blip>
          <a:srcRect l="21059" r="24311"/>
          <a:stretch/>
        </p:blipFill>
        <p:spPr>
          <a:xfrm>
            <a:off x="-406400" y="0"/>
            <a:ext cx="6773333" cy="6858000"/>
          </a:xfrm>
          <a:prstGeom prst="rect">
            <a:avLst/>
          </a:prstGeom>
        </p:spPr>
      </p:pic>
      <p:sp>
        <p:nvSpPr>
          <p:cNvPr id="6" name="Rectangle 5"/>
          <p:cNvSpPr/>
          <p:nvPr/>
        </p:nvSpPr>
        <p:spPr>
          <a:xfrm>
            <a:off x="6366933" y="0"/>
            <a:ext cx="5825067" cy="6858000"/>
          </a:xfrm>
          <a:prstGeom prst="rect">
            <a:avLst/>
          </a:prstGeom>
          <a:solidFill>
            <a:srgbClr val="0C097D"/>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sz="2400"/>
          </a:p>
        </p:txBody>
      </p:sp>
      <p:sp>
        <p:nvSpPr>
          <p:cNvPr id="8" name="TextBox 7"/>
          <p:cNvSpPr txBox="1"/>
          <p:nvPr/>
        </p:nvSpPr>
        <p:spPr>
          <a:xfrm>
            <a:off x="7487912" y="540128"/>
            <a:ext cx="3417169" cy="461665"/>
          </a:xfrm>
          <a:prstGeom prst="rect">
            <a:avLst/>
          </a:prstGeom>
          <a:noFill/>
        </p:spPr>
        <p:txBody>
          <a:bodyPr wrap="square" rtlCol="0">
            <a:spAutoFit/>
          </a:bodyPr>
          <a:lstStyle/>
          <a:p>
            <a:pPr algn="ctr"/>
            <a:r>
              <a:rPr lang="en-US" sz="2400" dirty="0">
                <a:solidFill>
                  <a:schemeClr val="bg1"/>
                </a:solidFill>
                <a:latin typeface="Avenir Book"/>
                <a:cs typeface="Avenir Book"/>
              </a:rPr>
              <a:t>196</a:t>
            </a:r>
          </a:p>
        </p:txBody>
      </p:sp>
      <p:sp>
        <p:nvSpPr>
          <p:cNvPr id="9" name="Rectangle 8"/>
          <p:cNvSpPr/>
          <p:nvPr/>
        </p:nvSpPr>
        <p:spPr>
          <a:xfrm>
            <a:off x="7087811" y="255707"/>
            <a:ext cx="4246235" cy="6337004"/>
          </a:xfrm>
          <a:prstGeom prst="rect">
            <a:avLst/>
          </a:prstGeom>
          <a:no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lstStyle/>
          <a:p>
            <a:endParaRPr lang="en-US" sz="2400"/>
          </a:p>
        </p:txBody>
      </p:sp>
      <p:cxnSp>
        <p:nvCxnSpPr>
          <p:cNvPr id="7" name="Straight Connector 6"/>
          <p:cNvCxnSpPr/>
          <p:nvPr/>
        </p:nvCxnSpPr>
        <p:spPr>
          <a:xfrm>
            <a:off x="8556977" y="1162800"/>
            <a:ext cx="1219200"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487912" y="1509237"/>
            <a:ext cx="3586489" cy="2678234"/>
          </a:xfrm>
          <a:prstGeom prst="rect">
            <a:avLst/>
          </a:prstGeom>
          <a:noFill/>
        </p:spPr>
        <p:txBody>
          <a:bodyPr wrap="square" rtlCol="0">
            <a:spAutoFit/>
          </a:bodyPr>
          <a:lstStyle/>
          <a:p>
            <a:r>
              <a:rPr lang="en-US" sz="1867" dirty="0">
                <a:solidFill>
                  <a:schemeClr val="bg1"/>
                </a:solidFill>
                <a:latin typeface="Avenir Book"/>
                <a:cs typeface="Avenir Book"/>
              </a:rPr>
              <a:t>RAW MATH = 6.4 weeks</a:t>
            </a:r>
          </a:p>
          <a:p>
            <a:r>
              <a:rPr lang="en-US" sz="1867" dirty="0">
                <a:solidFill>
                  <a:schemeClr val="bg1"/>
                </a:solidFill>
                <a:latin typeface="Avenir Book"/>
                <a:cs typeface="Avenir Book"/>
              </a:rPr>
              <a:t>VELOCITY = 9.8 weeks </a:t>
            </a:r>
          </a:p>
          <a:p>
            <a:r>
              <a:rPr lang="en-US" sz="1867" dirty="0">
                <a:solidFill>
                  <a:schemeClr val="bg1"/>
                </a:solidFill>
                <a:latin typeface="Avenir Book"/>
                <a:cs typeface="Avenir Book"/>
              </a:rPr>
              <a:t>MAINTENANCE = 11.5 weeks</a:t>
            </a:r>
          </a:p>
          <a:p>
            <a:endParaRPr lang="en-US" sz="1867" dirty="0">
              <a:solidFill>
                <a:schemeClr val="bg1"/>
              </a:solidFill>
              <a:latin typeface="Avenir Book"/>
              <a:cs typeface="Avenir Book"/>
            </a:endParaRPr>
          </a:p>
          <a:p>
            <a:r>
              <a:rPr lang="en-US" sz="1867" dirty="0">
                <a:solidFill>
                  <a:schemeClr val="bg1"/>
                </a:solidFill>
                <a:latin typeface="Avenir Book"/>
                <a:cs typeface="Avenir Book"/>
              </a:rPr>
              <a:t>UNKNOWNS</a:t>
            </a:r>
          </a:p>
          <a:p>
            <a:pPr marL="380990" indent="-380990">
              <a:buFont typeface="Arial"/>
              <a:buChar char="•"/>
            </a:pPr>
            <a:r>
              <a:rPr lang="en-US" sz="1867" dirty="0">
                <a:solidFill>
                  <a:schemeClr val="bg1"/>
                </a:solidFill>
                <a:latin typeface="Avenir Book"/>
                <a:cs typeface="Avenir Book"/>
              </a:rPr>
              <a:t>35% increase!</a:t>
            </a:r>
          </a:p>
          <a:p>
            <a:pPr marL="380990" indent="-380990">
              <a:buFont typeface="Arial"/>
              <a:buChar char="•"/>
            </a:pPr>
            <a:r>
              <a:rPr lang="en-US" sz="1867" dirty="0">
                <a:solidFill>
                  <a:schemeClr val="bg1"/>
                </a:solidFill>
                <a:latin typeface="Avenir Book"/>
                <a:cs typeface="Avenir Book"/>
              </a:rPr>
              <a:t>196 * .35 = 67.55</a:t>
            </a:r>
          </a:p>
          <a:p>
            <a:pPr marL="380990" indent="-380990">
              <a:buFont typeface="Arial"/>
              <a:buChar char="•"/>
            </a:pPr>
            <a:r>
              <a:rPr lang="en-US" sz="1867" dirty="0">
                <a:solidFill>
                  <a:schemeClr val="bg1"/>
                </a:solidFill>
                <a:latin typeface="Avenir Book"/>
                <a:cs typeface="Avenir Book"/>
              </a:rPr>
              <a:t>196 + 67.55 = 263.55</a:t>
            </a:r>
          </a:p>
          <a:p>
            <a:pPr marL="380990" indent="-380990">
              <a:buFont typeface="Arial"/>
              <a:buChar char="•"/>
            </a:pPr>
            <a:r>
              <a:rPr lang="en-US" sz="1867" dirty="0">
                <a:solidFill>
                  <a:schemeClr val="bg1"/>
                </a:solidFill>
                <a:latin typeface="Avenir Book"/>
                <a:cs typeface="Avenir Book"/>
              </a:rPr>
              <a:t>263.55/17 = 15.5 weeks!</a:t>
            </a:r>
          </a:p>
        </p:txBody>
      </p:sp>
    </p:spTree>
    <p:extLst>
      <p:ext uri="{BB962C8B-B14F-4D97-AF65-F5344CB8AC3E}">
        <p14:creationId xmlns:p14="http://schemas.microsoft.com/office/powerpoint/2010/main" val="3899034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alendar2016.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5930" y="0"/>
            <a:ext cx="9700141" cy="6858000"/>
          </a:xfrm>
          <a:prstGeom prst="rect">
            <a:avLst/>
          </a:prstGeom>
        </p:spPr>
      </p:pic>
      <p:sp>
        <p:nvSpPr>
          <p:cNvPr id="3" name="Oval 2"/>
          <p:cNvSpPr/>
          <p:nvPr/>
        </p:nvSpPr>
        <p:spPr>
          <a:xfrm>
            <a:off x="8744373" y="3024294"/>
            <a:ext cx="379307" cy="362373"/>
          </a:xfrm>
          <a:prstGeom prst="ellipse">
            <a:avLst/>
          </a:prstGeom>
          <a:noFill/>
          <a:ln w="76200" cmpd="sng">
            <a:solidFill>
              <a:srgbClr val="0C097D"/>
            </a:solidFill>
          </a:ln>
        </p:spPr>
        <p:style>
          <a:lnRef idx="1">
            <a:schemeClr val="accent1"/>
          </a:lnRef>
          <a:fillRef idx="3">
            <a:schemeClr val="accent1"/>
          </a:fillRef>
          <a:effectRef idx="2">
            <a:schemeClr val="accent1"/>
          </a:effectRef>
          <a:fontRef idx="minor">
            <a:schemeClr val="lt1"/>
          </a:fontRef>
        </p:style>
        <p:txBody>
          <a:bodyPr/>
          <a:lstStyle/>
          <a:p>
            <a:endParaRPr lang="en-US" sz="2400"/>
          </a:p>
        </p:txBody>
      </p:sp>
      <p:sp>
        <p:nvSpPr>
          <p:cNvPr id="4" name="&quot;No&quot; Symbol 3"/>
          <p:cNvSpPr/>
          <p:nvPr/>
        </p:nvSpPr>
        <p:spPr>
          <a:xfrm>
            <a:off x="1943947" y="5618480"/>
            <a:ext cx="358987" cy="325120"/>
          </a:xfrm>
          <a:prstGeom prst="noSmoking">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sz="2400"/>
          </a:p>
        </p:txBody>
      </p:sp>
      <p:sp>
        <p:nvSpPr>
          <p:cNvPr id="5" name="Oval 4"/>
          <p:cNvSpPr/>
          <p:nvPr/>
        </p:nvSpPr>
        <p:spPr>
          <a:xfrm>
            <a:off x="6509173" y="5606627"/>
            <a:ext cx="379307" cy="362373"/>
          </a:xfrm>
          <a:prstGeom prst="ellipse">
            <a:avLst/>
          </a:prstGeom>
          <a:noFill/>
          <a:ln w="76200" cmpd="sng">
            <a:solidFill>
              <a:srgbClr val="0C097D"/>
            </a:solidFill>
          </a:ln>
        </p:spPr>
        <p:style>
          <a:lnRef idx="1">
            <a:schemeClr val="accent1"/>
          </a:lnRef>
          <a:fillRef idx="3">
            <a:schemeClr val="accent1"/>
          </a:fillRef>
          <a:effectRef idx="2">
            <a:schemeClr val="accent1"/>
          </a:effectRef>
          <a:fontRef idx="minor">
            <a:schemeClr val="lt1"/>
          </a:fontRef>
        </p:style>
        <p:txBody>
          <a:bodyPr/>
          <a:lstStyle/>
          <a:p>
            <a:endParaRPr lang="en-US" sz="2400"/>
          </a:p>
        </p:txBody>
      </p:sp>
      <p:sp>
        <p:nvSpPr>
          <p:cNvPr id="6" name="&quot;No&quot; Symbol 5"/>
          <p:cNvSpPr/>
          <p:nvPr/>
        </p:nvSpPr>
        <p:spPr>
          <a:xfrm>
            <a:off x="4196080" y="5432213"/>
            <a:ext cx="358987" cy="325120"/>
          </a:xfrm>
          <a:prstGeom prst="noSmoking">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sz="2400"/>
          </a:p>
        </p:txBody>
      </p:sp>
      <p:sp>
        <p:nvSpPr>
          <p:cNvPr id="7" name="&quot;No&quot; Symbol 6"/>
          <p:cNvSpPr/>
          <p:nvPr/>
        </p:nvSpPr>
        <p:spPr>
          <a:xfrm>
            <a:off x="4196080" y="5855547"/>
            <a:ext cx="358987" cy="325120"/>
          </a:xfrm>
          <a:prstGeom prst="noSmoking">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sz="2400"/>
          </a:p>
        </p:txBody>
      </p:sp>
    </p:spTree>
    <p:extLst>
      <p:ext uri="{BB962C8B-B14F-4D97-AF65-F5344CB8AC3E}">
        <p14:creationId xmlns:p14="http://schemas.microsoft.com/office/powerpoint/2010/main" val="1753789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ard-1298698_1920.jpg"/>
          <p:cNvPicPr>
            <a:picLocks noChangeAspect="1"/>
          </p:cNvPicPr>
          <p:nvPr/>
        </p:nvPicPr>
        <p:blipFill rotWithShape="1">
          <a:blip r:embed="rId3">
            <a:extLst>
              <a:ext uri="{28A0092B-C50C-407E-A947-70E740481C1C}">
                <a14:useLocalDpi xmlns:a14="http://schemas.microsoft.com/office/drawing/2010/main" val="0"/>
              </a:ext>
            </a:extLst>
          </a:blip>
          <a:srcRect l="21059" r="24311"/>
          <a:stretch/>
        </p:blipFill>
        <p:spPr>
          <a:xfrm>
            <a:off x="-406400" y="-15663"/>
            <a:ext cx="6773333" cy="6858000"/>
          </a:xfrm>
          <a:prstGeom prst="rect">
            <a:avLst/>
          </a:prstGeom>
        </p:spPr>
      </p:pic>
      <p:sp>
        <p:nvSpPr>
          <p:cNvPr id="6" name="Rectangle 5"/>
          <p:cNvSpPr/>
          <p:nvPr/>
        </p:nvSpPr>
        <p:spPr>
          <a:xfrm>
            <a:off x="6366933" y="0"/>
            <a:ext cx="5825067" cy="6858000"/>
          </a:xfrm>
          <a:prstGeom prst="rect">
            <a:avLst/>
          </a:prstGeom>
          <a:solidFill>
            <a:srgbClr val="0C097D"/>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sz="2400"/>
          </a:p>
        </p:txBody>
      </p:sp>
      <p:sp>
        <p:nvSpPr>
          <p:cNvPr id="8" name="TextBox 7"/>
          <p:cNvSpPr txBox="1"/>
          <p:nvPr/>
        </p:nvSpPr>
        <p:spPr>
          <a:xfrm>
            <a:off x="7487912" y="540128"/>
            <a:ext cx="3417169" cy="461665"/>
          </a:xfrm>
          <a:prstGeom prst="rect">
            <a:avLst/>
          </a:prstGeom>
          <a:noFill/>
        </p:spPr>
        <p:txBody>
          <a:bodyPr wrap="square" rtlCol="0">
            <a:spAutoFit/>
          </a:bodyPr>
          <a:lstStyle/>
          <a:p>
            <a:pPr algn="ctr"/>
            <a:r>
              <a:rPr lang="en-US" sz="2400" dirty="0">
                <a:solidFill>
                  <a:schemeClr val="bg1"/>
                </a:solidFill>
                <a:latin typeface="Avenir Book"/>
                <a:cs typeface="Avenir Book"/>
              </a:rPr>
              <a:t>196</a:t>
            </a:r>
          </a:p>
        </p:txBody>
      </p:sp>
      <p:sp>
        <p:nvSpPr>
          <p:cNvPr id="9" name="Rectangle 8"/>
          <p:cNvSpPr/>
          <p:nvPr/>
        </p:nvSpPr>
        <p:spPr>
          <a:xfrm>
            <a:off x="7087811" y="255707"/>
            <a:ext cx="4246235" cy="6337004"/>
          </a:xfrm>
          <a:prstGeom prst="rect">
            <a:avLst/>
          </a:prstGeom>
          <a:no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lstStyle/>
          <a:p>
            <a:endParaRPr lang="en-US" sz="2400"/>
          </a:p>
        </p:txBody>
      </p:sp>
      <p:cxnSp>
        <p:nvCxnSpPr>
          <p:cNvPr id="7" name="Straight Connector 6"/>
          <p:cNvCxnSpPr/>
          <p:nvPr/>
        </p:nvCxnSpPr>
        <p:spPr>
          <a:xfrm>
            <a:off x="8556977" y="1162800"/>
            <a:ext cx="1219200"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487912" y="1509238"/>
            <a:ext cx="3586489" cy="2678234"/>
          </a:xfrm>
          <a:prstGeom prst="rect">
            <a:avLst/>
          </a:prstGeom>
          <a:noFill/>
        </p:spPr>
        <p:txBody>
          <a:bodyPr wrap="square" rtlCol="0">
            <a:spAutoFit/>
          </a:bodyPr>
          <a:lstStyle/>
          <a:p>
            <a:r>
              <a:rPr lang="en-US" sz="1867" dirty="0">
                <a:solidFill>
                  <a:schemeClr val="bg1"/>
                </a:solidFill>
                <a:latin typeface="Avenir Book"/>
                <a:cs typeface="Avenir Book"/>
              </a:rPr>
              <a:t>RAW MATH = 6.4 weeks</a:t>
            </a:r>
          </a:p>
          <a:p>
            <a:r>
              <a:rPr lang="en-US" sz="1867" dirty="0">
                <a:solidFill>
                  <a:schemeClr val="bg1"/>
                </a:solidFill>
                <a:latin typeface="Avenir Book"/>
                <a:cs typeface="Avenir Book"/>
              </a:rPr>
              <a:t>VELOCITY = 9.8 weeks </a:t>
            </a:r>
          </a:p>
          <a:p>
            <a:r>
              <a:rPr lang="en-US" sz="1867" dirty="0">
                <a:solidFill>
                  <a:schemeClr val="bg1"/>
                </a:solidFill>
                <a:latin typeface="Avenir Book"/>
                <a:cs typeface="Avenir Book"/>
              </a:rPr>
              <a:t>MAINTENANCE = 11.5 weeks</a:t>
            </a:r>
          </a:p>
          <a:p>
            <a:r>
              <a:rPr lang="en-US" sz="1867" dirty="0">
                <a:solidFill>
                  <a:schemeClr val="bg1"/>
                </a:solidFill>
                <a:latin typeface="Avenir Book"/>
                <a:cs typeface="Avenir Book"/>
              </a:rPr>
              <a:t>UNKNOWNS = 15.5 weeks</a:t>
            </a:r>
          </a:p>
          <a:p>
            <a:endParaRPr lang="en-US" sz="1867" dirty="0">
              <a:solidFill>
                <a:schemeClr val="bg1"/>
              </a:solidFill>
              <a:latin typeface="Avenir Book"/>
              <a:cs typeface="Avenir Book"/>
            </a:endParaRPr>
          </a:p>
          <a:p>
            <a:r>
              <a:rPr lang="en-US" sz="1867" dirty="0">
                <a:solidFill>
                  <a:schemeClr val="bg1"/>
                </a:solidFill>
                <a:latin typeface="Avenir Book"/>
                <a:cs typeface="Avenir Book"/>
              </a:rPr>
              <a:t>DAYS OFF</a:t>
            </a:r>
          </a:p>
          <a:p>
            <a:pPr marL="380990" indent="-380990">
              <a:buFont typeface="Arial"/>
              <a:buChar char="•"/>
            </a:pPr>
            <a:r>
              <a:rPr lang="en-US" sz="1867" dirty="0">
                <a:solidFill>
                  <a:schemeClr val="bg1"/>
                </a:solidFill>
                <a:latin typeface="Avenir Book"/>
                <a:cs typeface="Avenir Book"/>
              </a:rPr>
              <a:t>Thanksgiving = 1 week</a:t>
            </a:r>
          </a:p>
          <a:p>
            <a:pPr marL="380990" indent="-380990">
              <a:buFont typeface="Arial"/>
              <a:buChar char="•"/>
            </a:pPr>
            <a:r>
              <a:rPr lang="en-US" sz="1867" dirty="0">
                <a:solidFill>
                  <a:schemeClr val="bg1"/>
                </a:solidFill>
                <a:latin typeface="Avenir Book"/>
                <a:cs typeface="Avenir Book"/>
              </a:rPr>
              <a:t>Vacations/Sick = 1 week</a:t>
            </a:r>
          </a:p>
          <a:p>
            <a:pPr marL="380990" indent="-380990">
              <a:buFont typeface="Arial"/>
              <a:buChar char="•"/>
            </a:pPr>
            <a:r>
              <a:rPr lang="en-US" sz="1867" dirty="0">
                <a:solidFill>
                  <a:schemeClr val="bg1"/>
                </a:solidFill>
                <a:latin typeface="Avenir Book"/>
                <a:cs typeface="Avenir Book"/>
              </a:rPr>
              <a:t>Total = 17.5 weeks</a:t>
            </a:r>
          </a:p>
        </p:txBody>
      </p:sp>
    </p:spTree>
    <p:extLst>
      <p:ext uri="{BB962C8B-B14F-4D97-AF65-F5344CB8AC3E}">
        <p14:creationId xmlns:p14="http://schemas.microsoft.com/office/powerpoint/2010/main" val="855365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alendar2016.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5930" y="0"/>
            <a:ext cx="9700141" cy="6858000"/>
          </a:xfrm>
          <a:prstGeom prst="rect">
            <a:avLst/>
          </a:prstGeom>
        </p:spPr>
      </p:pic>
      <p:sp>
        <p:nvSpPr>
          <p:cNvPr id="3" name="Oval 2"/>
          <p:cNvSpPr/>
          <p:nvPr/>
        </p:nvSpPr>
        <p:spPr>
          <a:xfrm>
            <a:off x="8744373" y="3024294"/>
            <a:ext cx="379307" cy="362373"/>
          </a:xfrm>
          <a:prstGeom prst="ellipse">
            <a:avLst/>
          </a:prstGeom>
          <a:noFill/>
          <a:ln w="76200" cmpd="sng">
            <a:solidFill>
              <a:srgbClr val="0C097D"/>
            </a:solidFill>
          </a:ln>
        </p:spPr>
        <p:style>
          <a:lnRef idx="1">
            <a:schemeClr val="accent1"/>
          </a:lnRef>
          <a:fillRef idx="3">
            <a:schemeClr val="accent1"/>
          </a:fillRef>
          <a:effectRef idx="2">
            <a:schemeClr val="accent1"/>
          </a:effectRef>
          <a:fontRef idx="minor">
            <a:schemeClr val="lt1"/>
          </a:fontRef>
        </p:style>
        <p:txBody>
          <a:bodyPr/>
          <a:lstStyle/>
          <a:p>
            <a:endParaRPr lang="en-US" sz="2400"/>
          </a:p>
        </p:txBody>
      </p:sp>
      <p:sp>
        <p:nvSpPr>
          <p:cNvPr id="4" name="&quot;No&quot; Symbol 3"/>
          <p:cNvSpPr/>
          <p:nvPr/>
        </p:nvSpPr>
        <p:spPr>
          <a:xfrm>
            <a:off x="1943947" y="5618480"/>
            <a:ext cx="358987" cy="325120"/>
          </a:xfrm>
          <a:prstGeom prst="noSmoking">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sz="2400"/>
          </a:p>
        </p:txBody>
      </p:sp>
      <p:sp>
        <p:nvSpPr>
          <p:cNvPr id="6" name="&quot;No&quot; Symbol 5"/>
          <p:cNvSpPr/>
          <p:nvPr/>
        </p:nvSpPr>
        <p:spPr>
          <a:xfrm>
            <a:off x="4196080" y="5432213"/>
            <a:ext cx="358987" cy="325120"/>
          </a:xfrm>
          <a:prstGeom prst="noSmoking">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sz="2400"/>
          </a:p>
        </p:txBody>
      </p:sp>
      <p:sp>
        <p:nvSpPr>
          <p:cNvPr id="7" name="&quot;No&quot; Symbol 6"/>
          <p:cNvSpPr/>
          <p:nvPr/>
        </p:nvSpPr>
        <p:spPr>
          <a:xfrm>
            <a:off x="4196080" y="5855547"/>
            <a:ext cx="358987" cy="325120"/>
          </a:xfrm>
          <a:prstGeom prst="noSmoking">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sz="2400"/>
          </a:p>
        </p:txBody>
      </p:sp>
      <p:sp>
        <p:nvSpPr>
          <p:cNvPr id="8" name="&quot;No&quot; Symbol 7"/>
          <p:cNvSpPr/>
          <p:nvPr/>
        </p:nvSpPr>
        <p:spPr>
          <a:xfrm>
            <a:off x="6478693" y="5618480"/>
            <a:ext cx="358987" cy="325120"/>
          </a:xfrm>
          <a:prstGeom prst="noSmoking">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sz="2400"/>
          </a:p>
        </p:txBody>
      </p:sp>
      <p:sp>
        <p:nvSpPr>
          <p:cNvPr id="5" name="Oval 4"/>
          <p:cNvSpPr/>
          <p:nvPr/>
        </p:nvSpPr>
        <p:spPr>
          <a:xfrm>
            <a:off x="8761307" y="5149427"/>
            <a:ext cx="379307" cy="362373"/>
          </a:xfrm>
          <a:prstGeom prst="ellipse">
            <a:avLst/>
          </a:prstGeom>
          <a:noFill/>
          <a:ln w="76200" cmpd="sng">
            <a:solidFill>
              <a:srgbClr val="0C097D"/>
            </a:solidFill>
          </a:ln>
        </p:spPr>
        <p:style>
          <a:lnRef idx="1">
            <a:schemeClr val="accent1"/>
          </a:lnRef>
          <a:fillRef idx="3">
            <a:schemeClr val="accent1"/>
          </a:fillRef>
          <a:effectRef idx="2">
            <a:schemeClr val="accent1"/>
          </a:effectRef>
          <a:fontRef idx="minor">
            <a:schemeClr val="lt1"/>
          </a:fontRef>
        </p:style>
        <p:txBody>
          <a:bodyPr/>
          <a:lstStyle/>
          <a:p>
            <a:endParaRPr lang="en-US" sz="2400"/>
          </a:p>
        </p:txBody>
      </p:sp>
    </p:spTree>
    <p:extLst>
      <p:ext uri="{BB962C8B-B14F-4D97-AF65-F5344CB8AC3E}">
        <p14:creationId xmlns:p14="http://schemas.microsoft.com/office/powerpoint/2010/main" val="2135328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ard-1298698_1920.jpg"/>
          <p:cNvPicPr>
            <a:picLocks noChangeAspect="1"/>
          </p:cNvPicPr>
          <p:nvPr/>
        </p:nvPicPr>
        <p:blipFill rotWithShape="1">
          <a:blip r:embed="rId3">
            <a:extLst>
              <a:ext uri="{28A0092B-C50C-407E-A947-70E740481C1C}">
                <a14:useLocalDpi xmlns:a14="http://schemas.microsoft.com/office/drawing/2010/main" val="0"/>
              </a:ext>
            </a:extLst>
          </a:blip>
          <a:srcRect l="21059" r="24311"/>
          <a:stretch/>
        </p:blipFill>
        <p:spPr>
          <a:xfrm>
            <a:off x="-406400" y="0"/>
            <a:ext cx="6773333" cy="6858000"/>
          </a:xfrm>
          <a:prstGeom prst="rect">
            <a:avLst/>
          </a:prstGeom>
        </p:spPr>
      </p:pic>
      <p:sp>
        <p:nvSpPr>
          <p:cNvPr id="6" name="Rectangle 5"/>
          <p:cNvSpPr/>
          <p:nvPr/>
        </p:nvSpPr>
        <p:spPr>
          <a:xfrm>
            <a:off x="6366933" y="0"/>
            <a:ext cx="5825067" cy="6858000"/>
          </a:xfrm>
          <a:prstGeom prst="rect">
            <a:avLst/>
          </a:prstGeom>
          <a:solidFill>
            <a:srgbClr val="0C097D"/>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sz="2400"/>
          </a:p>
        </p:txBody>
      </p:sp>
      <p:sp>
        <p:nvSpPr>
          <p:cNvPr id="8" name="TextBox 7"/>
          <p:cNvSpPr txBox="1"/>
          <p:nvPr/>
        </p:nvSpPr>
        <p:spPr>
          <a:xfrm>
            <a:off x="7487912" y="540128"/>
            <a:ext cx="3417169" cy="461665"/>
          </a:xfrm>
          <a:prstGeom prst="rect">
            <a:avLst/>
          </a:prstGeom>
          <a:noFill/>
        </p:spPr>
        <p:txBody>
          <a:bodyPr wrap="square" rtlCol="0">
            <a:spAutoFit/>
          </a:bodyPr>
          <a:lstStyle/>
          <a:p>
            <a:pPr algn="ctr"/>
            <a:r>
              <a:rPr lang="en-US" sz="2400" dirty="0">
                <a:solidFill>
                  <a:schemeClr val="bg1"/>
                </a:solidFill>
                <a:latin typeface="Avenir Book"/>
                <a:cs typeface="Avenir Book"/>
              </a:rPr>
              <a:t>196</a:t>
            </a:r>
          </a:p>
        </p:txBody>
      </p:sp>
      <p:sp>
        <p:nvSpPr>
          <p:cNvPr id="9" name="Rectangle 8"/>
          <p:cNvSpPr/>
          <p:nvPr/>
        </p:nvSpPr>
        <p:spPr>
          <a:xfrm>
            <a:off x="7087811" y="255707"/>
            <a:ext cx="4246235" cy="6337004"/>
          </a:xfrm>
          <a:prstGeom prst="rect">
            <a:avLst/>
          </a:prstGeom>
          <a:no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lstStyle/>
          <a:p>
            <a:endParaRPr lang="en-US" sz="2400"/>
          </a:p>
        </p:txBody>
      </p:sp>
      <p:cxnSp>
        <p:nvCxnSpPr>
          <p:cNvPr id="7" name="Straight Connector 6"/>
          <p:cNvCxnSpPr/>
          <p:nvPr/>
        </p:nvCxnSpPr>
        <p:spPr>
          <a:xfrm>
            <a:off x="8556977" y="1162800"/>
            <a:ext cx="1219200"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487912" y="1509237"/>
            <a:ext cx="3586489" cy="2965555"/>
          </a:xfrm>
          <a:prstGeom prst="rect">
            <a:avLst/>
          </a:prstGeom>
          <a:noFill/>
        </p:spPr>
        <p:txBody>
          <a:bodyPr wrap="square" rtlCol="0">
            <a:spAutoFit/>
          </a:bodyPr>
          <a:lstStyle/>
          <a:p>
            <a:r>
              <a:rPr lang="en-US" sz="1867" dirty="0">
                <a:solidFill>
                  <a:schemeClr val="bg1"/>
                </a:solidFill>
                <a:latin typeface="Avenir Book"/>
                <a:cs typeface="Avenir Book"/>
              </a:rPr>
              <a:t>RAW MATH = 6.4 weeks</a:t>
            </a:r>
          </a:p>
          <a:p>
            <a:r>
              <a:rPr lang="en-US" sz="1867" dirty="0">
                <a:solidFill>
                  <a:schemeClr val="bg1"/>
                </a:solidFill>
                <a:latin typeface="Avenir Book"/>
                <a:cs typeface="Avenir Book"/>
              </a:rPr>
              <a:t>VELOCITY = 9.8 weeks </a:t>
            </a:r>
          </a:p>
          <a:p>
            <a:r>
              <a:rPr lang="en-US" sz="1867" dirty="0">
                <a:solidFill>
                  <a:schemeClr val="bg1"/>
                </a:solidFill>
                <a:latin typeface="Avenir Book"/>
                <a:cs typeface="Avenir Book"/>
              </a:rPr>
              <a:t>MAINTENANCE = 11.5 weeks</a:t>
            </a:r>
          </a:p>
          <a:p>
            <a:r>
              <a:rPr lang="en-US" sz="1867" dirty="0">
                <a:solidFill>
                  <a:schemeClr val="bg1"/>
                </a:solidFill>
                <a:latin typeface="Avenir Book"/>
                <a:cs typeface="Avenir Book"/>
              </a:rPr>
              <a:t>UNKNOWNS = 15.5 weeks</a:t>
            </a:r>
          </a:p>
          <a:p>
            <a:r>
              <a:rPr lang="en-US" sz="1867" dirty="0">
                <a:solidFill>
                  <a:schemeClr val="bg1"/>
                </a:solidFill>
                <a:latin typeface="Avenir Book"/>
                <a:cs typeface="Avenir Book"/>
              </a:rPr>
              <a:t>DAYS OFF = 17.5 weeks</a:t>
            </a:r>
          </a:p>
          <a:p>
            <a:endParaRPr lang="en-US" sz="1867" dirty="0">
              <a:solidFill>
                <a:schemeClr val="bg1"/>
              </a:solidFill>
              <a:latin typeface="Avenir Book"/>
              <a:cs typeface="Avenir Book"/>
            </a:endParaRPr>
          </a:p>
          <a:p>
            <a:r>
              <a:rPr lang="en-US" sz="1867" dirty="0">
                <a:solidFill>
                  <a:schemeClr val="bg1"/>
                </a:solidFill>
                <a:latin typeface="Avenir Book"/>
                <a:cs typeface="Avenir Book"/>
              </a:rPr>
              <a:t>QUALITY ASSURANCE</a:t>
            </a:r>
          </a:p>
          <a:p>
            <a:pPr marL="380990" indent="-380990">
              <a:buFont typeface="Arial"/>
              <a:buChar char="•"/>
            </a:pPr>
            <a:r>
              <a:rPr lang="en-US" sz="1867" dirty="0">
                <a:solidFill>
                  <a:schemeClr val="bg1"/>
                </a:solidFill>
                <a:latin typeface="Avenir Book"/>
                <a:cs typeface="Avenir Book"/>
              </a:rPr>
              <a:t>Regression Testing &amp; Cleanup = 1 week</a:t>
            </a:r>
          </a:p>
          <a:p>
            <a:pPr marL="380990" indent="-380990">
              <a:buFont typeface="Arial"/>
              <a:buChar char="•"/>
            </a:pPr>
            <a:r>
              <a:rPr lang="en-US" sz="1867" dirty="0">
                <a:solidFill>
                  <a:schemeClr val="bg1"/>
                </a:solidFill>
                <a:latin typeface="Avenir Book"/>
                <a:cs typeface="Avenir Book"/>
              </a:rPr>
              <a:t>Total = 18.5 weeks!</a:t>
            </a:r>
          </a:p>
        </p:txBody>
      </p:sp>
    </p:spTree>
    <p:extLst>
      <p:ext uri="{BB962C8B-B14F-4D97-AF65-F5344CB8AC3E}">
        <p14:creationId xmlns:p14="http://schemas.microsoft.com/office/powerpoint/2010/main" val="810663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alendar2016.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5930" y="0"/>
            <a:ext cx="9700141" cy="6858000"/>
          </a:xfrm>
          <a:prstGeom prst="rect">
            <a:avLst/>
          </a:prstGeom>
        </p:spPr>
      </p:pic>
      <p:sp>
        <p:nvSpPr>
          <p:cNvPr id="3" name="Oval 2"/>
          <p:cNvSpPr/>
          <p:nvPr/>
        </p:nvSpPr>
        <p:spPr>
          <a:xfrm>
            <a:off x="8744373" y="3024294"/>
            <a:ext cx="379307" cy="362373"/>
          </a:xfrm>
          <a:prstGeom prst="ellipse">
            <a:avLst/>
          </a:prstGeom>
          <a:noFill/>
          <a:ln w="76200" cmpd="sng">
            <a:solidFill>
              <a:srgbClr val="0C097D"/>
            </a:solidFill>
          </a:ln>
        </p:spPr>
        <p:style>
          <a:lnRef idx="1">
            <a:schemeClr val="accent1"/>
          </a:lnRef>
          <a:fillRef idx="3">
            <a:schemeClr val="accent1"/>
          </a:fillRef>
          <a:effectRef idx="2">
            <a:schemeClr val="accent1"/>
          </a:effectRef>
          <a:fontRef idx="minor">
            <a:schemeClr val="lt1"/>
          </a:fontRef>
        </p:style>
        <p:txBody>
          <a:bodyPr/>
          <a:lstStyle/>
          <a:p>
            <a:endParaRPr lang="en-US" sz="2400"/>
          </a:p>
        </p:txBody>
      </p:sp>
      <p:sp>
        <p:nvSpPr>
          <p:cNvPr id="4" name="&quot;No&quot; Symbol 3"/>
          <p:cNvSpPr/>
          <p:nvPr/>
        </p:nvSpPr>
        <p:spPr>
          <a:xfrm>
            <a:off x="1943947" y="5618480"/>
            <a:ext cx="358987" cy="325120"/>
          </a:xfrm>
          <a:prstGeom prst="noSmoking">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sz="2400"/>
          </a:p>
        </p:txBody>
      </p:sp>
      <p:sp>
        <p:nvSpPr>
          <p:cNvPr id="6" name="&quot;No&quot; Symbol 5"/>
          <p:cNvSpPr/>
          <p:nvPr/>
        </p:nvSpPr>
        <p:spPr>
          <a:xfrm>
            <a:off x="4196080" y="5432213"/>
            <a:ext cx="358987" cy="325120"/>
          </a:xfrm>
          <a:prstGeom prst="noSmoking">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sz="2400"/>
          </a:p>
        </p:txBody>
      </p:sp>
      <p:sp>
        <p:nvSpPr>
          <p:cNvPr id="7" name="&quot;No&quot; Symbol 6"/>
          <p:cNvSpPr/>
          <p:nvPr/>
        </p:nvSpPr>
        <p:spPr>
          <a:xfrm>
            <a:off x="4196080" y="5855547"/>
            <a:ext cx="358987" cy="325120"/>
          </a:xfrm>
          <a:prstGeom prst="noSmoking">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sz="2400"/>
          </a:p>
        </p:txBody>
      </p:sp>
      <p:sp>
        <p:nvSpPr>
          <p:cNvPr id="8" name="&quot;No&quot; Symbol 7"/>
          <p:cNvSpPr/>
          <p:nvPr/>
        </p:nvSpPr>
        <p:spPr>
          <a:xfrm>
            <a:off x="6478693" y="5618480"/>
            <a:ext cx="358987" cy="325120"/>
          </a:xfrm>
          <a:prstGeom prst="noSmoking">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sz="2400"/>
          </a:p>
        </p:txBody>
      </p:sp>
      <p:sp>
        <p:nvSpPr>
          <p:cNvPr id="9" name="&quot;No&quot; Symbol 8"/>
          <p:cNvSpPr/>
          <p:nvPr/>
        </p:nvSpPr>
        <p:spPr>
          <a:xfrm>
            <a:off x="8744373" y="5223933"/>
            <a:ext cx="358987" cy="325120"/>
          </a:xfrm>
          <a:prstGeom prst="noSmoking">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sz="2400"/>
          </a:p>
        </p:txBody>
      </p:sp>
      <p:sp>
        <p:nvSpPr>
          <p:cNvPr id="5" name="Oval 4"/>
          <p:cNvSpPr/>
          <p:nvPr/>
        </p:nvSpPr>
        <p:spPr>
          <a:xfrm>
            <a:off x="8761307" y="5386494"/>
            <a:ext cx="379307" cy="362373"/>
          </a:xfrm>
          <a:prstGeom prst="ellipse">
            <a:avLst/>
          </a:prstGeom>
          <a:noFill/>
          <a:ln w="76200" cmpd="sng">
            <a:solidFill>
              <a:srgbClr val="0C097D"/>
            </a:solidFill>
          </a:ln>
        </p:spPr>
        <p:style>
          <a:lnRef idx="1">
            <a:schemeClr val="accent1"/>
          </a:lnRef>
          <a:fillRef idx="3">
            <a:schemeClr val="accent1"/>
          </a:fillRef>
          <a:effectRef idx="2">
            <a:schemeClr val="accent1"/>
          </a:effectRef>
          <a:fontRef idx="minor">
            <a:schemeClr val="lt1"/>
          </a:fontRef>
        </p:style>
        <p:txBody>
          <a:bodyPr/>
          <a:lstStyle/>
          <a:p>
            <a:endParaRPr lang="en-US" sz="2400"/>
          </a:p>
        </p:txBody>
      </p:sp>
    </p:spTree>
    <p:extLst>
      <p:ext uri="{BB962C8B-B14F-4D97-AF65-F5344CB8AC3E}">
        <p14:creationId xmlns:p14="http://schemas.microsoft.com/office/powerpoint/2010/main" val="300528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ard-1298698_1920.jpg"/>
          <p:cNvPicPr>
            <a:picLocks noChangeAspect="1"/>
          </p:cNvPicPr>
          <p:nvPr/>
        </p:nvPicPr>
        <p:blipFill rotWithShape="1">
          <a:blip r:embed="rId3">
            <a:extLst>
              <a:ext uri="{28A0092B-C50C-407E-A947-70E740481C1C}">
                <a14:useLocalDpi xmlns:a14="http://schemas.microsoft.com/office/drawing/2010/main" val="0"/>
              </a:ext>
            </a:extLst>
          </a:blip>
          <a:srcRect l="21059" r="24311"/>
          <a:stretch/>
        </p:blipFill>
        <p:spPr>
          <a:xfrm>
            <a:off x="-440267" y="0"/>
            <a:ext cx="6773333" cy="6858000"/>
          </a:xfrm>
          <a:prstGeom prst="rect">
            <a:avLst/>
          </a:prstGeom>
        </p:spPr>
      </p:pic>
      <p:sp>
        <p:nvSpPr>
          <p:cNvPr id="6" name="Rectangle 5"/>
          <p:cNvSpPr/>
          <p:nvPr/>
        </p:nvSpPr>
        <p:spPr>
          <a:xfrm>
            <a:off x="6333067" y="0"/>
            <a:ext cx="5825067" cy="6858000"/>
          </a:xfrm>
          <a:prstGeom prst="rect">
            <a:avLst/>
          </a:prstGeom>
          <a:solidFill>
            <a:srgbClr val="0C097D"/>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sz="2400"/>
          </a:p>
        </p:txBody>
      </p:sp>
      <p:sp>
        <p:nvSpPr>
          <p:cNvPr id="8" name="TextBox 7"/>
          <p:cNvSpPr txBox="1"/>
          <p:nvPr/>
        </p:nvSpPr>
        <p:spPr>
          <a:xfrm>
            <a:off x="7454045" y="540128"/>
            <a:ext cx="3417169" cy="461665"/>
          </a:xfrm>
          <a:prstGeom prst="rect">
            <a:avLst/>
          </a:prstGeom>
          <a:noFill/>
        </p:spPr>
        <p:txBody>
          <a:bodyPr wrap="square" rtlCol="0">
            <a:spAutoFit/>
          </a:bodyPr>
          <a:lstStyle/>
          <a:p>
            <a:pPr algn="ctr"/>
            <a:r>
              <a:rPr lang="en-US" sz="2400" dirty="0">
                <a:solidFill>
                  <a:schemeClr val="bg1"/>
                </a:solidFill>
                <a:latin typeface="Avenir Book"/>
                <a:cs typeface="Avenir Book"/>
              </a:rPr>
              <a:t>PLAN FOR</a:t>
            </a:r>
          </a:p>
        </p:txBody>
      </p:sp>
      <p:sp>
        <p:nvSpPr>
          <p:cNvPr id="9" name="Rectangle 8"/>
          <p:cNvSpPr/>
          <p:nvPr/>
        </p:nvSpPr>
        <p:spPr>
          <a:xfrm>
            <a:off x="7053944" y="255707"/>
            <a:ext cx="4246235" cy="6337004"/>
          </a:xfrm>
          <a:prstGeom prst="rect">
            <a:avLst/>
          </a:prstGeom>
          <a:no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lstStyle/>
          <a:p>
            <a:endParaRPr lang="en-US" sz="2400"/>
          </a:p>
        </p:txBody>
      </p:sp>
      <p:cxnSp>
        <p:nvCxnSpPr>
          <p:cNvPr id="7" name="Straight Connector 6"/>
          <p:cNvCxnSpPr/>
          <p:nvPr/>
        </p:nvCxnSpPr>
        <p:spPr>
          <a:xfrm>
            <a:off x="8523111" y="1162800"/>
            <a:ext cx="1219200"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454045" y="1509237"/>
            <a:ext cx="3586489" cy="1528945"/>
          </a:xfrm>
          <a:prstGeom prst="rect">
            <a:avLst/>
          </a:prstGeom>
          <a:noFill/>
        </p:spPr>
        <p:txBody>
          <a:bodyPr wrap="square" rtlCol="0">
            <a:spAutoFit/>
          </a:bodyPr>
          <a:lstStyle/>
          <a:p>
            <a:pPr marL="457189" indent="-457189">
              <a:buAutoNum type="arabicPeriod"/>
            </a:pPr>
            <a:r>
              <a:rPr lang="en-US" sz="1867" dirty="0">
                <a:solidFill>
                  <a:schemeClr val="bg1"/>
                </a:solidFill>
                <a:latin typeface="Avenir Book"/>
                <a:cs typeface="Avenir Book"/>
              </a:rPr>
              <a:t>HISTORICAL VELOCITY</a:t>
            </a:r>
          </a:p>
          <a:p>
            <a:pPr marL="457189" indent="-457189">
              <a:buAutoNum type="arabicPeriod"/>
            </a:pPr>
            <a:r>
              <a:rPr lang="en-US" sz="1867" dirty="0">
                <a:solidFill>
                  <a:schemeClr val="bg1"/>
                </a:solidFill>
                <a:latin typeface="Avenir Book"/>
                <a:cs typeface="Avenir Book"/>
              </a:rPr>
              <a:t>MAINTENANCE</a:t>
            </a:r>
          </a:p>
          <a:p>
            <a:pPr marL="457189" indent="-457189">
              <a:buAutoNum type="arabicPeriod"/>
            </a:pPr>
            <a:r>
              <a:rPr lang="en-US" sz="1867" dirty="0">
                <a:solidFill>
                  <a:schemeClr val="bg1"/>
                </a:solidFill>
                <a:latin typeface="Avenir Book"/>
                <a:cs typeface="Avenir Book"/>
              </a:rPr>
              <a:t>UNKNOWNS</a:t>
            </a:r>
          </a:p>
          <a:p>
            <a:pPr marL="457189" indent="-457189">
              <a:buAutoNum type="arabicPeriod"/>
            </a:pPr>
            <a:r>
              <a:rPr lang="en-US" sz="1867" dirty="0">
                <a:solidFill>
                  <a:schemeClr val="bg1"/>
                </a:solidFill>
                <a:latin typeface="Avenir Book"/>
                <a:cs typeface="Avenir Book"/>
              </a:rPr>
              <a:t>DAYS OFF</a:t>
            </a:r>
          </a:p>
          <a:p>
            <a:pPr marL="457189" indent="-457189">
              <a:buAutoNum type="arabicPeriod"/>
            </a:pPr>
            <a:r>
              <a:rPr lang="en-US" sz="1867" dirty="0">
                <a:solidFill>
                  <a:schemeClr val="bg1"/>
                </a:solidFill>
                <a:latin typeface="Avenir Book"/>
                <a:cs typeface="Avenir Book"/>
              </a:rPr>
              <a:t>QUALITY ASSURACE</a:t>
            </a:r>
          </a:p>
        </p:txBody>
      </p:sp>
      <p:pic>
        <p:nvPicPr>
          <p:cNvPr id="2" name="Picture 1" descr="calendar-with-a-clock-time-tool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1734" y="3691454"/>
            <a:ext cx="2540013" cy="2540013"/>
          </a:xfrm>
          <a:prstGeom prst="rect">
            <a:avLst/>
          </a:prstGeom>
        </p:spPr>
      </p:pic>
    </p:spTree>
    <p:extLst>
      <p:ext uri="{BB962C8B-B14F-4D97-AF65-F5344CB8AC3E}">
        <p14:creationId xmlns:p14="http://schemas.microsoft.com/office/powerpoint/2010/main" val="360131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alendar2016.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5930" y="0"/>
            <a:ext cx="9700141" cy="6858000"/>
          </a:xfrm>
          <a:prstGeom prst="rect">
            <a:avLst/>
          </a:prstGeom>
        </p:spPr>
      </p:pic>
      <p:sp>
        <p:nvSpPr>
          <p:cNvPr id="3" name="Oval 2"/>
          <p:cNvSpPr/>
          <p:nvPr/>
        </p:nvSpPr>
        <p:spPr>
          <a:xfrm>
            <a:off x="8744373" y="3024294"/>
            <a:ext cx="379307" cy="362373"/>
          </a:xfrm>
          <a:prstGeom prst="ellipse">
            <a:avLst/>
          </a:prstGeom>
          <a:noFill/>
          <a:ln w="76200" cmpd="sng">
            <a:solidFill>
              <a:srgbClr val="0C097D"/>
            </a:solidFill>
          </a:ln>
        </p:spPr>
        <p:style>
          <a:lnRef idx="1">
            <a:schemeClr val="accent1"/>
          </a:lnRef>
          <a:fillRef idx="3">
            <a:schemeClr val="accent1"/>
          </a:fillRef>
          <a:effectRef idx="2">
            <a:schemeClr val="accent1"/>
          </a:effectRef>
          <a:fontRef idx="minor">
            <a:schemeClr val="lt1"/>
          </a:fontRef>
        </p:style>
        <p:txBody>
          <a:bodyPr/>
          <a:lstStyle/>
          <a:p>
            <a:endParaRPr lang="en-US" sz="2400"/>
          </a:p>
        </p:txBody>
      </p:sp>
      <p:sp>
        <p:nvSpPr>
          <p:cNvPr id="4" name="&quot;No&quot; Symbol 3"/>
          <p:cNvSpPr/>
          <p:nvPr/>
        </p:nvSpPr>
        <p:spPr>
          <a:xfrm>
            <a:off x="1943947" y="5618480"/>
            <a:ext cx="358987" cy="325120"/>
          </a:xfrm>
          <a:prstGeom prst="noSmoking">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sz="2400"/>
          </a:p>
        </p:txBody>
      </p:sp>
      <p:sp>
        <p:nvSpPr>
          <p:cNvPr id="6" name="&quot;No&quot; Symbol 5"/>
          <p:cNvSpPr/>
          <p:nvPr/>
        </p:nvSpPr>
        <p:spPr>
          <a:xfrm>
            <a:off x="4196080" y="5432213"/>
            <a:ext cx="358987" cy="325120"/>
          </a:xfrm>
          <a:prstGeom prst="noSmoking">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sz="2400"/>
          </a:p>
        </p:txBody>
      </p:sp>
      <p:sp>
        <p:nvSpPr>
          <p:cNvPr id="7" name="&quot;No&quot; Symbol 6"/>
          <p:cNvSpPr/>
          <p:nvPr/>
        </p:nvSpPr>
        <p:spPr>
          <a:xfrm>
            <a:off x="4196080" y="5855547"/>
            <a:ext cx="358987" cy="325120"/>
          </a:xfrm>
          <a:prstGeom prst="noSmoking">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sz="2400"/>
          </a:p>
        </p:txBody>
      </p:sp>
      <p:sp>
        <p:nvSpPr>
          <p:cNvPr id="8" name="&quot;No&quot; Symbol 7"/>
          <p:cNvSpPr/>
          <p:nvPr/>
        </p:nvSpPr>
        <p:spPr>
          <a:xfrm>
            <a:off x="6478693" y="5618480"/>
            <a:ext cx="358987" cy="325120"/>
          </a:xfrm>
          <a:prstGeom prst="noSmoking">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sz="2400"/>
          </a:p>
        </p:txBody>
      </p:sp>
      <p:sp>
        <p:nvSpPr>
          <p:cNvPr id="9" name="&quot;No&quot; Symbol 8"/>
          <p:cNvSpPr/>
          <p:nvPr/>
        </p:nvSpPr>
        <p:spPr>
          <a:xfrm>
            <a:off x="8744373" y="5223933"/>
            <a:ext cx="358987" cy="325120"/>
          </a:xfrm>
          <a:prstGeom prst="noSmoking">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sz="2400"/>
          </a:p>
        </p:txBody>
      </p:sp>
      <p:sp>
        <p:nvSpPr>
          <p:cNvPr id="5" name="Oval 4"/>
          <p:cNvSpPr/>
          <p:nvPr/>
        </p:nvSpPr>
        <p:spPr>
          <a:xfrm>
            <a:off x="8761307" y="5386494"/>
            <a:ext cx="379307" cy="362373"/>
          </a:xfrm>
          <a:prstGeom prst="ellipse">
            <a:avLst/>
          </a:prstGeom>
          <a:noFill/>
          <a:ln w="76200" cmpd="sng">
            <a:solidFill>
              <a:srgbClr val="0C097D"/>
            </a:solidFill>
          </a:ln>
        </p:spPr>
        <p:style>
          <a:lnRef idx="1">
            <a:schemeClr val="accent1"/>
          </a:lnRef>
          <a:fillRef idx="3">
            <a:schemeClr val="accent1"/>
          </a:fillRef>
          <a:effectRef idx="2">
            <a:schemeClr val="accent1"/>
          </a:effectRef>
          <a:fontRef idx="minor">
            <a:schemeClr val="lt1"/>
          </a:fontRef>
        </p:style>
        <p:txBody>
          <a:bodyPr/>
          <a:lstStyle/>
          <a:p>
            <a:endParaRPr lang="en-US" sz="2400"/>
          </a:p>
        </p:txBody>
      </p:sp>
      <p:sp>
        <p:nvSpPr>
          <p:cNvPr id="11" name="5-Point Star 10"/>
          <p:cNvSpPr/>
          <p:nvPr/>
        </p:nvSpPr>
        <p:spPr>
          <a:xfrm>
            <a:off x="8984827" y="5298440"/>
            <a:ext cx="514773" cy="484293"/>
          </a:xfrm>
          <a:prstGeom prst="star5">
            <a:avLst/>
          </a:prstGeom>
          <a:noFill/>
          <a:ln w="76200" cmpd="sng">
            <a:solidFill>
              <a:srgbClr val="008000"/>
            </a:solidFill>
          </a:ln>
        </p:spPr>
        <p:style>
          <a:lnRef idx="1">
            <a:schemeClr val="accent1"/>
          </a:lnRef>
          <a:fillRef idx="3">
            <a:schemeClr val="accent1"/>
          </a:fillRef>
          <a:effectRef idx="2">
            <a:schemeClr val="accent1"/>
          </a:effectRef>
          <a:fontRef idx="minor">
            <a:schemeClr val="lt1"/>
          </a:fontRef>
        </p:style>
        <p:txBody>
          <a:bodyPr/>
          <a:lstStyle/>
          <a:p>
            <a:endParaRPr lang="en-US" sz="2400"/>
          </a:p>
        </p:txBody>
      </p:sp>
    </p:spTree>
    <p:extLst>
      <p:ext uri="{BB962C8B-B14F-4D97-AF65-F5344CB8AC3E}">
        <p14:creationId xmlns:p14="http://schemas.microsoft.com/office/powerpoint/2010/main" val="2338555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49937C-2C9F-42C8-B115-9CF2106D60D9}"/>
              </a:ext>
            </a:extLst>
          </p:cNvPr>
          <p:cNvSpPr>
            <a:spLocks noGrp="1"/>
          </p:cNvSpPr>
          <p:nvPr>
            <p:ph type="title"/>
          </p:nvPr>
        </p:nvSpPr>
        <p:spPr/>
        <p:txBody>
          <a:bodyPr>
            <a:normAutofit/>
          </a:bodyPr>
          <a:lstStyle/>
          <a:p>
            <a:pPr marL="0" indent="0" algn="ctr"/>
            <a:r>
              <a:rPr lang="en-US" sz="6000" i="1" dirty="0">
                <a:latin typeface="Avenir Book"/>
                <a:cs typeface="Avenir Book"/>
              </a:rPr>
              <a:t>Planning Poker is a consensus-based estimation technique used by Agile teams globally.</a:t>
            </a:r>
            <a:endParaRPr lang="en-PK" dirty="0"/>
          </a:p>
        </p:txBody>
      </p:sp>
      <p:sp>
        <p:nvSpPr>
          <p:cNvPr id="3" name="Content Placeholder 2">
            <a:extLst>
              <a:ext uri="{FF2B5EF4-FFF2-40B4-BE49-F238E27FC236}">
                <a16:creationId xmlns:a16="http://schemas.microsoft.com/office/drawing/2014/main" id="{6EAB26B6-5BB7-4662-8536-FD967D2B86D9}"/>
              </a:ext>
            </a:extLst>
          </p:cNvPr>
          <p:cNvSpPr>
            <a:spLocks noGrp="1"/>
          </p:cNvSpPr>
          <p:nvPr>
            <p:ph type="body" idx="1"/>
          </p:nvPr>
        </p:nvSpPr>
        <p:spPr/>
        <p:txBody>
          <a:bodyPr/>
          <a:lstStyle/>
          <a:p>
            <a:pPr marL="0" indent="0">
              <a:buNone/>
            </a:pPr>
            <a:endParaRPr lang="en-PK" dirty="0"/>
          </a:p>
        </p:txBody>
      </p:sp>
    </p:spTree>
    <p:extLst>
      <p:ext uri="{BB962C8B-B14F-4D97-AF65-F5344CB8AC3E}">
        <p14:creationId xmlns:p14="http://schemas.microsoft.com/office/powerpoint/2010/main" val="27948921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83712-9D55-485A-8CD2-D1D5F47FA70E}"/>
              </a:ext>
            </a:extLst>
          </p:cNvPr>
          <p:cNvSpPr>
            <a:spLocks noGrp="1"/>
          </p:cNvSpPr>
          <p:nvPr>
            <p:ph type="title"/>
          </p:nvPr>
        </p:nvSpPr>
        <p:spPr/>
        <p:txBody>
          <a:bodyPr/>
          <a:lstStyle/>
          <a:p>
            <a:r>
              <a:rPr lang="en-US" dirty="0"/>
              <a:t> </a:t>
            </a:r>
            <a:endParaRPr lang="en-PK" dirty="0"/>
          </a:p>
        </p:txBody>
      </p:sp>
      <p:sp>
        <p:nvSpPr>
          <p:cNvPr id="3" name="Content Placeholder 2">
            <a:extLst>
              <a:ext uri="{FF2B5EF4-FFF2-40B4-BE49-F238E27FC236}">
                <a16:creationId xmlns:a16="http://schemas.microsoft.com/office/drawing/2014/main" id="{2E57A7F7-4D59-4033-BD35-0C06B23F01CF}"/>
              </a:ext>
            </a:extLst>
          </p:cNvPr>
          <p:cNvSpPr>
            <a:spLocks noGrp="1"/>
          </p:cNvSpPr>
          <p:nvPr>
            <p:ph idx="1"/>
          </p:nvPr>
        </p:nvSpPr>
        <p:spPr>
          <a:xfrm>
            <a:off x="838200" y="1918390"/>
            <a:ext cx="10515600" cy="4351338"/>
          </a:xfrm>
        </p:spPr>
        <p:txBody>
          <a:bodyPr/>
          <a:lstStyle/>
          <a:p>
            <a:pPr marL="0" indent="0">
              <a:buNone/>
            </a:pPr>
            <a:endParaRPr lang="en-PK" dirty="0"/>
          </a:p>
        </p:txBody>
      </p:sp>
      <p:pic>
        <p:nvPicPr>
          <p:cNvPr id="5" name="Picture 4">
            <a:extLst>
              <a:ext uri="{FF2B5EF4-FFF2-40B4-BE49-F238E27FC236}">
                <a16:creationId xmlns:a16="http://schemas.microsoft.com/office/drawing/2014/main" id="{756D3D56-26A4-490E-A530-9D834C693395}"/>
              </a:ext>
            </a:extLst>
          </p:cNvPr>
          <p:cNvPicPr>
            <a:picLocks noChangeAspect="1"/>
          </p:cNvPicPr>
          <p:nvPr/>
        </p:nvPicPr>
        <p:blipFill>
          <a:blip r:embed="rId2"/>
          <a:stretch>
            <a:fillRect/>
          </a:stretch>
        </p:blipFill>
        <p:spPr>
          <a:xfrm>
            <a:off x="1139688" y="13250"/>
            <a:ext cx="8482602" cy="6973427"/>
          </a:xfrm>
          <a:prstGeom prst="rect">
            <a:avLst/>
          </a:prstGeom>
        </p:spPr>
      </p:pic>
    </p:spTree>
    <p:extLst>
      <p:ext uri="{BB962C8B-B14F-4D97-AF65-F5344CB8AC3E}">
        <p14:creationId xmlns:p14="http://schemas.microsoft.com/office/powerpoint/2010/main" val="11001599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5E66E5-51CE-4D67-8FFD-5F9BF2D34084}"/>
              </a:ext>
            </a:extLst>
          </p:cNvPr>
          <p:cNvSpPr>
            <a:spLocks noGrp="1"/>
          </p:cNvSpPr>
          <p:nvPr>
            <p:ph type="title"/>
          </p:nvPr>
        </p:nvSpPr>
        <p:spPr/>
        <p:txBody>
          <a:bodyPr/>
          <a:lstStyle/>
          <a:p>
            <a:r>
              <a:rPr lang="en-US" dirty="0"/>
              <a:t>COCOMO II</a:t>
            </a:r>
            <a:endParaRPr lang="en-PK" dirty="0"/>
          </a:p>
        </p:txBody>
      </p:sp>
      <p:sp>
        <p:nvSpPr>
          <p:cNvPr id="5" name="Text Placeholder 4">
            <a:extLst>
              <a:ext uri="{FF2B5EF4-FFF2-40B4-BE49-F238E27FC236}">
                <a16:creationId xmlns:a16="http://schemas.microsoft.com/office/drawing/2014/main" id="{3348D6CA-8EBF-49D5-AC18-6082E77A778B}"/>
              </a:ext>
            </a:extLst>
          </p:cNvPr>
          <p:cNvSpPr>
            <a:spLocks noGrp="1"/>
          </p:cNvSpPr>
          <p:nvPr>
            <p:ph type="body" idx="1"/>
          </p:nvPr>
        </p:nvSpPr>
        <p:spPr/>
        <p:txBody>
          <a:bodyPr/>
          <a:lstStyle/>
          <a:p>
            <a:endParaRPr lang="en-PK"/>
          </a:p>
        </p:txBody>
      </p:sp>
    </p:spTree>
    <p:extLst>
      <p:ext uri="{BB962C8B-B14F-4D97-AF65-F5344CB8AC3E}">
        <p14:creationId xmlns:p14="http://schemas.microsoft.com/office/powerpoint/2010/main" val="32617509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72906B-6873-4579-A7ED-4E1CC12F4B42}"/>
              </a:ext>
            </a:extLst>
          </p:cNvPr>
          <p:cNvSpPr>
            <a:spLocks noGrp="1"/>
          </p:cNvSpPr>
          <p:nvPr>
            <p:ph type="title"/>
          </p:nvPr>
        </p:nvSpPr>
        <p:spPr/>
        <p:txBody>
          <a:bodyPr/>
          <a:lstStyle/>
          <a:p>
            <a:r>
              <a:rPr lang="en-US" dirty="0"/>
              <a:t>COCOMO II</a:t>
            </a:r>
            <a:endParaRPr lang="en-PK" dirty="0"/>
          </a:p>
        </p:txBody>
      </p:sp>
      <p:sp>
        <p:nvSpPr>
          <p:cNvPr id="5" name="Content Placeholder 4">
            <a:extLst>
              <a:ext uri="{FF2B5EF4-FFF2-40B4-BE49-F238E27FC236}">
                <a16:creationId xmlns:a16="http://schemas.microsoft.com/office/drawing/2014/main" id="{DC80829E-3ECC-47AB-82CA-43D7E912FA31}"/>
              </a:ext>
            </a:extLst>
          </p:cNvPr>
          <p:cNvSpPr>
            <a:spLocks noGrp="1"/>
          </p:cNvSpPr>
          <p:nvPr>
            <p:ph idx="1"/>
          </p:nvPr>
        </p:nvSpPr>
        <p:spPr/>
        <p:txBody>
          <a:bodyPr/>
          <a:lstStyle/>
          <a:p>
            <a:endParaRPr lang="en-PK"/>
          </a:p>
        </p:txBody>
      </p:sp>
      <p:pic>
        <p:nvPicPr>
          <p:cNvPr id="7" name="Picture 6">
            <a:extLst>
              <a:ext uri="{FF2B5EF4-FFF2-40B4-BE49-F238E27FC236}">
                <a16:creationId xmlns:a16="http://schemas.microsoft.com/office/drawing/2014/main" id="{81429DD0-E472-4552-8A6F-5058641B9F54}"/>
              </a:ext>
            </a:extLst>
          </p:cNvPr>
          <p:cNvPicPr>
            <a:picLocks noChangeAspect="1"/>
          </p:cNvPicPr>
          <p:nvPr/>
        </p:nvPicPr>
        <p:blipFill rotWithShape="1">
          <a:blip r:embed="rId2"/>
          <a:srcRect l="31087" t="20276" r="6875" b="22499"/>
          <a:stretch/>
        </p:blipFill>
        <p:spPr>
          <a:xfrm>
            <a:off x="838199" y="1825624"/>
            <a:ext cx="9869557" cy="4351337"/>
          </a:xfrm>
          <a:prstGeom prst="rect">
            <a:avLst/>
          </a:prstGeom>
        </p:spPr>
      </p:pic>
    </p:spTree>
    <p:extLst>
      <p:ext uri="{BB962C8B-B14F-4D97-AF65-F5344CB8AC3E}">
        <p14:creationId xmlns:p14="http://schemas.microsoft.com/office/powerpoint/2010/main" val="692772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F2D4E-358C-4C14-85D1-5CF2A63826C1}"/>
              </a:ext>
            </a:extLst>
          </p:cNvPr>
          <p:cNvSpPr>
            <a:spLocks noGrp="1"/>
          </p:cNvSpPr>
          <p:nvPr>
            <p:ph type="title"/>
          </p:nvPr>
        </p:nvSpPr>
        <p:spPr/>
        <p:txBody>
          <a:bodyPr/>
          <a:lstStyle/>
          <a:p>
            <a:r>
              <a:rPr lang="en-US" dirty="0"/>
              <a:t>The Development Mode</a:t>
            </a:r>
            <a:endParaRPr lang="en-PK" dirty="0"/>
          </a:p>
        </p:txBody>
      </p:sp>
      <p:sp>
        <p:nvSpPr>
          <p:cNvPr id="3" name="Content Placeholder 2">
            <a:extLst>
              <a:ext uri="{FF2B5EF4-FFF2-40B4-BE49-F238E27FC236}">
                <a16:creationId xmlns:a16="http://schemas.microsoft.com/office/drawing/2014/main" id="{4A6243BE-D47B-4A79-8F6E-ED13DC870A2D}"/>
              </a:ext>
            </a:extLst>
          </p:cNvPr>
          <p:cNvSpPr>
            <a:spLocks noGrp="1"/>
          </p:cNvSpPr>
          <p:nvPr>
            <p:ph idx="1"/>
          </p:nvPr>
        </p:nvSpPr>
        <p:spPr/>
        <p:txBody>
          <a:bodyPr/>
          <a:lstStyle/>
          <a:p>
            <a:endParaRPr lang="en-PK"/>
          </a:p>
        </p:txBody>
      </p:sp>
      <p:pic>
        <p:nvPicPr>
          <p:cNvPr id="5" name="Picture 4">
            <a:extLst>
              <a:ext uri="{FF2B5EF4-FFF2-40B4-BE49-F238E27FC236}">
                <a16:creationId xmlns:a16="http://schemas.microsoft.com/office/drawing/2014/main" id="{21FBBEC2-1037-465D-963A-4E9F6C6A7F3F}"/>
              </a:ext>
            </a:extLst>
          </p:cNvPr>
          <p:cNvPicPr>
            <a:picLocks noChangeAspect="1"/>
          </p:cNvPicPr>
          <p:nvPr/>
        </p:nvPicPr>
        <p:blipFill rotWithShape="1">
          <a:blip r:embed="rId2"/>
          <a:srcRect l="32282" t="26609" r="6874" b="17666"/>
          <a:stretch/>
        </p:blipFill>
        <p:spPr>
          <a:xfrm>
            <a:off x="838199" y="1690688"/>
            <a:ext cx="10515599" cy="4802187"/>
          </a:xfrm>
          <a:prstGeom prst="rect">
            <a:avLst/>
          </a:prstGeom>
        </p:spPr>
      </p:pic>
    </p:spTree>
    <p:extLst>
      <p:ext uri="{BB962C8B-B14F-4D97-AF65-F5344CB8AC3E}">
        <p14:creationId xmlns:p14="http://schemas.microsoft.com/office/powerpoint/2010/main" val="5937016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9E0E4-6D9E-4A4F-85BD-106DEEA8AF47}"/>
              </a:ext>
            </a:extLst>
          </p:cNvPr>
          <p:cNvSpPr>
            <a:spLocks noGrp="1"/>
          </p:cNvSpPr>
          <p:nvPr>
            <p:ph type="title"/>
          </p:nvPr>
        </p:nvSpPr>
        <p:spPr/>
        <p:txBody>
          <a:bodyPr/>
          <a:lstStyle/>
          <a:p>
            <a:r>
              <a:rPr lang="en-US" dirty="0"/>
              <a:t>The Development Mode</a:t>
            </a:r>
            <a:endParaRPr lang="en-PK" dirty="0"/>
          </a:p>
        </p:txBody>
      </p:sp>
      <p:sp>
        <p:nvSpPr>
          <p:cNvPr id="3" name="Content Placeholder 2">
            <a:extLst>
              <a:ext uri="{FF2B5EF4-FFF2-40B4-BE49-F238E27FC236}">
                <a16:creationId xmlns:a16="http://schemas.microsoft.com/office/drawing/2014/main" id="{FAFAF2B3-87C9-466E-BF61-FFE70F2C55D8}"/>
              </a:ext>
            </a:extLst>
          </p:cNvPr>
          <p:cNvSpPr>
            <a:spLocks noGrp="1"/>
          </p:cNvSpPr>
          <p:nvPr>
            <p:ph idx="1"/>
          </p:nvPr>
        </p:nvSpPr>
        <p:spPr/>
        <p:txBody>
          <a:bodyPr/>
          <a:lstStyle/>
          <a:p>
            <a:endParaRPr lang="en-PK"/>
          </a:p>
        </p:txBody>
      </p:sp>
      <p:pic>
        <p:nvPicPr>
          <p:cNvPr id="5" name="Picture 4">
            <a:extLst>
              <a:ext uri="{FF2B5EF4-FFF2-40B4-BE49-F238E27FC236}">
                <a16:creationId xmlns:a16="http://schemas.microsoft.com/office/drawing/2014/main" id="{1073F0E7-9039-470F-82B5-5C08EE00BAA9}"/>
              </a:ext>
            </a:extLst>
          </p:cNvPr>
          <p:cNvPicPr>
            <a:picLocks noChangeAspect="1"/>
          </p:cNvPicPr>
          <p:nvPr/>
        </p:nvPicPr>
        <p:blipFill rotWithShape="1">
          <a:blip r:embed="rId2"/>
          <a:srcRect l="32935" t="51402" r="8152" b="11865"/>
          <a:stretch/>
        </p:blipFill>
        <p:spPr>
          <a:xfrm>
            <a:off x="838200" y="1690688"/>
            <a:ext cx="10515600" cy="4166773"/>
          </a:xfrm>
          <a:prstGeom prst="rect">
            <a:avLst/>
          </a:prstGeom>
        </p:spPr>
      </p:pic>
    </p:spTree>
    <p:extLst>
      <p:ext uri="{BB962C8B-B14F-4D97-AF65-F5344CB8AC3E}">
        <p14:creationId xmlns:p14="http://schemas.microsoft.com/office/powerpoint/2010/main" val="31636619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6F3AF-3D77-4A26-9489-55FF78938E3D}"/>
              </a:ext>
            </a:extLst>
          </p:cNvPr>
          <p:cNvSpPr>
            <a:spLocks noGrp="1"/>
          </p:cNvSpPr>
          <p:nvPr>
            <p:ph type="title"/>
          </p:nvPr>
        </p:nvSpPr>
        <p:spPr/>
        <p:txBody>
          <a:bodyPr/>
          <a:lstStyle/>
          <a:p>
            <a:r>
              <a:rPr lang="en-US" dirty="0"/>
              <a:t>Modes</a:t>
            </a:r>
            <a:endParaRPr lang="en-PK" dirty="0"/>
          </a:p>
        </p:txBody>
      </p:sp>
      <p:sp>
        <p:nvSpPr>
          <p:cNvPr id="3" name="Content Placeholder 2">
            <a:extLst>
              <a:ext uri="{FF2B5EF4-FFF2-40B4-BE49-F238E27FC236}">
                <a16:creationId xmlns:a16="http://schemas.microsoft.com/office/drawing/2014/main" id="{B1C52031-6A32-4399-9A6F-564F4298E8C8}"/>
              </a:ext>
            </a:extLst>
          </p:cNvPr>
          <p:cNvSpPr>
            <a:spLocks noGrp="1"/>
          </p:cNvSpPr>
          <p:nvPr>
            <p:ph idx="1"/>
          </p:nvPr>
        </p:nvSpPr>
        <p:spPr/>
        <p:txBody>
          <a:bodyPr/>
          <a:lstStyle/>
          <a:p>
            <a:endParaRPr lang="en-PK" dirty="0"/>
          </a:p>
        </p:txBody>
      </p:sp>
      <p:pic>
        <p:nvPicPr>
          <p:cNvPr id="5" name="Picture 4">
            <a:extLst>
              <a:ext uri="{FF2B5EF4-FFF2-40B4-BE49-F238E27FC236}">
                <a16:creationId xmlns:a16="http://schemas.microsoft.com/office/drawing/2014/main" id="{B7255006-4876-4796-988B-5A630861C2F6}"/>
              </a:ext>
            </a:extLst>
          </p:cNvPr>
          <p:cNvPicPr>
            <a:picLocks noChangeAspect="1"/>
          </p:cNvPicPr>
          <p:nvPr/>
        </p:nvPicPr>
        <p:blipFill rotWithShape="1">
          <a:blip r:embed="rId2"/>
          <a:srcRect l="30543" t="20855" r="10761" b="12832"/>
          <a:stretch/>
        </p:blipFill>
        <p:spPr>
          <a:xfrm>
            <a:off x="838200" y="1631468"/>
            <a:ext cx="9763539" cy="4861407"/>
          </a:xfrm>
          <a:prstGeom prst="rect">
            <a:avLst/>
          </a:prstGeom>
        </p:spPr>
      </p:pic>
    </p:spTree>
    <p:extLst>
      <p:ext uri="{BB962C8B-B14F-4D97-AF65-F5344CB8AC3E}">
        <p14:creationId xmlns:p14="http://schemas.microsoft.com/office/powerpoint/2010/main" val="13067869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EF26E-DEE6-4566-A275-53A0AA2BBF62}"/>
              </a:ext>
            </a:extLst>
          </p:cNvPr>
          <p:cNvSpPr>
            <a:spLocks noGrp="1"/>
          </p:cNvSpPr>
          <p:nvPr>
            <p:ph type="title"/>
          </p:nvPr>
        </p:nvSpPr>
        <p:spPr/>
        <p:txBody>
          <a:bodyPr/>
          <a:lstStyle/>
          <a:p>
            <a:r>
              <a:rPr lang="en-US" dirty="0"/>
              <a:t>Modes</a:t>
            </a:r>
            <a:endParaRPr lang="en-PK" dirty="0"/>
          </a:p>
        </p:txBody>
      </p:sp>
      <p:sp>
        <p:nvSpPr>
          <p:cNvPr id="3" name="Content Placeholder 2">
            <a:extLst>
              <a:ext uri="{FF2B5EF4-FFF2-40B4-BE49-F238E27FC236}">
                <a16:creationId xmlns:a16="http://schemas.microsoft.com/office/drawing/2014/main" id="{6D0E7726-5BD2-4D84-BEF2-B2A5CD15FC4B}"/>
              </a:ext>
            </a:extLst>
          </p:cNvPr>
          <p:cNvSpPr>
            <a:spLocks noGrp="1"/>
          </p:cNvSpPr>
          <p:nvPr>
            <p:ph idx="1"/>
          </p:nvPr>
        </p:nvSpPr>
        <p:spPr/>
        <p:txBody>
          <a:bodyPr/>
          <a:lstStyle/>
          <a:p>
            <a:endParaRPr lang="en-PK"/>
          </a:p>
        </p:txBody>
      </p:sp>
      <p:pic>
        <p:nvPicPr>
          <p:cNvPr id="5" name="Picture 4">
            <a:extLst>
              <a:ext uri="{FF2B5EF4-FFF2-40B4-BE49-F238E27FC236}">
                <a16:creationId xmlns:a16="http://schemas.microsoft.com/office/drawing/2014/main" id="{A800A444-F132-42E1-874A-E142055E6E08}"/>
              </a:ext>
            </a:extLst>
          </p:cNvPr>
          <p:cNvPicPr>
            <a:picLocks noChangeAspect="1"/>
          </p:cNvPicPr>
          <p:nvPr/>
        </p:nvPicPr>
        <p:blipFill rotWithShape="1">
          <a:blip r:embed="rId2"/>
          <a:srcRect l="32174" t="17375" r="10870" b="25206"/>
          <a:stretch/>
        </p:blipFill>
        <p:spPr>
          <a:xfrm>
            <a:off x="838200" y="1825624"/>
            <a:ext cx="9988826" cy="4486275"/>
          </a:xfrm>
          <a:prstGeom prst="rect">
            <a:avLst/>
          </a:prstGeom>
        </p:spPr>
      </p:pic>
    </p:spTree>
    <p:extLst>
      <p:ext uri="{BB962C8B-B14F-4D97-AF65-F5344CB8AC3E}">
        <p14:creationId xmlns:p14="http://schemas.microsoft.com/office/powerpoint/2010/main" val="25336829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CB720-A8B9-490F-9B3E-BF329F8C60DF}"/>
              </a:ext>
            </a:extLst>
          </p:cNvPr>
          <p:cNvSpPr>
            <a:spLocks noGrp="1"/>
          </p:cNvSpPr>
          <p:nvPr>
            <p:ph type="title"/>
          </p:nvPr>
        </p:nvSpPr>
        <p:spPr/>
        <p:txBody>
          <a:bodyPr/>
          <a:lstStyle/>
          <a:p>
            <a:r>
              <a:rPr lang="en-US" dirty="0"/>
              <a:t>Cost Estimation Process	</a:t>
            </a:r>
            <a:endParaRPr lang="en-PK" dirty="0"/>
          </a:p>
        </p:txBody>
      </p:sp>
      <p:sp>
        <p:nvSpPr>
          <p:cNvPr id="3" name="Content Placeholder 2">
            <a:extLst>
              <a:ext uri="{FF2B5EF4-FFF2-40B4-BE49-F238E27FC236}">
                <a16:creationId xmlns:a16="http://schemas.microsoft.com/office/drawing/2014/main" id="{A7A3E04B-AEED-4096-A7C1-BB3CFD0326A3}"/>
              </a:ext>
            </a:extLst>
          </p:cNvPr>
          <p:cNvSpPr>
            <a:spLocks noGrp="1"/>
          </p:cNvSpPr>
          <p:nvPr>
            <p:ph idx="1"/>
          </p:nvPr>
        </p:nvSpPr>
        <p:spPr/>
        <p:txBody>
          <a:bodyPr/>
          <a:lstStyle/>
          <a:p>
            <a:r>
              <a:rPr lang="en-US" dirty="0"/>
              <a:t>Cost = Size of the Project * Productivity</a:t>
            </a:r>
            <a:endParaRPr lang="en-PK" dirty="0"/>
          </a:p>
        </p:txBody>
      </p:sp>
    </p:spTree>
    <p:extLst>
      <p:ext uri="{BB962C8B-B14F-4D97-AF65-F5344CB8AC3E}">
        <p14:creationId xmlns:p14="http://schemas.microsoft.com/office/powerpoint/2010/main" val="7652141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07485-9B60-4CA2-AE99-7934E5BDC824}"/>
              </a:ext>
            </a:extLst>
          </p:cNvPr>
          <p:cNvSpPr>
            <a:spLocks noGrp="1"/>
          </p:cNvSpPr>
          <p:nvPr>
            <p:ph type="title"/>
          </p:nvPr>
        </p:nvSpPr>
        <p:spPr/>
        <p:txBody>
          <a:bodyPr/>
          <a:lstStyle/>
          <a:p>
            <a:r>
              <a:rPr lang="en-US" dirty="0"/>
              <a:t>Basic COCOMO Model</a:t>
            </a:r>
            <a:endParaRPr lang="en-PK" dirty="0"/>
          </a:p>
        </p:txBody>
      </p:sp>
      <p:sp>
        <p:nvSpPr>
          <p:cNvPr id="3" name="Content Placeholder 2">
            <a:extLst>
              <a:ext uri="{FF2B5EF4-FFF2-40B4-BE49-F238E27FC236}">
                <a16:creationId xmlns:a16="http://schemas.microsoft.com/office/drawing/2014/main" id="{1C136815-6CE2-445B-9A96-8F682DC42F2D}"/>
              </a:ext>
            </a:extLst>
          </p:cNvPr>
          <p:cNvSpPr>
            <a:spLocks noGrp="1"/>
          </p:cNvSpPr>
          <p:nvPr>
            <p:ph idx="1"/>
          </p:nvPr>
        </p:nvSpPr>
        <p:spPr/>
        <p:txBody>
          <a:bodyPr/>
          <a:lstStyle/>
          <a:p>
            <a:r>
              <a:rPr lang="en-US" dirty="0"/>
              <a:t>Computes software development effort (and cost) as function of program size expressed in estimated lines of code</a:t>
            </a:r>
          </a:p>
          <a:p>
            <a:r>
              <a:rPr lang="en-US" dirty="0"/>
              <a:t>Model</a:t>
            </a:r>
          </a:p>
          <a:p>
            <a:endParaRPr lang="en-PK" dirty="0"/>
          </a:p>
        </p:txBody>
      </p:sp>
      <p:graphicFrame>
        <p:nvGraphicFramePr>
          <p:cNvPr id="4" name="Table 4">
            <a:extLst>
              <a:ext uri="{FF2B5EF4-FFF2-40B4-BE49-F238E27FC236}">
                <a16:creationId xmlns:a16="http://schemas.microsoft.com/office/drawing/2014/main" id="{8B45E3EC-873B-4077-8F94-8B8B6D80B898}"/>
              </a:ext>
            </a:extLst>
          </p:cNvPr>
          <p:cNvGraphicFramePr>
            <a:graphicFrameLocks noGrp="1"/>
          </p:cNvGraphicFramePr>
          <p:nvPr>
            <p:extLst>
              <p:ext uri="{D42A27DB-BD31-4B8C-83A1-F6EECF244321}">
                <p14:modId xmlns:p14="http://schemas.microsoft.com/office/powerpoint/2010/main" val="2471155120"/>
              </p:ext>
            </p:extLst>
          </p:nvPr>
        </p:nvGraphicFramePr>
        <p:xfrm>
          <a:off x="2267630" y="3537689"/>
          <a:ext cx="8128000" cy="14833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508115298"/>
                    </a:ext>
                  </a:extLst>
                </a:gridCol>
                <a:gridCol w="1625600">
                  <a:extLst>
                    <a:ext uri="{9D8B030D-6E8A-4147-A177-3AD203B41FA5}">
                      <a16:colId xmlns:a16="http://schemas.microsoft.com/office/drawing/2014/main" val="2902272070"/>
                    </a:ext>
                  </a:extLst>
                </a:gridCol>
                <a:gridCol w="1625600">
                  <a:extLst>
                    <a:ext uri="{9D8B030D-6E8A-4147-A177-3AD203B41FA5}">
                      <a16:colId xmlns:a16="http://schemas.microsoft.com/office/drawing/2014/main" val="2847605404"/>
                    </a:ext>
                  </a:extLst>
                </a:gridCol>
                <a:gridCol w="1625600">
                  <a:extLst>
                    <a:ext uri="{9D8B030D-6E8A-4147-A177-3AD203B41FA5}">
                      <a16:colId xmlns:a16="http://schemas.microsoft.com/office/drawing/2014/main" val="1014585167"/>
                    </a:ext>
                  </a:extLst>
                </a:gridCol>
                <a:gridCol w="1625600">
                  <a:extLst>
                    <a:ext uri="{9D8B030D-6E8A-4147-A177-3AD203B41FA5}">
                      <a16:colId xmlns:a16="http://schemas.microsoft.com/office/drawing/2014/main" val="2559652924"/>
                    </a:ext>
                  </a:extLst>
                </a:gridCol>
              </a:tblGrid>
              <a:tr h="370840">
                <a:tc>
                  <a:txBody>
                    <a:bodyPr/>
                    <a:lstStyle/>
                    <a:p>
                      <a:r>
                        <a:rPr lang="en-US" dirty="0"/>
                        <a:t>Category</a:t>
                      </a:r>
                      <a:endParaRPr lang="en-PK" dirty="0"/>
                    </a:p>
                  </a:txBody>
                  <a:tcPr/>
                </a:tc>
                <a:tc>
                  <a:txBody>
                    <a:bodyPr/>
                    <a:lstStyle/>
                    <a:p>
                      <a:r>
                        <a:rPr lang="en-US" dirty="0"/>
                        <a:t>Ab</a:t>
                      </a:r>
                      <a:endParaRPr lang="en-PK" dirty="0"/>
                    </a:p>
                  </a:txBody>
                  <a:tcPr/>
                </a:tc>
                <a:tc>
                  <a:txBody>
                    <a:bodyPr/>
                    <a:lstStyle/>
                    <a:p>
                      <a:r>
                        <a:rPr lang="en-US" dirty="0"/>
                        <a:t>Bb</a:t>
                      </a:r>
                      <a:endParaRPr lang="en-PK" dirty="0"/>
                    </a:p>
                  </a:txBody>
                  <a:tcPr/>
                </a:tc>
                <a:tc>
                  <a:txBody>
                    <a:bodyPr/>
                    <a:lstStyle/>
                    <a:p>
                      <a:r>
                        <a:rPr lang="en-US" dirty="0" err="1"/>
                        <a:t>Cb</a:t>
                      </a:r>
                      <a:endParaRPr lang="en-PK" dirty="0"/>
                    </a:p>
                  </a:txBody>
                  <a:tcPr/>
                </a:tc>
                <a:tc>
                  <a:txBody>
                    <a:bodyPr/>
                    <a:lstStyle/>
                    <a:p>
                      <a:r>
                        <a:rPr lang="en-US"/>
                        <a:t>Db</a:t>
                      </a:r>
                      <a:endParaRPr lang="en-PK" dirty="0"/>
                    </a:p>
                  </a:txBody>
                  <a:tcPr/>
                </a:tc>
                <a:extLst>
                  <a:ext uri="{0D108BD9-81ED-4DB2-BD59-A6C34878D82A}">
                    <a16:rowId xmlns:a16="http://schemas.microsoft.com/office/drawing/2014/main" val="3998331452"/>
                  </a:ext>
                </a:extLst>
              </a:tr>
              <a:tr h="370840">
                <a:tc>
                  <a:txBody>
                    <a:bodyPr/>
                    <a:lstStyle/>
                    <a:p>
                      <a:r>
                        <a:rPr lang="en-US" dirty="0"/>
                        <a:t>Organic</a:t>
                      </a:r>
                      <a:endParaRPr lang="en-PK" dirty="0"/>
                    </a:p>
                  </a:txBody>
                  <a:tcPr/>
                </a:tc>
                <a:tc>
                  <a:txBody>
                    <a:bodyPr/>
                    <a:lstStyle/>
                    <a:p>
                      <a:r>
                        <a:rPr lang="en-US" dirty="0"/>
                        <a:t>2.4</a:t>
                      </a:r>
                      <a:endParaRPr lang="en-PK" dirty="0"/>
                    </a:p>
                  </a:txBody>
                  <a:tcPr/>
                </a:tc>
                <a:tc>
                  <a:txBody>
                    <a:bodyPr/>
                    <a:lstStyle/>
                    <a:p>
                      <a:r>
                        <a:rPr lang="en-US" dirty="0"/>
                        <a:t>1.05</a:t>
                      </a:r>
                      <a:endParaRPr lang="en-PK" dirty="0"/>
                    </a:p>
                  </a:txBody>
                  <a:tcPr/>
                </a:tc>
                <a:tc>
                  <a:txBody>
                    <a:bodyPr/>
                    <a:lstStyle/>
                    <a:p>
                      <a:r>
                        <a:rPr lang="en-US" dirty="0"/>
                        <a:t>2.5</a:t>
                      </a:r>
                      <a:endParaRPr lang="en-PK" dirty="0"/>
                    </a:p>
                  </a:txBody>
                  <a:tcPr/>
                </a:tc>
                <a:tc>
                  <a:txBody>
                    <a:bodyPr/>
                    <a:lstStyle/>
                    <a:p>
                      <a:r>
                        <a:rPr lang="en-US" dirty="0"/>
                        <a:t>0.38</a:t>
                      </a:r>
                      <a:endParaRPr lang="en-PK" dirty="0"/>
                    </a:p>
                  </a:txBody>
                  <a:tcPr/>
                </a:tc>
                <a:extLst>
                  <a:ext uri="{0D108BD9-81ED-4DB2-BD59-A6C34878D82A}">
                    <a16:rowId xmlns:a16="http://schemas.microsoft.com/office/drawing/2014/main" val="764362148"/>
                  </a:ext>
                </a:extLst>
              </a:tr>
              <a:tr h="370840">
                <a:tc>
                  <a:txBody>
                    <a:bodyPr/>
                    <a:lstStyle/>
                    <a:p>
                      <a:r>
                        <a:rPr lang="en-US" dirty="0"/>
                        <a:t>Semi-detached</a:t>
                      </a:r>
                      <a:endParaRPr lang="en-PK" dirty="0"/>
                    </a:p>
                  </a:txBody>
                  <a:tcPr/>
                </a:tc>
                <a:tc>
                  <a:txBody>
                    <a:bodyPr/>
                    <a:lstStyle/>
                    <a:p>
                      <a:r>
                        <a:rPr lang="en-US" dirty="0"/>
                        <a:t>3.0</a:t>
                      </a:r>
                      <a:endParaRPr lang="en-PK" dirty="0"/>
                    </a:p>
                  </a:txBody>
                  <a:tcPr/>
                </a:tc>
                <a:tc>
                  <a:txBody>
                    <a:bodyPr/>
                    <a:lstStyle/>
                    <a:p>
                      <a:r>
                        <a:rPr lang="en-US" dirty="0"/>
                        <a:t>1.12</a:t>
                      </a:r>
                      <a:endParaRPr lang="en-PK" dirty="0"/>
                    </a:p>
                  </a:txBody>
                  <a:tcPr/>
                </a:tc>
                <a:tc>
                  <a:txBody>
                    <a:bodyPr/>
                    <a:lstStyle/>
                    <a:p>
                      <a:r>
                        <a:rPr lang="en-US" dirty="0"/>
                        <a:t>2.5</a:t>
                      </a:r>
                      <a:endParaRPr lang="en-PK" dirty="0"/>
                    </a:p>
                  </a:txBody>
                  <a:tcPr/>
                </a:tc>
                <a:tc>
                  <a:txBody>
                    <a:bodyPr/>
                    <a:lstStyle/>
                    <a:p>
                      <a:r>
                        <a:rPr lang="en-US" dirty="0"/>
                        <a:t>0.35</a:t>
                      </a:r>
                      <a:endParaRPr lang="en-PK" dirty="0"/>
                    </a:p>
                  </a:txBody>
                  <a:tcPr/>
                </a:tc>
                <a:extLst>
                  <a:ext uri="{0D108BD9-81ED-4DB2-BD59-A6C34878D82A}">
                    <a16:rowId xmlns:a16="http://schemas.microsoft.com/office/drawing/2014/main" val="4136545446"/>
                  </a:ext>
                </a:extLst>
              </a:tr>
              <a:tr h="370840">
                <a:tc>
                  <a:txBody>
                    <a:bodyPr/>
                    <a:lstStyle/>
                    <a:p>
                      <a:r>
                        <a:rPr lang="en-US" dirty="0"/>
                        <a:t>Embedded</a:t>
                      </a:r>
                      <a:endParaRPr lang="en-PK" dirty="0"/>
                    </a:p>
                  </a:txBody>
                  <a:tcPr/>
                </a:tc>
                <a:tc>
                  <a:txBody>
                    <a:bodyPr/>
                    <a:lstStyle/>
                    <a:p>
                      <a:r>
                        <a:rPr lang="en-US" dirty="0"/>
                        <a:t>3.6</a:t>
                      </a:r>
                      <a:endParaRPr lang="en-PK" dirty="0"/>
                    </a:p>
                  </a:txBody>
                  <a:tcPr/>
                </a:tc>
                <a:tc>
                  <a:txBody>
                    <a:bodyPr/>
                    <a:lstStyle/>
                    <a:p>
                      <a:r>
                        <a:rPr lang="en-US" dirty="0"/>
                        <a:t>1.20</a:t>
                      </a:r>
                      <a:endParaRPr lang="en-PK" dirty="0"/>
                    </a:p>
                  </a:txBody>
                  <a:tcPr/>
                </a:tc>
                <a:tc>
                  <a:txBody>
                    <a:bodyPr/>
                    <a:lstStyle/>
                    <a:p>
                      <a:r>
                        <a:rPr lang="en-US" dirty="0"/>
                        <a:t>2.5</a:t>
                      </a:r>
                      <a:endParaRPr lang="en-PK" dirty="0"/>
                    </a:p>
                  </a:txBody>
                  <a:tcPr/>
                </a:tc>
                <a:tc>
                  <a:txBody>
                    <a:bodyPr/>
                    <a:lstStyle/>
                    <a:p>
                      <a:r>
                        <a:rPr lang="en-US" dirty="0"/>
                        <a:t>0.32</a:t>
                      </a:r>
                      <a:endParaRPr lang="en-PK" dirty="0"/>
                    </a:p>
                  </a:txBody>
                  <a:tcPr/>
                </a:tc>
                <a:extLst>
                  <a:ext uri="{0D108BD9-81ED-4DB2-BD59-A6C34878D82A}">
                    <a16:rowId xmlns:a16="http://schemas.microsoft.com/office/drawing/2014/main" val="2499923831"/>
                  </a:ext>
                </a:extLst>
              </a:tr>
            </a:tbl>
          </a:graphicData>
        </a:graphic>
      </p:graphicFrame>
    </p:spTree>
    <p:extLst>
      <p:ext uri="{BB962C8B-B14F-4D97-AF65-F5344CB8AC3E}">
        <p14:creationId xmlns:p14="http://schemas.microsoft.com/office/powerpoint/2010/main" val="20562505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FCDB6-D197-4013-9EF1-46AB670A8A77}"/>
              </a:ext>
            </a:extLst>
          </p:cNvPr>
          <p:cNvSpPr>
            <a:spLocks noGrp="1"/>
          </p:cNvSpPr>
          <p:nvPr>
            <p:ph type="title"/>
          </p:nvPr>
        </p:nvSpPr>
        <p:spPr/>
        <p:txBody>
          <a:bodyPr/>
          <a:lstStyle/>
          <a:p>
            <a:r>
              <a:rPr lang="en-US" dirty="0"/>
              <a:t>Basic COCOMO Equations</a:t>
            </a:r>
            <a:endParaRPr lang="en-PK" dirty="0"/>
          </a:p>
        </p:txBody>
      </p:sp>
      <p:sp>
        <p:nvSpPr>
          <p:cNvPr id="3" name="Content Placeholder 2">
            <a:extLst>
              <a:ext uri="{FF2B5EF4-FFF2-40B4-BE49-F238E27FC236}">
                <a16:creationId xmlns:a16="http://schemas.microsoft.com/office/drawing/2014/main" id="{D4555437-4770-4A89-83BD-A163D88097DE}"/>
              </a:ext>
            </a:extLst>
          </p:cNvPr>
          <p:cNvSpPr>
            <a:spLocks noGrp="1"/>
          </p:cNvSpPr>
          <p:nvPr>
            <p:ph idx="1"/>
          </p:nvPr>
        </p:nvSpPr>
        <p:spPr/>
        <p:txBody>
          <a:bodyPr/>
          <a:lstStyle/>
          <a:p>
            <a:endParaRPr lang="en-US" dirty="0"/>
          </a:p>
          <a:p>
            <a:endParaRPr lang="en-US" dirty="0"/>
          </a:p>
          <a:p>
            <a:r>
              <a:rPr lang="en-US" dirty="0"/>
              <a:t>Where</a:t>
            </a:r>
          </a:p>
          <a:p>
            <a:pPr lvl="1"/>
            <a:r>
              <a:rPr lang="en-US" dirty="0"/>
              <a:t>E is effort in person-months</a:t>
            </a:r>
          </a:p>
          <a:p>
            <a:pPr lvl="1"/>
            <a:r>
              <a:rPr lang="en-US" dirty="0"/>
              <a:t>D is development time in months</a:t>
            </a:r>
          </a:p>
          <a:p>
            <a:pPr lvl="1"/>
            <a:r>
              <a:rPr lang="en-US" dirty="0"/>
              <a:t>KLOC is estimated number of line of codes</a:t>
            </a:r>
          </a:p>
          <a:p>
            <a:pPr lvl="1"/>
            <a:endParaRPr lang="en-PK" dirty="0"/>
          </a:p>
        </p:txBody>
      </p:sp>
      <p:pic>
        <p:nvPicPr>
          <p:cNvPr id="5" name="Picture 4">
            <a:extLst>
              <a:ext uri="{FF2B5EF4-FFF2-40B4-BE49-F238E27FC236}">
                <a16:creationId xmlns:a16="http://schemas.microsoft.com/office/drawing/2014/main" id="{B71A466E-C7A2-4E91-8D44-35CE5EDF8D8F}"/>
              </a:ext>
            </a:extLst>
          </p:cNvPr>
          <p:cNvPicPr>
            <a:picLocks noChangeAspect="1"/>
          </p:cNvPicPr>
          <p:nvPr/>
        </p:nvPicPr>
        <p:blipFill rotWithShape="1">
          <a:blip r:embed="rId2"/>
          <a:srcRect l="6875" t="30135" r="75543" b="56331"/>
          <a:stretch/>
        </p:blipFill>
        <p:spPr>
          <a:xfrm>
            <a:off x="2879035" y="1298713"/>
            <a:ext cx="4237383" cy="1833798"/>
          </a:xfrm>
          <a:prstGeom prst="rect">
            <a:avLst/>
          </a:prstGeom>
        </p:spPr>
      </p:pic>
    </p:spTree>
    <p:extLst>
      <p:ext uri="{BB962C8B-B14F-4D97-AF65-F5344CB8AC3E}">
        <p14:creationId xmlns:p14="http://schemas.microsoft.com/office/powerpoint/2010/main" val="416173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02D06A-11A1-400C-A6A9-57B6F20F4B75}"/>
              </a:ext>
            </a:extLst>
          </p:cNvPr>
          <p:cNvSpPr>
            <a:spLocks noGrp="1"/>
          </p:cNvSpPr>
          <p:nvPr>
            <p:ph type="title"/>
          </p:nvPr>
        </p:nvSpPr>
        <p:spPr/>
        <p:txBody>
          <a:bodyPr/>
          <a:lstStyle/>
          <a:p>
            <a:r>
              <a:rPr lang="en-US" b="1" i="0" dirty="0">
                <a:solidFill>
                  <a:srgbClr val="292929"/>
                </a:solidFill>
                <a:effectLst/>
                <a:latin typeface="sohne"/>
              </a:rPr>
              <a:t>Step-01: Organization of the game</a:t>
            </a:r>
            <a:endParaRPr lang="en-PK" dirty="0"/>
          </a:p>
        </p:txBody>
      </p:sp>
      <p:sp>
        <p:nvSpPr>
          <p:cNvPr id="5" name="Content Placeholder 4">
            <a:extLst>
              <a:ext uri="{FF2B5EF4-FFF2-40B4-BE49-F238E27FC236}">
                <a16:creationId xmlns:a16="http://schemas.microsoft.com/office/drawing/2014/main" id="{6B87EAC6-0DB7-47A4-88D9-969BABD99A11}"/>
              </a:ext>
            </a:extLst>
          </p:cNvPr>
          <p:cNvSpPr>
            <a:spLocks noGrp="1"/>
          </p:cNvSpPr>
          <p:nvPr>
            <p:ph idx="1"/>
          </p:nvPr>
        </p:nvSpPr>
        <p:spPr/>
        <p:txBody>
          <a:bodyPr/>
          <a:lstStyle/>
          <a:p>
            <a:pPr algn="l">
              <a:buFont typeface="Arial" panose="020B0604020202020204" pitchFamily="34" charset="0"/>
              <a:buChar char="•"/>
            </a:pPr>
            <a:r>
              <a:rPr lang="en-US" b="0" i="0" dirty="0">
                <a:solidFill>
                  <a:srgbClr val="292929"/>
                </a:solidFill>
                <a:effectLst/>
                <a:latin typeface="charter"/>
              </a:rPr>
              <a:t>Full team will involve in Planning Poker game.</a:t>
            </a:r>
          </a:p>
          <a:p>
            <a:pPr algn="l">
              <a:buFont typeface="Arial" panose="020B0604020202020204" pitchFamily="34" charset="0"/>
              <a:buChar char="•"/>
            </a:pPr>
            <a:r>
              <a:rPr lang="en-US" b="0" i="0" dirty="0">
                <a:solidFill>
                  <a:srgbClr val="292929"/>
                </a:solidFill>
                <a:effectLst/>
                <a:latin typeface="charter"/>
              </a:rPr>
              <a:t>Will require 2–4 hours</a:t>
            </a:r>
          </a:p>
          <a:p>
            <a:pPr algn="l">
              <a:buFont typeface="Arial" panose="020B0604020202020204" pitchFamily="34" charset="0"/>
              <a:buChar char="•"/>
            </a:pPr>
            <a:r>
              <a:rPr lang="en-US" b="0" i="0" dirty="0">
                <a:solidFill>
                  <a:srgbClr val="292929"/>
                </a:solidFill>
                <a:effectLst/>
                <a:latin typeface="charter"/>
              </a:rPr>
              <a:t>Also require a large table where all members will sit.</a:t>
            </a:r>
          </a:p>
          <a:p>
            <a:pPr algn="l">
              <a:buFont typeface="Arial" panose="020B0604020202020204" pitchFamily="34" charset="0"/>
              <a:buChar char="•"/>
            </a:pPr>
            <a:r>
              <a:rPr lang="en-US" b="0" i="0" dirty="0">
                <a:solidFill>
                  <a:srgbClr val="292929"/>
                </a:solidFill>
                <a:effectLst/>
                <a:latin typeface="charter"/>
              </a:rPr>
              <a:t>Each team member will have a set of cards</a:t>
            </a:r>
          </a:p>
          <a:p>
            <a:pPr algn="l">
              <a:buFont typeface="Arial" panose="020B0604020202020204" pitchFamily="34" charset="0"/>
              <a:buChar char="•"/>
            </a:pPr>
            <a:r>
              <a:rPr lang="en-US" b="0" i="0" dirty="0">
                <a:solidFill>
                  <a:srgbClr val="292929"/>
                </a:solidFill>
                <a:effectLst/>
                <a:latin typeface="charter"/>
              </a:rPr>
              <a:t>In each card set there will have 10 cards with numbering 0, 1, 2, 3, 5, 8, 13, 21, 40 and 100 i.e. 1st card’s no will 0, 2nd card’s no will 1, 3rd card’s no will 2, 4th card’s no will 3, 5th will 4, 6th will 8, 7th will 13, 8th will 21, 9th will 40 and 10th will 100</a:t>
            </a:r>
          </a:p>
          <a:p>
            <a:endParaRPr lang="en-PK" dirty="0"/>
          </a:p>
        </p:txBody>
      </p:sp>
    </p:spTree>
    <p:extLst>
      <p:ext uri="{BB962C8B-B14F-4D97-AF65-F5344CB8AC3E}">
        <p14:creationId xmlns:p14="http://schemas.microsoft.com/office/powerpoint/2010/main" val="2074218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4535E-4C40-4202-8082-070C5FB44D62}"/>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755F8020-668E-48F4-B5B9-088053EED2DA}"/>
              </a:ext>
            </a:extLst>
          </p:cNvPr>
          <p:cNvSpPr>
            <a:spLocks noGrp="1"/>
          </p:cNvSpPr>
          <p:nvPr>
            <p:ph idx="1"/>
          </p:nvPr>
        </p:nvSpPr>
        <p:spPr/>
        <p:txBody>
          <a:bodyPr/>
          <a:lstStyle/>
          <a:p>
            <a:r>
              <a:rPr lang="en-US" dirty="0"/>
              <a:t>P = E/D</a:t>
            </a:r>
          </a:p>
          <a:p>
            <a:r>
              <a:rPr lang="en-US" dirty="0"/>
              <a:t>P total number of persons required to accomplish the project</a:t>
            </a:r>
            <a:endParaRPr lang="en-PK" dirty="0"/>
          </a:p>
        </p:txBody>
      </p:sp>
    </p:spTree>
    <p:extLst>
      <p:ext uri="{BB962C8B-B14F-4D97-AF65-F5344CB8AC3E}">
        <p14:creationId xmlns:p14="http://schemas.microsoft.com/office/powerpoint/2010/main" val="8787889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6B7B1-BFA0-413F-866A-E03325A4FC55}"/>
              </a:ext>
            </a:extLst>
          </p:cNvPr>
          <p:cNvSpPr>
            <a:spLocks noGrp="1"/>
          </p:cNvSpPr>
          <p:nvPr>
            <p:ph type="title"/>
          </p:nvPr>
        </p:nvSpPr>
        <p:spPr/>
        <p:txBody>
          <a:bodyPr/>
          <a:lstStyle/>
          <a:p>
            <a:r>
              <a:rPr lang="en-US" dirty="0"/>
              <a:t>Example</a:t>
            </a:r>
            <a:endParaRPr lang="en-PK" dirty="0"/>
          </a:p>
        </p:txBody>
      </p:sp>
      <p:sp>
        <p:nvSpPr>
          <p:cNvPr id="3" name="Content Placeholder 2">
            <a:extLst>
              <a:ext uri="{FF2B5EF4-FFF2-40B4-BE49-F238E27FC236}">
                <a16:creationId xmlns:a16="http://schemas.microsoft.com/office/drawing/2014/main" id="{021FE40E-E000-4BCA-A1CD-681D904EE0AD}"/>
              </a:ext>
            </a:extLst>
          </p:cNvPr>
          <p:cNvSpPr>
            <a:spLocks noGrp="1"/>
          </p:cNvSpPr>
          <p:nvPr>
            <p:ph idx="1"/>
          </p:nvPr>
        </p:nvSpPr>
        <p:spPr/>
        <p:txBody>
          <a:bodyPr/>
          <a:lstStyle/>
          <a:p>
            <a:endParaRPr lang="en-PK" dirty="0"/>
          </a:p>
        </p:txBody>
      </p:sp>
      <p:pic>
        <p:nvPicPr>
          <p:cNvPr id="5" name="Picture 4">
            <a:extLst>
              <a:ext uri="{FF2B5EF4-FFF2-40B4-BE49-F238E27FC236}">
                <a16:creationId xmlns:a16="http://schemas.microsoft.com/office/drawing/2014/main" id="{2A646057-78F5-40C5-8083-8BF223B8CC61}"/>
              </a:ext>
            </a:extLst>
          </p:cNvPr>
          <p:cNvPicPr>
            <a:picLocks noChangeAspect="1"/>
          </p:cNvPicPr>
          <p:nvPr/>
        </p:nvPicPr>
        <p:blipFill rotWithShape="1">
          <a:blip r:embed="rId2"/>
          <a:srcRect t="29749" r="66522" b="41638"/>
          <a:stretch/>
        </p:blipFill>
        <p:spPr>
          <a:xfrm>
            <a:off x="838199" y="1825624"/>
            <a:ext cx="9578009" cy="4351338"/>
          </a:xfrm>
          <a:prstGeom prst="rect">
            <a:avLst/>
          </a:prstGeom>
        </p:spPr>
      </p:pic>
    </p:spTree>
    <p:extLst>
      <p:ext uri="{BB962C8B-B14F-4D97-AF65-F5344CB8AC3E}">
        <p14:creationId xmlns:p14="http://schemas.microsoft.com/office/powerpoint/2010/main" val="41829957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98978-4957-48A7-B8CC-593592DD5CAB}"/>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B567EFE4-6481-42CA-AFF0-E9BD24FFF557}"/>
              </a:ext>
            </a:extLst>
          </p:cNvPr>
          <p:cNvSpPr>
            <a:spLocks noGrp="1"/>
          </p:cNvSpPr>
          <p:nvPr>
            <p:ph idx="1"/>
          </p:nvPr>
        </p:nvSpPr>
        <p:spPr/>
        <p:txBody>
          <a:bodyPr/>
          <a:lstStyle/>
          <a:p>
            <a:pPr marL="0" indent="0">
              <a:buNone/>
            </a:pPr>
            <a:r>
              <a:rPr lang="en-US" dirty="0"/>
              <a:t> </a:t>
            </a:r>
            <a:endParaRPr lang="en-PK" dirty="0"/>
          </a:p>
        </p:txBody>
      </p:sp>
      <p:pic>
        <p:nvPicPr>
          <p:cNvPr id="5" name="Picture 4">
            <a:extLst>
              <a:ext uri="{FF2B5EF4-FFF2-40B4-BE49-F238E27FC236}">
                <a16:creationId xmlns:a16="http://schemas.microsoft.com/office/drawing/2014/main" id="{FB890D11-8B29-45F8-8F1F-56916A00E754}"/>
              </a:ext>
            </a:extLst>
          </p:cNvPr>
          <p:cNvPicPr>
            <a:picLocks noChangeAspect="1"/>
          </p:cNvPicPr>
          <p:nvPr/>
        </p:nvPicPr>
        <p:blipFill rotWithShape="1">
          <a:blip r:embed="rId2"/>
          <a:srcRect l="2717" t="26609" r="72609" b="50000"/>
          <a:stretch/>
        </p:blipFill>
        <p:spPr>
          <a:xfrm>
            <a:off x="1285460" y="1895267"/>
            <a:ext cx="7222435" cy="3087550"/>
          </a:xfrm>
          <a:prstGeom prst="rect">
            <a:avLst/>
          </a:prstGeom>
        </p:spPr>
      </p:pic>
    </p:spTree>
    <p:extLst>
      <p:ext uri="{BB962C8B-B14F-4D97-AF65-F5344CB8AC3E}">
        <p14:creationId xmlns:p14="http://schemas.microsoft.com/office/powerpoint/2010/main" val="19018070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603DD-C8E0-42E6-A9F7-BF7EDBDC93EA}"/>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419AE171-D435-45C8-915E-3A573CEB16E4}"/>
              </a:ext>
            </a:extLst>
          </p:cNvPr>
          <p:cNvSpPr>
            <a:spLocks noGrp="1"/>
          </p:cNvSpPr>
          <p:nvPr>
            <p:ph idx="1"/>
          </p:nvPr>
        </p:nvSpPr>
        <p:spPr/>
        <p:txBody>
          <a:bodyPr/>
          <a:lstStyle/>
          <a:p>
            <a:pPr marL="0" indent="0">
              <a:buNone/>
            </a:pPr>
            <a:endParaRPr lang="en-PK" dirty="0"/>
          </a:p>
        </p:txBody>
      </p:sp>
      <p:pic>
        <p:nvPicPr>
          <p:cNvPr id="5" name="Picture 4">
            <a:extLst>
              <a:ext uri="{FF2B5EF4-FFF2-40B4-BE49-F238E27FC236}">
                <a16:creationId xmlns:a16="http://schemas.microsoft.com/office/drawing/2014/main" id="{B6A66A86-B89A-4248-9F37-82D0266A69DF}"/>
              </a:ext>
            </a:extLst>
          </p:cNvPr>
          <p:cNvPicPr>
            <a:picLocks noChangeAspect="1"/>
          </p:cNvPicPr>
          <p:nvPr/>
        </p:nvPicPr>
        <p:blipFill rotWithShape="1">
          <a:blip r:embed="rId2"/>
          <a:srcRect t="26609" r="74457" b="50000"/>
          <a:stretch/>
        </p:blipFill>
        <p:spPr>
          <a:xfrm>
            <a:off x="1086678" y="1825625"/>
            <a:ext cx="6241774" cy="2958410"/>
          </a:xfrm>
          <a:prstGeom prst="rect">
            <a:avLst/>
          </a:prstGeom>
        </p:spPr>
      </p:pic>
    </p:spTree>
    <p:extLst>
      <p:ext uri="{BB962C8B-B14F-4D97-AF65-F5344CB8AC3E}">
        <p14:creationId xmlns:p14="http://schemas.microsoft.com/office/powerpoint/2010/main" val="2496234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BCB7E-A12D-4B2F-B7D0-98F65F9E92C2}"/>
              </a:ext>
            </a:extLst>
          </p:cNvPr>
          <p:cNvSpPr>
            <a:spLocks noGrp="1"/>
          </p:cNvSpPr>
          <p:nvPr>
            <p:ph type="title"/>
          </p:nvPr>
        </p:nvSpPr>
        <p:spPr/>
        <p:txBody>
          <a:bodyPr>
            <a:normAutofit/>
          </a:bodyPr>
          <a:lstStyle/>
          <a:p>
            <a:r>
              <a:rPr lang="en-US" b="1" i="0" dirty="0">
                <a:solidFill>
                  <a:srgbClr val="292929"/>
                </a:solidFill>
                <a:effectLst/>
                <a:latin typeface="sohne"/>
              </a:rPr>
              <a:t>Step-02: Introducing Story by Product Owner</a:t>
            </a:r>
            <a:endParaRPr lang="en-PK" dirty="0"/>
          </a:p>
        </p:txBody>
      </p:sp>
      <p:sp>
        <p:nvSpPr>
          <p:cNvPr id="3" name="Content Placeholder 2">
            <a:extLst>
              <a:ext uri="{FF2B5EF4-FFF2-40B4-BE49-F238E27FC236}">
                <a16:creationId xmlns:a16="http://schemas.microsoft.com/office/drawing/2014/main" id="{15880685-0CF6-4C8A-9113-29AF540E84C4}"/>
              </a:ext>
            </a:extLst>
          </p:cNvPr>
          <p:cNvSpPr>
            <a:spLocks noGrp="1"/>
          </p:cNvSpPr>
          <p:nvPr>
            <p:ph idx="1"/>
          </p:nvPr>
        </p:nvSpPr>
        <p:spPr/>
        <p:txBody>
          <a:bodyPr/>
          <a:lstStyle/>
          <a:p>
            <a:pPr algn="l">
              <a:buFont typeface="Arial" panose="020B0604020202020204" pitchFamily="34" charset="0"/>
              <a:buChar char="•"/>
            </a:pPr>
            <a:r>
              <a:rPr lang="en-US" b="0" i="0" dirty="0">
                <a:solidFill>
                  <a:srgbClr val="292929"/>
                </a:solidFill>
                <a:effectLst/>
                <a:latin typeface="charter"/>
              </a:rPr>
              <a:t>The Product Owner introduces the user story by talking about:</a:t>
            </a:r>
          </a:p>
          <a:p>
            <a:pPr algn="l">
              <a:buFont typeface="Arial" panose="020B0604020202020204" pitchFamily="34" charset="0"/>
              <a:buChar char="•"/>
            </a:pPr>
            <a:r>
              <a:rPr lang="en-US" b="0" i="0" dirty="0">
                <a:solidFill>
                  <a:srgbClr val="292929"/>
                </a:solidFill>
                <a:effectLst/>
                <a:latin typeface="charter"/>
              </a:rPr>
              <a:t>The motivation for doing the user story.</a:t>
            </a:r>
          </a:p>
          <a:p>
            <a:pPr algn="l">
              <a:buFont typeface="Arial" panose="020B0604020202020204" pitchFamily="34" charset="0"/>
              <a:buChar char="•"/>
            </a:pPr>
            <a:r>
              <a:rPr lang="en-US" b="0" i="0" dirty="0">
                <a:solidFill>
                  <a:srgbClr val="292929"/>
                </a:solidFill>
                <a:effectLst/>
                <a:latin typeface="charter"/>
              </a:rPr>
              <a:t>The intended outcome and benefits.</a:t>
            </a:r>
          </a:p>
          <a:p>
            <a:pPr algn="l">
              <a:buFont typeface="Arial" panose="020B0604020202020204" pitchFamily="34" charset="0"/>
              <a:buChar char="•"/>
            </a:pPr>
            <a:r>
              <a:rPr lang="en-US" b="0" i="0" dirty="0">
                <a:solidFill>
                  <a:srgbClr val="292929"/>
                </a:solidFill>
                <a:effectLst/>
                <a:latin typeface="charter"/>
              </a:rPr>
              <a:t>The scope of the user story (including what is not in scope with this user story).</a:t>
            </a:r>
          </a:p>
          <a:p>
            <a:pPr algn="l">
              <a:buFont typeface="Arial" panose="020B0604020202020204" pitchFamily="34" charset="0"/>
              <a:buChar char="•"/>
            </a:pPr>
            <a:r>
              <a:rPr lang="en-US" b="0" i="0" dirty="0">
                <a:solidFill>
                  <a:srgbClr val="292929"/>
                </a:solidFill>
                <a:effectLst/>
                <a:latin typeface="charter"/>
              </a:rPr>
              <a:t>Other relevant considerations.</a:t>
            </a:r>
          </a:p>
          <a:p>
            <a:endParaRPr lang="en-PK" dirty="0"/>
          </a:p>
        </p:txBody>
      </p:sp>
    </p:spTree>
    <p:extLst>
      <p:ext uri="{BB962C8B-B14F-4D97-AF65-F5344CB8AC3E}">
        <p14:creationId xmlns:p14="http://schemas.microsoft.com/office/powerpoint/2010/main" val="1560846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7F0DD-EC25-4332-AC1F-5A8C357C978C}"/>
              </a:ext>
            </a:extLst>
          </p:cNvPr>
          <p:cNvSpPr>
            <a:spLocks noGrp="1"/>
          </p:cNvSpPr>
          <p:nvPr>
            <p:ph type="title"/>
          </p:nvPr>
        </p:nvSpPr>
        <p:spPr/>
        <p:txBody>
          <a:bodyPr>
            <a:normAutofit/>
          </a:bodyPr>
          <a:lstStyle/>
          <a:p>
            <a:r>
              <a:rPr lang="en-US" b="1" i="0" dirty="0">
                <a:solidFill>
                  <a:srgbClr val="292929"/>
                </a:solidFill>
                <a:effectLst/>
                <a:latin typeface="sohne"/>
              </a:rPr>
              <a:t>Step-03: Discussing about the Story</a:t>
            </a:r>
            <a:endParaRPr lang="en-PK" dirty="0"/>
          </a:p>
        </p:txBody>
      </p:sp>
      <p:sp>
        <p:nvSpPr>
          <p:cNvPr id="3" name="Content Placeholder 2">
            <a:extLst>
              <a:ext uri="{FF2B5EF4-FFF2-40B4-BE49-F238E27FC236}">
                <a16:creationId xmlns:a16="http://schemas.microsoft.com/office/drawing/2014/main" id="{3E9CADE9-DF2F-462E-8C99-9F234F785DB5}"/>
              </a:ext>
            </a:extLst>
          </p:cNvPr>
          <p:cNvSpPr>
            <a:spLocks noGrp="1"/>
          </p:cNvSpPr>
          <p:nvPr>
            <p:ph idx="1"/>
          </p:nvPr>
        </p:nvSpPr>
        <p:spPr/>
        <p:txBody>
          <a:bodyPr/>
          <a:lstStyle/>
          <a:p>
            <a:pPr algn="l">
              <a:buFont typeface="Arial" panose="020B0604020202020204" pitchFamily="34" charset="0"/>
              <a:buChar char="•"/>
            </a:pPr>
            <a:r>
              <a:rPr lang="en-US" b="0" i="0" dirty="0">
                <a:solidFill>
                  <a:srgbClr val="292929"/>
                </a:solidFill>
                <a:effectLst/>
                <a:latin typeface="charter"/>
              </a:rPr>
              <a:t>What should happen in a given scenario?</a:t>
            </a:r>
          </a:p>
          <a:p>
            <a:pPr algn="l">
              <a:buFont typeface="Arial" panose="020B0604020202020204" pitchFamily="34" charset="0"/>
              <a:buChar char="•"/>
            </a:pPr>
            <a:r>
              <a:rPr lang="en-US" b="0" i="0" dirty="0">
                <a:solidFill>
                  <a:srgbClr val="292929"/>
                </a:solidFill>
                <a:effectLst/>
                <a:latin typeface="charter"/>
              </a:rPr>
              <a:t>What should happen in some negative case or edge case (i.e. plausible but not common scenario)?</a:t>
            </a:r>
          </a:p>
          <a:p>
            <a:pPr algn="l">
              <a:buFont typeface="Arial" panose="020B0604020202020204" pitchFamily="34" charset="0"/>
              <a:buChar char="•"/>
            </a:pPr>
            <a:r>
              <a:rPr lang="en-US" b="0" i="0" dirty="0">
                <a:solidFill>
                  <a:srgbClr val="292929"/>
                </a:solidFill>
                <a:effectLst/>
                <a:latin typeface="charter"/>
              </a:rPr>
              <a:t>Do we need to build this for one type, several user types or all users?</a:t>
            </a:r>
          </a:p>
          <a:p>
            <a:pPr algn="l">
              <a:buFont typeface="Arial" panose="020B0604020202020204" pitchFamily="34" charset="0"/>
              <a:buChar char="•"/>
            </a:pPr>
            <a:r>
              <a:rPr lang="en-US" b="0" i="0" dirty="0">
                <a:solidFill>
                  <a:srgbClr val="292929"/>
                </a:solidFill>
                <a:effectLst/>
                <a:latin typeface="charter"/>
              </a:rPr>
              <a:t>Do we need to track any new performance metrics in order to understand if this user story is working as expected?</a:t>
            </a:r>
          </a:p>
          <a:p>
            <a:endParaRPr lang="en-PK" dirty="0"/>
          </a:p>
        </p:txBody>
      </p:sp>
    </p:spTree>
    <p:extLst>
      <p:ext uri="{BB962C8B-B14F-4D97-AF65-F5344CB8AC3E}">
        <p14:creationId xmlns:p14="http://schemas.microsoft.com/office/powerpoint/2010/main" val="4105329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C2B16-84AA-4B85-9A60-F685275BF674}"/>
              </a:ext>
            </a:extLst>
          </p:cNvPr>
          <p:cNvSpPr>
            <a:spLocks noGrp="1"/>
          </p:cNvSpPr>
          <p:nvPr>
            <p:ph type="title"/>
          </p:nvPr>
        </p:nvSpPr>
        <p:spPr/>
        <p:txBody>
          <a:bodyPr/>
          <a:lstStyle/>
          <a:p>
            <a:r>
              <a:rPr lang="en-US" b="1" i="0" dirty="0">
                <a:solidFill>
                  <a:srgbClr val="292929"/>
                </a:solidFill>
                <a:effectLst/>
                <a:latin typeface="sohne"/>
              </a:rPr>
              <a:t>Step-04: Playing Cards</a:t>
            </a:r>
            <a:endParaRPr lang="en-PK" dirty="0"/>
          </a:p>
        </p:txBody>
      </p:sp>
      <p:sp>
        <p:nvSpPr>
          <p:cNvPr id="3" name="Content Placeholder 2">
            <a:extLst>
              <a:ext uri="{FF2B5EF4-FFF2-40B4-BE49-F238E27FC236}">
                <a16:creationId xmlns:a16="http://schemas.microsoft.com/office/drawing/2014/main" id="{07A33E43-B300-4117-9FDE-FE33937850C7}"/>
              </a:ext>
            </a:extLst>
          </p:cNvPr>
          <p:cNvSpPr>
            <a:spLocks noGrp="1"/>
          </p:cNvSpPr>
          <p:nvPr>
            <p:ph idx="1"/>
          </p:nvPr>
        </p:nvSpPr>
        <p:spPr/>
        <p:txBody>
          <a:bodyPr/>
          <a:lstStyle/>
          <a:p>
            <a:pPr algn="l">
              <a:buFont typeface="Arial" panose="020B0604020202020204" pitchFamily="34" charset="0"/>
              <a:buChar char="•"/>
            </a:pPr>
            <a:r>
              <a:rPr lang="en-US" b="0" i="0" dirty="0">
                <a:solidFill>
                  <a:srgbClr val="292929"/>
                </a:solidFill>
                <a:effectLst/>
                <a:latin typeface="charter"/>
              </a:rPr>
              <a:t>After discussion team members will ask to point for that story i.e. Product owner will ask them </a:t>
            </a:r>
            <a:r>
              <a:rPr lang="en-US" b="1" i="1" dirty="0">
                <a:solidFill>
                  <a:srgbClr val="292929"/>
                </a:solidFill>
                <a:effectLst/>
                <a:latin typeface="charter"/>
              </a:rPr>
              <a:t>Now Select your card for assign Story Point to this story</a:t>
            </a:r>
            <a:endParaRPr lang="en-US" b="0" i="0" dirty="0">
              <a:solidFill>
                <a:srgbClr val="292929"/>
              </a:solidFill>
              <a:effectLst/>
              <a:latin typeface="charter"/>
            </a:endParaRPr>
          </a:p>
          <a:p>
            <a:pPr algn="l">
              <a:buFont typeface="Arial" panose="020B0604020202020204" pitchFamily="34" charset="0"/>
              <a:buChar char="•"/>
            </a:pPr>
            <a:r>
              <a:rPr lang="en-US" b="0" i="0" dirty="0">
                <a:solidFill>
                  <a:srgbClr val="292929"/>
                </a:solidFill>
                <a:effectLst/>
                <a:latin typeface="charter"/>
              </a:rPr>
              <a:t>Each team member will select their card and put it on the table with face down, so that others can’t see his/her point.</a:t>
            </a:r>
          </a:p>
          <a:p>
            <a:endParaRPr lang="en-PK" dirty="0"/>
          </a:p>
        </p:txBody>
      </p:sp>
    </p:spTree>
    <p:extLst>
      <p:ext uri="{BB962C8B-B14F-4D97-AF65-F5344CB8AC3E}">
        <p14:creationId xmlns:p14="http://schemas.microsoft.com/office/powerpoint/2010/main" val="1086023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B8918-A46D-4350-81E8-F89328196DFA}"/>
              </a:ext>
            </a:extLst>
          </p:cNvPr>
          <p:cNvSpPr>
            <a:spLocks noGrp="1"/>
          </p:cNvSpPr>
          <p:nvPr>
            <p:ph type="title"/>
          </p:nvPr>
        </p:nvSpPr>
        <p:spPr/>
        <p:txBody>
          <a:bodyPr/>
          <a:lstStyle/>
          <a:p>
            <a:r>
              <a:rPr lang="en-US" b="1" i="0" dirty="0">
                <a:solidFill>
                  <a:srgbClr val="292929"/>
                </a:solidFill>
                <a:effectLst/>
                <a:latin typeface="sohne"/>
              </a:rPr>
              <a:t>Step-05: Achieving Consensus</a:t>
            </a:r>
            <a:endParaRPr lang="en-PK" dirty="0"/>
          </a:p>
        </p:txBody>
      </p:sp>
      <p:sp>
        <p:nvSpPr>
          <p:cNvPr id="3" name="Content Placeholder 2">
            <a:extLst>
              <a:ext uri="{FF2B5EF4-FFF2-40B4-BE49-F238E27FC236}">
                <a16:creationId xmlns:a16="http://schemas.microsoft.com/office/drawing/2014/main" id="{965D9483-6743-4E24-8EB1-69D83C442C3E}"/>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en-US" b="0" i="0" dirty="0">
                <a:solidFill>
                  <a:srgbClr val="292929"/>
                </a:solidFill>
                <a:effectLst/>
                <a:latin typeface="charter"/>
              </a:rPr>
              <a:t>Most of the time one thing will identify which is </a:t>
            </a:r>
            <a:r>
              <a:rPr lang="en-US" b="1" i="1" dirty="0">
                <a:solidFill>
                  <a:srgbClr val="292929"/>
                </a:solidFill>
                <a:effectLst/>
                <a:latin typeface="charter"/>
              </a:rPr>
              <a:t>a huge mismatch between given numbers</a:t>
            </a:r>
            <a:r>
              <a:rPr lang="en-US" b="0" i="0" dirty="0">
                <a:solidFill>
                  <a:srgbClr val="292929"/>
                </a:solidFill>
                <a:effectLst/>
                <a:latin typeface="charter"/>
              </a:rPr>
              <a:t>.</a:t>
            </a:r>
          </a:p>
          <a:p>
            <a:pPr algn="l">
              <a:buFont typeface="Arial" panose="020B0604020202020204" pitchFamily="34" charset="0"/>
              <a:buChar char="•"/>
            </a:pPr>
            <a:r>
              <a:rPr lang="en-US" b="0" i="0" dirty="0">
                <a:solidFill>
                  <a:srgbClr val="292929"/>
                </a:solidFill>
                <a:effectLst/>
                <a:latin typeface="charter"/>
              </a:rPr>
              <a:t>In that case members with highest and lowest numbers will ask why their chose estimates</a:t>
            </a:r>
          </a:p>
          <a:p>
            <a:pPr algn="l">
              <a:buFont typeface="Arial" panose="020B0604020202020204" pitchFamily="34" charset="0"/>
              <a:buChar char="•"/>
            </a:pPr>
            <a:r>
              <a:rPr lang="en-US" b="0" i="0" dirty="0">
                <a:solidFill>
                  <a:srgbClr val="292929"/>
                </a:solidFill>
                <a:effectLst/>
                <a:latin typeface="charter"/>
              </a:rPr>
              <a:t>They will give some justification and discuss with the team regarding this issue. This will also help the team if they have any misunderstanding or vogue idea about the story and adjusting their estimation</a:t>
            </a:r>
          </a:p>
          <a:p>
            <a:pPr algn="l">
              <a:buFont typeface="Arial" panose="020B0604020202020204" pitchFamily="34" charset="0"/>
              <a:buChar char="•"/>
            </a:pPr>
            <a:r>
              <a:rPr lang="en-US" b="0" i="0" dirty="0">
                <a:solidFill>
                  <a:srgbClr val="292929"/>
                </a:solidFill>
                <a:effectLst/>
                <a:latin typeface="charter"/>
              </a:rPr>
              <a:t>After justification the process i.e. Step-04 will continue again</a:t>
            </a:r>
          </a:p>
          <a:p>
            <a:pPr algn="l">
              <a:buFont typeface="Arial" panose="020B0604020202020204" pitchFamily="34" charset="0"/>
              <a:buChar char="•"/>
            </a:pPr>
            <a:r>
              <a:rPr lang="en-US" b="0" i="0" dirty="0">
                <a:solidFill>
                  <a:srgbClr val="292929"/>
                </a:solidFill>
                <a:effectLst/>
                <a:latin typeface="charter"/>
              </a:rPr>
              <a:t>This process will continue until all members agrees to a common estimate</a:t>
            </a:r>
          </a:p>
          <a:p>
            <a:pPr algn="l">
              <a:buFont typeface="Arial" panose="020B0604020202020204" pitchFamily="34" charset="0"/>
              <a:buChar char="•"/>
            </a:pPr>
            <a:r>
              <a:rPr lang="en-US" b="0" i="0" dirty="0">
                <a:solidFill>
                  <a:srgbClr val="292929"/>
                </a:solidFill>
                <a:effectLst/>
                <a:latin typeface="charter"/>
              </a:rPr>
              <a:t>Once all team members agrees to a common estimate then Product owner will record that point and go for next story and will continue from step-02 to step-05</a:t>
            </a:r>
          </a:p>
          <a:p>
            <a:pPr algn="l">
              <a:buFont typeface="Arial" panose="020B0604020202020204" pitchFamily="34" charset="0"/>
              <a:buChar char="•"/>
            </a:pPr>
            <a:r>
              <a:rPr lang="en-US" b="0" i="0" dirty="0">
                <a:solidFill>
                  <a:srgbClr val="292929"/>
                </a:solidFill>
                <a:effectLst/>
                <a:latin typeface="charter"/>
              </a:rPr>
              <a:t>If after 5–6 rounds of playing the game estimation fail meet all members agreement then put it aside for revisit later</a:t>
            </a:r>
          </a:p>
          <a:p>
            <a:endParaRPr lang="en-PK" dirty="0"/>
          </a:p>
        </p:txBody>
      </p:sp>
    </p:spTree>
    <p:extLst>
      <p:ext uri="{BB962C8B-B14F-4D97-AF65-F5344CB8AC3E}">
        <p14:creationId xmlns:p14="http://schemas.microsoft.com/office/powerpoint/2010/main" val="15851748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17977</TotalTime>
  <Words>1115</Words>
  <Application>Microsoft Office PowerPoint</Application>
  <PresentationFormat>Widescreen</PresentationFormat>
  <Paragraphs>199</Paragraphs>
  <Slides>53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Arial</vt:lpstr>
      <vt:lpstr>Arial-BoldMT</vt:lpstr>
      <vt:lpstr>Avenir Book</vt:lpstr>
      <vt:lpstr>Calibri</vt:lpstr>
      <vt:lpstr>Calibri Light</vt:lpstr>
      <vt:lpstr>charter</vt:lpstr>
      <vt:lpstr>sohne</vt:lpstr>
      <vt:lpstr>Office Theme</vt:lpstr>
      <vt:lpstr>Software Requirement Engineering  (SE-211)</vt:lpstr>
      <vt:lpstr>Estimation</vt:lpstr>
      <vt:lpstr>Cost Estimation</vt:lpstr>
      <vt:lpstr>Planning Poker is a consensus-based estimation technique used by Agile teams globally.</vt:lpstr>
      <vt:lpstr>Step-01: Organization of the game</vt:lpstr>
      <vt:lpstr>Step-02: Introducing Story by Product Owner</vt:lpstr>
      <vt:lpstr>Step-03: Discussing about the Story</vt:lpstr>
      <vt:lpstr>Step-04: Playing Cards</vt:lpstr>
      <vt:lpstr>Step-05: Achieving Consensus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COCOMO II</vt:lpstr>
      <vt:lpstr>COCOMO II</vt:lpstr>
      <vt:lpstr>The Development Mode</vt:lpstr>
      <vt:lpstr>The Development Mode</vt:lpstr>
      <vt:lpstr>Modes</vt:lpstr>
      <vt:lpstr>Modes</vt:lpstr>
      <vt:lpstr>Cost Estimation Process </vt:lpstr>
      <vt:lpstr>Basic COCOMO Model</vt:lpstr>
      <vt:lpstr>Basic COCOMO Equations</vt:lpstr>
      <vt:lpstr>PowerPoint Presentation</vt:lpstr>
      <vt:lpstr>Example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cle-139</dc:creator>
  <cp:lastModifiedBy>Farah Adeeba</cp:lastModifiedBy>
  <cp:revision>500</cp:revision>
  <dcterms:created xsi:type="dcterms:W3CDTF">2020-10-03T14:07:42Z</dcterms:created>
  <dcterms:modified xsi:type="dcterms:W3CDTF">2022-01-11T05:58:06Z</dcterms:modified>
</cp:coreProperties>
</file>