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Garamond"/>
      <p:regular r:id="rId30"/>
      <p:bold r:id="rId31"/>
      <p:italic r:id="rId32"/>
      <p:boldItalic r:id="rId33"/>
    </p:embeddedFont>
    <p:embeddedFont>
      <p:font typeface="Arial Narrow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.fntdata"/><Relationship Id="rId30" Type="http://schemas.openxmlformats.org/officeDocument/2006/relationships/font" Target="fonts/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Garamond-italic.fntdata"/><Relationship Id="rId13" Type="http://schemas.openxmlformats.org/officeDocument/2006/relationships/slide" Target="slides/slide8.xml"/><Relationship Id="rId35" Type="http://schemas.openxmlformats.org/officeDocument/2006/relationships/font" Target="fonts/ArialNarrow-bold.fntdata"/><Relationship Id="rId12" Type="http://schemas.openxmlformats.org/officeDocument/2006/relationships/slide" Target="slides/slide7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10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Noto Sans Symbols"/>
              <a:buChar char="⬥"/>
              <a:defRPr b="0" i="0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F4CE"/>
              </a:buClr>
              <a:buSzPts val="1800"/>
              <a:buFont typeface="Noto Sans Symbols"/>
              <a:buChar char="✠"/>
              <a:defRPr b="1" i="0" sz="1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F4CE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F4CE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F4CE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F4CE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F4CE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400"/>
              <a:buFont typeface="Arial Narrow"/>
              <a:buNone/>
              <a:defRPr b="0" i="0" sz="1400" u="none">
                <a:solidFill>
                  <a:srgbClr val="FEEFB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76200" y="6553200"/>
            <a:ext cx="4953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© </a:t>
            </a:r>
            <a:r>
              <a:rPr b="1" i="0" lang="en-US" sz="12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2007 Pearson Education, Inc. Publishing as Pearson Addison-Wesley</a:t>
            </a:r>
            <a:r>
              <a:rPr b="0" i="0" lang="en-US" sz="12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371600" y="23622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800"/>
              <a:buFont typeface="Garamond"/>
              <a:buNone/>
            </a:pPr>
            <a:r>
              <a:rPr b="1" i="0" lang="en-US" sz="48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Context of Software Product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1447800" y="22860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Alocating Resources and Determining Timing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066800" y="1752600"/>
            <a:ext cx="7391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Usually there are more good opportunities than an organization can afford to pursue.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Resources available for development are analyzed to determine which product to develop.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Resource availability also determines the start time and duration or projects.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The result is a product plan.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Project Mission Statement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066800" y="3657600"/>
            <a:ext cx="7467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project mission 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Launches a development project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States the software design problem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The project mission statement is the main input to the product design process.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447800" y="1752600"/>
            <a:ext cx="6324600" cy="1600200"/>
          </a:xfrm>
          <a:prstGeom prst="roundRect">
            <a:avLst>
              <a:gd fmla="val 16667" name="adj"/>
            </a:avLst>
          </a:prstGeom>
          <a:solidFill>
            <a:srgbClr val="FEEFB8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228600" lIns="182875" spcFirstLastPara="1" rIns="1828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 project mission statement</a:t>
            </a: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 is a document that defines a development project’s goals and limits.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1447800" y="3048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3600"/>
              <a:buFont typeface="Garamond"/>
              <a:buNone/>
            </a:pPr>
            <a:r>
              <a:rPr b="1" i="0" lang="en-US" sz="36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Project Mission Statement Template</a:t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1219200" y="1981200"/>
            <a:ext cx="7086600" cy="3505200"/>
            <a:chOff x="0" y="0"/>
            <a:chExt cx="1395" cy="57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395" cy="574"/>
            </a:xfrm>
            <a:prstGeom prst="rect">
              <a:avLst/>
            </a:prstGeom>
            <a:solidFill>
              <a:srgbClr val="FEEFB8"/>
            </a:solidFill>
            <a:ln>
              <a:noFill/>
            </a:ln>
          </p:spPr>
          <p:txBody>
            <a:bodyPr anchorCtr="0" anchor="t" bIns="274300" lIns="228600" spcFirstLastPara="1" rIns="228600" wrap="square" tIns="274300">
              <a:noAutofit/>
            </a:bodyPr>
            <a:lstStyle/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1. Introduction</a:t>
              </a:r>
              <a:endParaRPr b="0" i="0" sz="36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2. Product Vision and Project Scope</a:t>
              </a:r>
              <a:endParaRPr b="0" i="0" sz="36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3. Target Markets</a:t>
              </a:r>
              <a:endParaRPr b="0" i="0" sz="36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4. Stakeholders</a:t>
              </a:r>
              <a:endParaRPr b="0" i="0" sz="36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5. Assumptions and Constraints</a:t>
              </a:r>
              <a:endParaRPr b="0" i="0" sz="36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6. Business Requirements</a:t>
              </a:r>
              <a:endParaRPr/>
            </a:p>
          </p:txBody>
        </p:sp>
        <p:cxnSp>
          <p:nvCxnSpPr>
            <p:cNvPr id="126" name="Google Shape;126;p15"/>
            <p:cNvCxnSpPr/>
            <p:nvPr/>
          </p:nvCxnSpPr>
          <p:spPr>
            <a:xfrm>
              <a:off x="0" y="0"/>
              <a:ext cx="139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0" y="574"/>
              <a:ext cx="139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0" y="0"/>
              <a:ext cx="0" cy="574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1395" y="0"/>
              <a:ext cx="0" cy="574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Introduction, Vision, and Scope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914400" y="15240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The introduction contains background information to provide context.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product vision statement</a:t>
            </a:r>
            <a:r>
              <a:rPr b="0" i="0" lang="en-US" sz="28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general description of the product’s purpose and form.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4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project scope</a:t>
            </a:r>
            <a:r>
              <a:rPr b="0" i="0" lang="en-US" sz="2800" u="non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the work to be done on a project.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Often only part of the product vision.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May list what will </a:t>
            </a:r>
            <a:r>
              <a:rPr b="0" i="1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to be done as well as what will be done.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17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Target Market and Stakeholders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stakeholder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anyone affected by a product or involved in or influencing its development.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Product users and purchasers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Developers and their managers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Marketing, sales, distribution, and product support personnel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Regulators, inspectors, and lawyers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Developers must know the target market and stakeholders to build a product satisfying stakeholders’ needs.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Assumptions and Constraints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143000" y="1524000"/>
            <a:ext cx="7239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assumption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something that developers take for granted.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Feature of the problem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Examples: target deployment environments, levels of user support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constraint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any factor that limits developers.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Restriction on the solution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Examples: cost and time limits, conformance to regulations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Business Requirements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066800" y="16002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business requirement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of a client or development organization goal that a product must meet.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Time, cost, quality, or business results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Should be stated so that it is clear whether it is satisfied (quantitative goals)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Broad goals related to business, not detailed product specifications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Requirements Engineering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066800" y="3429000"/>
            <a:ext cx="7315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Requirements development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the portion of requirements engineering concerned with initially establishing requirements (aka product design).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Requirements management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the portion of requirements engineering concerned with controlling and propagating requirements changes.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1524000" y="1600200"/>
            <a:ext cx="6324600" cy="1600200"/>
          </a:xfrm>
          <a:prstGeom prst="roundRect">
            <a:avLst>
              <a:gd fmla="val 16667" name="adj"/>
            </a:avLst>
          </a:prstGeom>
          <a:solidFill>
            <a:srgbClr val="FEEFB8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228600" lIns="182875" spcFirstLastPara="1" rIns="1828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Requirements engineering</a:t>
            </a: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creating, modifying, and managing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requirements over a product’s lifetime.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SRS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371600" y="3429000"/>
            <a:ext cx="6705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The SRS should contain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statement of the product design problem (may cite the mission statement)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solution to the product design problem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An SRS is the output of the produce design process.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295400" y="1600200"/>
            <a:ext cx="6781800" cy="1600200"/>
          </a:xfrm>
          <a:prstGeom prst="roundRect">
            <a:avLst>
              <a:gd fmla="val 16667" name="adj"/>
            </a:avLst>
          </a:prstGeom>
          <a:solidFill>
            <a:srgbClr val="FEEFB8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228600" lIns="182875" spcFirstLastPara="1" rIns="1828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software requirements specification (SRS)</a:t>
            </a: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 is a document cataloging all the requirements for a software product.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Technical Requirements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066800" y="15240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technical requirement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of a feature, function, capability, or property that a product must have (that is not a business requirement).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functional requirement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of how a program must map program inputs to program outputs.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non-functional requirement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that a software product must have certain properties.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data requirement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that certain data must be input to, output from, or stored by a product.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Objectives</a:t>
            </a:r>
            <a:endParaRPr/>
          </a:p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To explain how markets influence product types, which in turn influence design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To explain the product planning process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To describe the role and contents of a project mission statement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To list the variety of software requirements specifications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To describe the role and contents of an SRS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Requirements Taxonomy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600200" y="1600200"/>
            <a:ext cx="6172200" cy="4343400"/>
          </a:xfrm>
          <a:prstGeom prst="rect">
            <a:avLst/>
          </a:prstGeom>
          <a:solidFill>
            <a:srgbClr val="FEEF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05000"/>
            <a:ext cx="5410200" cy="350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Levels of Abstraction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990600" y="1371600"/>
            <a:ext cx="7543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user-level requirement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statement about how a product must support stakeholders in achieving their goals or tasks.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operational-level requirement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about inputs, outputs, operations, characteristics, etc. that a product must provide, without reference to physical realization.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physical-level requirement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statement about the physical form of a product, its physical interfaces, or its data formats.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Interaction Design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066800" y="1524000"/>
            <a:ext cx="716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Interaction design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the activity of specifying products that people can use effectively and enjoyably.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Dialog design—The dynamics of the interaction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Physical form design—The static characteristics and appearance of the interface (presentation)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Interaction design should be part of requirements development.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SRS Template</a:t>
            </a:r>
            <a:endParaRPr/>
          </a:p>
        </p:txBody>
      </p:sp>
      <p:grpSp>
        <p:nvGrpSpPr>
          <p:cNvPr id="220" name="Google Shape;220;p26"/>
          <p:cNvGrpSpPr/>
          <p:nvPr/>
        </p:nvGrpSpPr>
        <p:grpSpPr>
          <a:xfrm>
            <a:off x="2286000" y="1371600"/>
            <a:ext cx="4724400" cy="4814887"/>
            <a:chOff x="480" y="960"/>
            <a:chExt cx="4896" cy="3033"/>
          </a:xfrm>
        </p:grpSpPr>
        <p:sp>
          <p:nvSpPr>
            <p:cNvPr id="221" name="Google Shape;221;p26"/>
            <p:cNvSpPr txBox="1"/>
            <p:nvPr/>
          </p:nvSpPr>
          <p:spPr>
            <a:xfrm>
              <a:off x="480" y="960"/>
              <a:ext cx="4896" cy="3033"/>
            </a:xfrm>
            <a:prstGeom prst="rect">
              <a:avLst/>
            </a:prstGeom>
            <a:solidFill>
              <a:srgbClr val="FEEFB8"/>
            </a:solidFill>
            <a:ln>
              <a:noFill/>
            </a:ln>
          </p:spPr>
          <p:txBody>
            <a:bodyPr anchorCtr="0" anchor="t" bIns="274300" lIns="320025" spcFirstLastPara="1" rIns="320025" wrap="square" tIns="274300">
              <a:noAutofit/>
            </a:bodyPr>
            <a:lstStyle/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1. Product Description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1.1 Product Vision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1.2 Business Requirements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1.3 Users and Other Stakeholders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1.4 Project Scope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1.5 Assumptions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1.6 Constraints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2. Functional Requirements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3. Data Requirements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4. Non-Functional Requirements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5. Interface Requirements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5.1 User Interfaces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5.2 Hardware Interfaces</a:t>
              </a:r>
              <a:endParaRPr b="0" i="0" sz="2400" u="none">
                <a:solidFill>
                  <a:srgbClr val="50182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182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501821"/>
                  </a:solidFill>
                  <a:latin typeface="Arial"/>
                  <a:ea typeface="Arial"/>
                  <a:cs typeface="Arial"/>
                  <a:sym typeface="Arial"/>
                </a:rPr>
                <a:t>	5.3 Software Interfaces</a:t>
              </a:r>
              <a:endParaRPr/>
            </a:p>
          </p:txBody>
        </p:sp>
        <p:cxnSp>
          <p:nvCxnSpPr>
            <p:cNvPr id="222" name="Google Shape;222;p26"/>
            <p:cNvCxnSpPr/>
            <p:nvPr/>
          </p:nvCxnSpPr>
          <p:spPr>
            <a:xfrm>
              <a:off x="480" y="960"/>
              <a:ext cx="489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6"/>
            <p:cNvCxnSpPr/>
            <p:nvPr/>
          </p:nvCxnSpPr>
          <p:spPr>
            <a:xfrm>
              <a:off x="480" y="3993"/>
              <a:ext cx="489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>
              <a:off x="480" y="960"/>
              <a:ext cx="0" cy="3033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5376" y="960"/>
              <a:ext cx="0" cy="3033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7620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Markets influence product development decisions; product types influence product design.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Management performs a product planning process to produce a product plan listing development projects.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Projects are launched with a project mission statement that frames the product design problem.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The output of product design is an SRS that contains functional, non-functional, and data requirements stated at several levels of abstraction.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An interaction design is an essential part of an SRS.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Topics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914400" y="1905000"/>
            <a:ext cx="7543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Markets and product categories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EF4CE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Product planning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EF4CE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Project mission statements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EF4CE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Software requirements specifications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EF4CE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Types of software 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Markets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90600" y="3886200"/>
            <a:ext cx="7239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Organizations study markets 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Choose which markets to sell to (</a:t>
            </a: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target markets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Choose what products to develop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Determine product features and characteristics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447800" y="1676400"/>
            <a:ext cx="6477000" cy="1981200"/>
          </a:xfrm>
          <a:prstGeom prst="roundRect">
            <a:avLst>
              <a:gd fmla="val 16667" name="adj"/>
            </a:avLst>
          </a:prstGeom>
          <a:solidFill>
            <a:srgbClr val="FEEFB8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228600" lIns="182875" spcFirstLastPara="1" rIns="1828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market</a:t>
            </a: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 is a set of actual or prospective customers who need or want a product, have the resources to exchange something of value for it, and are willing to do so.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Product Categories</a:t>
            </a:r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product category</a:t>
            </a: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dimension along which products may differ, for example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Target market size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Product line novelty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Technological novelty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Product categories help managers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Choose target markets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Choose products to develop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Choose product characteristics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 product’s place in a category influences its design specifications and the design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Product Plans</a:t>
            </a:r>
            <a:endParaRPr/>
          </a:p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1066800" y="16002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Management must decide which products to develop.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This decision is documented in a product plan.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1828800" y="3810000"/>
            <a:ext cx="5715000" cy="1600200"/>
          </a:xfrm>
          <a:prstGeom prst="roundRect">
            <a:avLst>
              <a:gd fmla="val 16667" name="adj"/>
            </a:avLst>
          </a:prstGeom>
          <a:solidFill>
            <a:srgbClr val="FEEFB8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228600" lIns="182875" spcFirstLastPara="1" rIns="1828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182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 product plan </a:t>
            </a: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is a list of </a:t>
            </a:r>
            <a:b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approved development projects, </a:t>
            </a:r>
            <a:b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501821"/>
                </a:solidFill>
                <a:latin typeface="Tahoma"/>
                <a:ea typeface="Tahoma"/>
                <a:cs typeface="Tahoma"/>
                <a:sym typeface="Tahoma"/>
              </a:rPr>
              <a:t>with start and delivery dates.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2438400" y="1600200"/>
            <a:ext cx="4267200" cy="4343400"/>
          </a:xfrm>
          <a:prstGeom prst="rect">
            <a:avLst/>
          </a:prstGeom>
          <a:solidFill>
            <a:srgbClr val="FEEF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0"/>
          <p:cNvSpPr txBox="1"/>
          <p:nvPr>
            <p:ph idx="4294967295"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Product Planning Process</a:t>
            </a:r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057400"/>
            <a:ext cx="33496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1447800" y="3048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Identifying Opportunities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143000" y="1524000"/>
            <a:ext cx="708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New product ideas come from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Customers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Developers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Entrepreneurs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Marketers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opportunity funnel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mechanisms for collecting product ideas from diverse sources.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Passive channels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4CE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Active channels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1" i="0" lang="en-US" sz="20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opportunity statement</a:t>
            </a: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 is a brief description of a product development idea.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182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09295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1447800" y="152400"/>
            <a:ext cx="716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EFB8"/>
              </a:buClr>
              <a:buSzPts val="3600"/>
              <a:buFont typeface="Garamond"/>
              <a:buNone/>
            </a:pPr>
            <a:r>
              <a:rPr b="1" i="0" lang="en-US" sz="3600" u="none">
                <a:solidFill>
                  <a:srgbClr val="FEEFB8"/>
                </a:solidFill>
                <a:latin typeface="Garamond"/>
                <a:ea typeface="Garamond"/>
                <a:cs typeface="Garamond"/>
                <a:sym typeface="Garamond"/>
              </a:rPr>
              <a:t>Evaluating and Prioritizing Opportunities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066800" y="1600200"/>
            <a:ext cx="746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Management chooses to pursue opportunities based 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Competitive strategy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Market segmentation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Technology trajectories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Software reuse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EF4CE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Profitability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EF4C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EEFB8"/>
                </a:solidFill>
                <a:latin typeface="Tahoma"/>
                <a:ea typeface="Tahoma"/>
                <a:cs typeface="Tahoma"/>
                <a:sym typeface="Tahoma"/>
              </a:rPr>
              <a:t>Managers attempt to form a well-balanced and complete product portfolio.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S1">
  <a:themeElements>
    <a:clrScheme name="2_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CC00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