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72" r:id="rId13"/>
    <p:sldId id="270" r:id="rId14"/>
    <p:sldId id="271" r:id="rId15"/>
    <p:sldId id="273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8360" y="1574165"/>
            <a:ext cx="7933690" cy="1558925"/>
          </a:xfrm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Computer Networking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8995" y="3811905"/>
            <a:ext cx="7933055" cy="1445895"/>
          </a:xfrm>
        </p:spPr>
        <p:txBody>
          <a:bodyPr/>
          <a:lstStyle/>
          <a:p>
            <a:pPr algn="just"/>
            <a:r>
              <a:rPr lang="en-US" sz="3200">
                <a:solidFill>
                  <a:schemeClr val="bg1"/>
                </a:solidFill>
              </a:rPr>
              <a:t>7.3		WiFi: 802.11 Wireless LAN</a:t>
            </a:r>
            <a:endParaRPr lang="en-US" sz="3200">
              <a:solidFill>
                <a:schemeClr val="bg1"/>
              </a:solidFill>
            </a:endParaRPr>
          </a:p>
          <a:p>
            <a:pPr algn="just"/>
            <a:r>
              <a:rPr lang="en-US" sz="3200">
                <a:solidFill>
                  <a:schemeClr val="bg1"/>
                </a:solidFill>
              </a:rPr>
              <a:t>7.3.1		802.11 Wireless LAN Architecture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>
                <a:solidFill>
                  <a:schemeClr val="bg1"/>
                </a:solidFill>
              </a:rPr>
              <a:t>Ad Hoc Network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9" name="Content Placeholder 8" descr="12.11.2023_20.35.26_REC"/>
          <p:cNvPicPr>
            <a:picLocks noChangeAspect="1"/>
          </p:cNvPicPr>
          <p:nvPr>
            <p:ph sz="half" idx="1"/>
          </p:nvPr>
        </p:nvPicPr>
        <p:blipFill>
          <a:blip r:embed="rId1"/>
          <a:srcRect l="7979" t="12513" r="7215" b="5287"/>
          <a:stretch>
            <a:fillRect/>
          </a:stretch>
        </p:blipFill>
        <p:spPr>
          <a:xfrm>
            <a:off x="6737350" y="1825625"/>
            <a:ext cx="4616450" cy="4628515"/>
          </a:xfrm>
          <a:prstGeom prst="ellipse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87730" y="1906905"/>
            <a:ext cx="5903595" cy="4523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IEEE 802.11 stations can also group themselves together to form an </a:t>
            </a:r>
            <a:r>
              <a:rPr lang="en-US" sz="2800" b="1">
                <a:solidFill>
                  <a:schemeClr val="bg1"/>
                </a:solidFill>
              </a:rPr>
              <a:t>ad hoc network.</a:t>
            </a:r>
            <a:endParaRPr lang="en-US" sz="2800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A network with </a:t>
            </a:r>
            <a:r>
              <a:rPr lang="en-US" sz="2800">
                <a:solidFill>
                  <a:srgbClr val="FF0000"/>
                </a:solidFill>
              </a:rPr>
              <a:t>no central control</a:t>
            </a:r>
            <a:r>
              <a:rPr lang="en-US" sz="2800">
                <a:solidFill>
                  <a:schemeClr val="bg1"/>
                </a:solidFill>
              </a:rPr>
              <a:t> and with no connection to the “outside world”.</a:t>
            </a:r>
            <a:endParaRPr 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The network is formed spontaneously as devices come into proximity.</a:t>
            </a:r>
            <a:endParaRPr 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No preexisting network infrastructure.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>
                <a:solidFill>
                  <a:schemeClr val="bg1"/>
                </a:solidFill>
              </a:rPr>
              <a:t>Channels and Association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38200" y="1560195"/>
            <a:ext cx="5903595" cy="4523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In 802.11, each wireless station needs to associate with an AP before it can send or receive network-layer data.</a:t>
            </a:r>
            <a:endParaRPr 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When a network administrator installs an AP: </a:t>
            </a:r>
            <a:endParaRPr lang="en-US" sz="280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charset="0"/>
              <a:buChar char="q"/>
            </a:pPr>
            <a:r>
              <a:rPr lang="en-US" sz="2800">
                <a:solidFill>
                  <a:schemeClr val="bg1"/>
                </a:solidFill>
              </a:rPr>
              <a:t>the administrator assigns a one or two-word Service Set Identifier (SSID - network name).</a:t>
            </a:r>
            <a:endParaRPr lang="en-US" sz="280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charset="0"/>
              <a:buChar char="q"/>
            </a:pPr>
            <a:r>
              <a:rPr lang="en-US" sz="2800">
                <a:solidFill>
                  <a:schemeClr val="bg1"/>
                </a:solidFill>
              </a:rPr>
              <a:t>The administrator must also assign a channel number to the AP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0" name="Content Placeholder 3" descr="12.11.2023_20.27.38_RE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1795" y="2125345"/>
            <a:ext cx="4659630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en-US" sz="5400" b="1">
                <a:solidFill>
                  <a:schemeClr val="bg1"/>
                </a:solidFill>
                <a:sym typeface="+mn-ea"/>
              </a:rPr>
              <a:t>Network Channels, or Wifi Channels: 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13" name="Content Placeholder 3"/>
          <p:cNvSpPr>
            <a:spLocks noGrp="1"/>
          </p:cNvSpPr>
          <p:nvPr/>
        </p:nvSpPr>
        <p:spPr>
          <a:xfrm>
            <a:off x="6299200" y="1952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38200" y="1560195"/>
            <a:ext cx="5903595" cy="4523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These are the medium through which your wireless network sends and receives data.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1, 6, and 11 is the set of three non-overlapping channels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8" name="Picture 17" descr="channel1"/>
          <p:cNvPicPr>
            <a:picLocks noChangeAspect="1"/>
          </p:cNvPicPr>
          <p:nvPr/>
        </p:nvPicPr>
        <p:blipFill>
          <a:blip r:embed="rId1"/>
          <a:srcRect l="8161" r="8418"/>
          <a:stretch>
            <a:fillRect/>
          </a:stretch>
        </p:blipFill>
        <p:spPr>
          <a:xfrm>
            <a:off x="1687195" y="3831590"/>
            <a:ext cx="5940425" cy="2905760"/>
          </a:xfrm>
          <a:prstGeom prst="rect">
            <a:avLst/>
          </a:prstGeom>
        </p:spPr>
      </p:pic>
      <p:pic>
        <p:nvPicPr>
          <p:cNvPr id="19" name="Picture 18" descr="channe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535" y="1718310"/>
            <a:ext cx="3354070" cy="41173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965200" y="1952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6299200" y="1952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1092200" y="619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en-US" sz="5400" b="1">
                <a:solidFill>
                  <a:schemeClr val="bg1"/>
                </a:solidFill>
                <a:sym typeface="+mn-ea"/>
              </a:rPr>
              <a:t>WiFi jungle</a:t>
            </a:r>
            <a:endParaRPr lang="en-US" sz="5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Content Placeholder 3"/>
          <p:cNvSpPr>
            <a:spLocks noGrp="1"/>
          </p:cNvSpPr>
          <p:nvPr/>
        </p:nvSpPr>
        <p:spPr>
          <a:xfrm>
            <a:off x="6426200" y="2079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38200" y="1560195"/>
            <a:ext cx="9721215" cy="4523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A WiFi jungle is any physical location where a wireless station receives a sufficiently strong signal from two or more APs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To gain Internet access, your wireless device needs to join exactly one of the subnets and hence needs to </a:t>
            </a:r>
            <a:r>
              <a:rPr lang="en-US" sz="2800" b="1">
                <a:solidFill>
                  <a:schemeClr val="bg1"/>
                </a:solidFill>
              </a:rPr>
              <a:t>associate </a:t>
            </a:r>
            <a:r>
              <a:rPr lang="en-US" sz="2800">
                <a:solidFill>
                  <a:schemeClr val="bg1"/>
                </a:solidFill>
              </a:rPr>
              <a:t>with exactly one of the APs.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Associating </a:t>
            </a:r>
            <a:r>
              <a:rPr lang="en-US" sz="2800">
                <a:solidFill>
                  <a:schemeClr val="bg1"/>
                </a:solidFill>
              </a:rPr>
              <a:t>means the wireless device creates a virtual wire between itself and the AP.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But how does your wireless device associate with a particular AP?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bg1"/>
                </a:solidFill>
              </a:rPr>
              <a:t>Scanning (Active vs Passive)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3200" b="1">
                <a:solidFill>
                  <a:schemeClr val="bg1"/>
                </a:solidFill>
              </a:rPr>
              <a:t>Passive Scanning</a:t>
            </a:r>
            <a:endParaRPr lang="en-US" sz="32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process of scanning channels and listening for </a:t>
            </a:r>
            <a:r>
              <a:rPr lang="en-US" b="1">
                <a:solidFill>
                  <a:schemeClr val="bg1"/>
                </a:solidFill>
              </a:rPr>
              <a:t>beacon frames</a:t>
            </a:r>
            <a:r>
              <a:rPr lang="en-US">
                <a:solidFill>
                  <a:schemeClr val="bg1"/>
                </a:solidFill>
              </a:rPr>
              <a:t> is known as passive scanning.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3200" b="1">
                <a:solidFill>
                  <a:schemeClr val="bg1"/>
                </a:solidFill>
              </a:rPr>
              <a:t>Active Scanning</a:t>
            </a:r>
            <a:endParaRPr lang="en-US" sz="32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A wireless device can also perform active scanning, by broadcasting a </a:t>
            </a:r>
            <a:r>
              <a:rPr lang="en-US" b="1">
                <a:solidFill>
                  <a:schemeClr val="bg1"/>
                </a:solidFill>
              </a:rPr>
              <a:t>probe frame</a:t>
            </a:r>
            <a:r>
              <a:rPr lang="en-US">
                <a:solidFill>
                  <a:schemeClr val="bg1"/>
                </a:solidFill>
              </a:rPr>
              <a:t> that will be received by all APs within the wireless device’s range.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25" y="3811905"/>
            <a:ext cx="4722495" cy="2711450"/>
          </a:xfrm>
          <a:prstGeom prst="rect">
            <a:avLst/>
          </a:prstGeom>
        </p:spPr>
      </p:pic>
      <p:pic>
        <p:nvPicPr>
          <p:cNvPr id="6" name="Picture 5" descr="a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4408170"/>
            <a:ext cx="50387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8030" y="694055"/>
            <a:ext cx="5181600" cy="4351338"/>
          </a:xfrm>
        </p:spPr>
        <p:txBody>
          <a:bodyPr/>
          <a:p>
            <a:pPr marL="0" indent="0">
              <a:buNone/>
            </a:pPr>
            <a:r>
              <a:rPr lang="en-US" sz="3200" b="1">
                <a:solidFill>
                  <a:schemeClr val="bg1"/>
                </a:solidFill>
              </a:rPr>
              <a:t>Passive Scanning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Beacon frames sent from APs</a:t>
            </a:r>
            <a:endParaRPr lang="en-US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Association Request frame sent:</a:t>
            </a:r>
            <a:endParaRPr lang="en-US" sz="240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/>
                </a:solidFill>
              </a:rPr>
              <a:t>   H1 to selected AP</a:t>
            </a:r>
            <a:endParaRPr lang="en-US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Association Response frame sent:</a:t>
            </a:r>
            <a:endParaRPr lang="en-US" sz="240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/>
                </a:solidFill>
              </a:rPr>
              <a:t>   Selected AP to H1</a:t>
            </a:r>
            <a:endParaRPr lang="en-US" sz="2400">
              <a:solidFill>
                <a:schemeClr val="bg1"/>
              </a:solidFill>
            </a:endParaRPr>
          </a:p>
          <a:p>
            <a:pPr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1550" y="694055"/>
            <a:ext cx="5181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3200" b="1">
                <a:solidFill>
                  <a:schemeClr val="bg1"/>
                </a:solidFill>
              </a:rPr>
              <a:t>Active Scanning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Probe Request frame broadcast from H1</a:t>
            </a:r>
            <a:endParaRPr lang="en-US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Probes Response frame sent from APs</a:t>
            </a:r>
            <a:endParaRPr lang="en-US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Association Request frame sent:</a:t>
            </a:r>
            <a:endParaRPr lang="en-US" sz="240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/>
                </a:solidFill>
              </a:rPr>
              <a:t>   H1 to selected AP</a:t>
            </a:r>
            <a:endParaRPr lang="en-US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Association Response frame sent:</a:t>
            </a:r>
            <a:endParaRPr lang="en-US" sz="240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/>
                </a:solidFill>
              </a:rPr>
              <a:t>   Selected AP to H1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5" name="Picture 4" descr="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35" y="3778885"/>
            <a:ext cx="4596130" cy="2638425"/>
          </a:xfrm>
          <a:prstGeom prst="rect">
            <a:avLst/>
          </a:prstGeom>
        </p:spPr>
      </p:pic>
      <p:pic>
        <p:nvPicPr>
          <p:cNvPr id="6" name="Picture 5" descr="a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310" y="3970655"/>
            <a:ext cx="4832985" cy="2446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28875" y="3810635"/>
            <a:ext cx="7334885" cy="1298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chemeClr val="bg1"/>
                </a:solidFill>
                <a:sym typeface="+mn-ea"/>
              </a:rPr>
              <a:t>Nimra Iqbal</a:t>
            </a:r>
            <a:r>
              <a:rPr lang="en-US" sz="2800">
                <a:solidFill>
                  <a:schemeClr val="bg1"/>
                </a:solidFill>
              </a:rPr>
              <a:t>				2021-SE-31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  <a:sym typeface="+mn-ea"/>
              </a:rPr>
              <a:t>Mohsina Mudassir</a:t>
            </a:r>
            <a:r>
              <a:rPr lang="en-US" sz="2800">
                <a:solidFill>
                  <a:schemeClr val="bg1"/>
                </a:solidFill>
              </a:rPr>
              <a:t>			2021-SE-35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11250" y="2277110"/>
            <a:ext cx="47879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bg1"/>
                </a:solidFill>
              </a:rPr>
              <a:t>GROUP MEMBERS: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12775"/>
            <a:ext cx="10515600" cy="1325563"/>
          </a:xfrm>
        </p:spPr>
        <p:txBody>
          <a:bodyPr/>
          <a:p>
            <a:r>
              <a:rPr lang="en-US" sz="5400">
                <a:solidFill>
                  <a:schemeClr val="bg1"/>
                </a:solidFill>
              </a:rPr>
              <a:t>What is Wireless LAN?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607310"/>
            <a:ext cx="5181600" cy="39420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“A wireless LAN or </a:t>
            </a:r>
            <a:r>
              <a:rPr lang="en-US" sz="3200">
                <a:solidFill>
                  <a:srgbClr val="FF0000"/>
                </a:solidFill>
              </a:rPr>
              <a:t>WLAN</a:t>
            </a:r>
            <a:r>
              <a:rPr lang="en-US" sz="3200">
                <a:solidFill>
                  <a:schemeClr val="bg1"/>
                </a:solidFill>
              </a:rPr>
              <a:t> is a wireless local area network that uses radio waves as its carrier.”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6" name="Content Placeholder 5" descr="12.11.2023_21.38.45_REC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2528570"/>
            <a:ext cx="5604510" cy="3547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p>
            <a:r>
              <a:rPr lang="en-US" sz="5400">
                <a:solidFill>
                  <a:schemeClr val="bg1"/>
                </a:solidFill>
              </a:rPr>
              <a:t>802.11 Wireless LAN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9580"/>
            <a:ext cx="10515600" cy="3866515"/>
          </a:xfrm>
        </p:spPr>
        <p:txBody>
          <a:bodyPr>
            <a:normAutofit lnSpcReduction="10000"/>
          </a:bodyPr>
          <a:p>
            <a:r>
              <a:rPr lang="en-US" sz="3200">
                <a:solidFill>
                  <a:schemeClr val="bg1"/>
                </a:solidFill>
              </a:rPr>
              <a:t>802.11 is a set of standards </a:t>
            </a:r>
            <a:r>
              <a:rPr lang="en-US" sz="3200">
                <a:solidFill>
                  <a:schemeClr val="bg1"/>
                </a:solidFill>
                <a:sym typeface="+mn-ea"/>
              </a:rPr>
              <a:t>developed by </a:t>
            </a:r>
            <a:r>
              <a:rPr lang="en-US" sz="3200" b="1">
                <a:solidFill>
                  <a:schemeClr val="bg1"/>
                </a:solidFill>
                <a:sym typeface="+mn-ea"/>
              </a:rPr>
              <a:t>IEEE</a:t>
            </a:r>
            <a:r>
              <a:rPr lang="en-US" sz="3200">
                <a:solidFill>
                  <a:schemeClr val="bg1"/>
                </a:solidFill>
                <a:sym typeface="+mn-ea"/>
              </a:rPr>
              <a:t> </a:t>
            </a:r>
            <a:r>
              <a:rPr lang="en-US" sz="3200">
                <a:solidFill>
                  <a:schemeClr val="bg1"/>
                </a:solidFill>
              </a:rPr>
              <a:t>for implementing wireless local area networking (WLAN) communication.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Commonly referred to as </a:t>
            </a:r>
            <a:r>
              <a:rPr lang="en-US" sz="3200">
                <a:solidFill>
                  <a:srgbClr val="FF0000"/>
                </a:solidFill>
              </a:rPr>
              <a:t>Wi-Fi</a:t>
            </a:r>
            <a:r>
              <a:rPr lang="en-US" sz="3200">
                <a:solidFill>
                  <a:schemeClr val="bg1"/>
                </a:solidFill>
              </a:rPr>
              <a:t>.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>
                <a:solidFill>
                  <a:srgbClr val="FF0000"/>
                </a:solidFill>
              </a:rPr>
              <a:t>Radio waves</a:t>
            </a:r>
            <a:r>
              <a:rPr lang="en-US" sz="3200">
                <a:solidFill>
                  <a:schemeClr val="bg1"/>
                </a:solidFill>
              </a:rPr>
              <a:t> as medium.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70m range.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802.11 b, g, n, ac, ax are successive generations of 802.11.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-3175" y="1432560"/>
          <a:ext cx="12195175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035"/>
                <a:gridCol w="2439035"/>
                <a:gridCol w="2439035"/>
                <a:gridCol w="2439035"/>
                <a:gridCol w="2439035"/>
              </a:tblGrid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/>
                        <a:t>Standard</a:t>
                      </a:r>
                      <a:endParaRPr lang="en-US" sz="2800" b="1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/>
                        <a:t>Year released</a:t>
                      </a:r>
                      <a:endParaRPr lang="en-US" sz="2800" b="1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/>
                        <a:t>Speed</a:t>
                      </a:r>
                      <a:endParaRPr lang="en-US" sz="2800" b="1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/>
                        <a:t>Range</a:t>
                      </a:r>
                      <a:endParaRPr lang="en-US" sz="2800" b="1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/>
                        <a:t>Frequency</a:t>
                      </a:r>
                      <a:endParaRPr lang="en-US" sz="2800" b="1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802.11 b 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1999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11 Mbps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30 m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2.4 Ghz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802.11 g 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2003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54 Mbps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30m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2.4 Ghz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802.11 n (WiFi:4)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2009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600 Mbps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70m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2.4, 5 Ghz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802.11 ac (WiFi:5)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2013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3.47 Gbps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70m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 Ghz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802.11 ax (WiFi:6)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2020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14 Gbps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70m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2.4, 5Ghz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802.11 af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2014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35-560 Mbps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1km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54-790 Mhz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802.11 ah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sym typeface="+mn-ea"/>
                        </a:rPr>
                        <a:t>2017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347 Mbps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1km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900 Mhz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09550" y="323850"/>
            <a:ext cx="11655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chemeClr val="bg1"/>
                </a:solidFill>
              </a:rPr>
              <a:t>IEEE STANDARDS FOR 802.11 WIRELESS LANs</a:t>
            </a:r>
            <a:endParaRPr 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bg1"/>
                </a:solidFill>
                <a:sym typeface="+mn-ea"/>
              </a:rPr>
              <a:t>802.11 Wireless LAN Architecture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Content Placeholder 3" descr="12.11.2023_20.27.38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7155" y="1691005"/>
            <a:ext cx="6917690" cy="5037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>
                <a:solidFill>
                  <a:schemeClr val="bg1"/>
                </a:solidFill>
              </a:rPr>
              <a:t>Basic Service Set (BSS)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73910"/>
            <a:ext cx="5181600" cy="4103370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A fundamental building block of 802.11.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Contains of one or more wireless stations and a central “base station” called </a:t>
            </a:r>
            <a:r>
              <a:rPr lang="en-US" b="1">
                <a:solidFill>
                  <a:srgbClr val="FF0000"/>
                </a:solidFill>
              </a:rPr>
              <a:t>Access Point</a:t>
            </a:r>
            <a:r>
              <a:rPr lang="en-US">
                <a:solidFill>
                  <a:schemeClr val="bg1"/>
                </a:solidFill>
              </a:rPr>
              <a:t> (AP).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Content Placeholder 3" descr="12.11.2023_20.35.26_REC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86905" y="1825625"/>
            <a:ext cx="4623435" cy="4721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905" y="1825625"/>
            <a:ext cx="5763895" cy="4351655"/>
          </a:xfrm>
        </p:spPr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solidFill>
                  <a:schemeClr val="bg1"/>
                </a:solidFill>
              </a:rPr>
              <a:t>Access Point (AP)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98145" y="2214245"/>
            <a:ext cx="5181600" cy="410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 networking hardware device that allows a Wi-Fi device to connect to a </a:t>
            </a:r>
            <a:r>
              <a:rPr lang="en-US">
                <a:solidFill>
                  <a:srgbClr val="FF0000"/>
                </a:solidFill>
              </a:rPr>
              <a:t>wired network</a:t>
            </a:r>
            <a:r>
              <a:rPr lang="en-US">
                <a:solidFill>
                  <a:schemeClr val="bg1"/>
                </a:solidFill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In infrastructure mode, it helps devices communicate with each other within a wireless network.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Content Placeholder 7" descr="WhatsApp Image 2023-11-12 at 8.49.43 P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79745" y="1934210"/>
            <a:ext cx="6164580" cy="43834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202930" y="2971165"/>
            <a:ext cx="1200785" cy="1172845"/>
          </a:xfrm>
          <a:prstGeom prst="ellipse">
            <a:avLst/>
          </a:prstGeom>
          <a:noFill/>
          <a:ln w="4445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solidFill>
                  <a:schemeClr val="bg1"/>
                </a:solidFill>
              </a:rPr>
              <a:t>Infrastructure Wireless LANs 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38200" y="2073910"/>
            <a:ext cx="5181600" cy="410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Wireless LANs </a:t>
            </a:r>
            <a:r>
              <a:rPr lang="en-US">
                <a:solidFill>
                  <a:schemeClr val="bg1"/>
                </a:solidFill>
              </a:rPr>
              <a:t>that deploy APs are often referred to as infrastructure wireless LANs.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This "infrastructure" includes both the APs and the wired Ethernet framework that interconnects the APs and a router.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 descr="Infrastructure-based-wireless-network"/>
          <p:cNvPicPr>
            <a:picLocks noChangeAspect="1"/>
          </p:cNvPicPr>
          <p:nvPr/>
        </p:nvPicPr>
        <p:blipFill>
          <a:blip r:embed="rId1"/>
          <a:srcRect l="7187" t="8774" r="7650" b="6769"/>
          <a:stretch>
            <a:fillRect/>
          </a:stretch>
        </p:blipFill>
        <p:spPr>
          <a:xfrm>
            <a:off x="6457315" y="1818005"/>
            <a:ext cx="4959985" cy="4540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3352</Words>
  <Application>WPS Presentation</Application>
  <PresentationFormat>Widescreen</PresentationFormat>
  <Paragraphs>210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Office Theme</vt:lpstr>
      <vt:lpstr>Computer Networking</vt:lpstr>
      <vt:lpstr>PowerPoint 演示文稿</vt:lpstr>
      <vt:lpstr>What is Wireless LAN?</vt:lpstr>
      <vt:lpstr>802.11 Wireless LAN</vt:lpstr>
      <vt:lpstr>PowerPoint 演示文稿</vt:lpstr>
      <vt:lpstr>802.11 Wireless LAN Architecture</vt:lpstr>
      <vt:lpstr>Basic Service Set (BSS)</vt:lpstr>
      <vt:lpstr> </vt:lpstr>
      <vt:lpstr> </vt:lpstr>
      <vt:lpstr>Ad Hoc Network</vt:lpstr>
      <vt:lpstr>Ad Hoc Network</vt:lpstr>
      <vt:lpstr>Channels and Association</vt:lpstr>
      <vt:lpstr> </vt:lpstr>
      <vt:lpstr>PowerPoint 演示文稿</vt:lpstr>
      <vt:lpstr>Scanning (Active vs Passive)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/>
  <cp:lastModifiedBy>SUROOJ</cp:lastModifiedBy>
  <cp:revision>3</cp:revision>
  <dcterms:created xsi:type="dcterms:W3CDTF">2023-11-12T16:42:00Z</dcterms:created>
  <dcterms:modified xsi:type="dcterms:W3CDTF">2023-11-13T05:31:46Z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2BDC1B91F3AE4CFAA04C3286D5338A5D_11</vt:lpwstr>
  </property>
  <property fmtid="{D5CDD505-2E9C-101B-9397-08002B2CF9AE}" pid="3" name="KSOProductBuildVer">
    <vt:lpwstr>1033-11.2.0.11225</vt:lpwstr>
  </property>
</Properties>
</file>