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3" r:id="rId3"/>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9144000" cy="6858000"/>
  <p:notesSz cx="6858000" cy="9144000"/>
  <p:embeddedFontLst>
    <p:embeddedFont>
      <p:font typeface="Tahoma" panose="020B0604030504040204"/>
      <p:regular r:id="rId22"/>
    </p:embeddedFont>
    <p:embeddedFont>
      <p:font typeface="Verdana" panose="020B060403050404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ra Naeem" initials="" lastIdx="4" clrIdx="0"/>
  <p:cmAuthor id="1" nam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0T01:44:38.927" idx="1">
    <p:pos x="6000" y="0"/>
    <p:text>3rd Generation Partnership Project is a collaboration between telecommunications standards organizations to develop and specify the standards for mobile telecommunications, including technologies like 2G, 3G, and 4G.
-Zara Naeem</p:text>
  </p:cm>
  <p:cm authorId="1" dt="2023-11-20T01:44:38.925" idx="2">
    <p:pos x="6000" y="100"/>
    <p:text>Universal Mobile Telecommunications System is a third-generation (3G) mobile communication technology that provides high-speed data and multimedia services to mobile phone users.
-Zara Naeem</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11-20T01:55:52.745" idx="3">
    <p:pos x="112" y="934"/>
    <p:text>(Serving GPRS Support Node) and GGSN (Gateway GPRS Support Node)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11-20T01:57:02.272" idx="4">
    <p:pos x="1208" y="662"/>
    <p:text>Upstream refers to the direction of data transmission from the user or device to the internet or service provider's network. It represents the flow of data from the user's device to the network.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4" name="Google Shape;64;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1" name="Google Shape;71;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7" name="Google Shape;77;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3" name="Google Shape;83;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9" name="Google Shape;89;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6" name="Google Shape;96;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2" name="Google Shape;102;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 name="Google Shape;108;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blipFill>
          <a:blip r:embed="rId2"/>
          <a:stretch>
            <a:fillRect/>
          </a:stretch>
        </a:blipFill>
        <a:effectLst/>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2124075" y="5084762"/>
            <a:ext cx="5616575" cy="1109662"/>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type="subTitle" idx="1"/>
          </p:nvPr>
        </p:nvSpPr>
        <p:spPr>
          <a:xfrm>
            <a:off x="2124075" y="5972175"/>
            <a:ext cx="5616575" cy="696912"/>
          </a:xfrm>
          <a:prstGeom prst="rect">
            <a:avLst/>
          </a:prstGeom>
          <a:noFill/>
          <a:ln>
            <a:noFill/>
          </a:ln>
          <a:effectLst>
            <a:outerShdw blurRad="63500" dist="17960" dir="2700000">
              <a:schemeClr val="lt2"/>
            </a:outerShdw>
          </a:effectLst>
        </p:spPr>
        <p:txBody>
          <a:bodyPr spcFirstLastPara="1" wrap="square" lIns="91425" tIns="45700" rIns="91425" bIns="45700" anchor="t" anchorCtr="0">
            <a:noAutofit/>
          </a:bodyPr>
          <a:lstStyle>
            <a:lvl1pPr lvl="0" algn="l">
              <a:lnSpc>
                <a:spcPct val="100000"/>
              </a:lnSpc>
              <a:spcBef>
                <a:spcPts val="360"/>
              </a:spcBef>
              <a:spcAft>
                <a:spcPts val="0"/>
              </a:spcAft>
              <a:buClr>
                <a:schemeClr val="dk2"/>
              </a:buClr>
              <a:buSzPts val="1800"/>
              <a:buChar char="•"/>
              <a:defRPr/>
            </a:lvl1pPr>
            <a:lvl2pPr lvl="1" algn="l">
              <a:lnSpc>
                <a:spcPct val="100000"/>
              </a:lnSpc>
              <a:spcBef>
                <a:spcPts val="360"/>
              </a:spcBef>
              <a:spcAft>
                <a:spcPts val="0"/>
              </a:spcAft>
              <a:buClr>
                <a:schemeClr val="dk2"/>
              </a:buClr>
              <a:buSzPts val="1800"/>
              <a:buChar char="–"/>
              <a:defRPr/>
            </a:lvl2pPr>
            <a:lvl3pPr lvl="2" algn="l">
              <a:lnSpc>
                <a:spcPct val="100000"/>
              </a:lnSpc>
              <a:spcBef>
                <a:spcPts val="360"/>
              </a:spcBef>
              <a:spcAft>
                <a:spcPts val="0"/>
              </a:spcAft>
              <a:buClr>
                <a:schemeClr val="dk2"/>
              </a:buClr>
              <a:buSzPts val="1800"/>
              <a:buChar char="•"/>
              <a:defRPr/>
            </a:lvl3pPr>
            <a:lvl4pPr lvl="3" algn="l">
              <a:lnSpc>
                <a:spcPct val="100000"/>
              </a:lnSpc>
              <a:spcBef>
                <a:spcPts val="360"/>
              </a:spcBef>
              <a:spcAft>
                <a:spcPts val="0"/>
              </a:spcAft>
              <a:buClr>
                <a:schemeClr val="dk2"/>
              </a:buClr>
              <a:buSzPts val="1800"/>
              <a:buChar char="–"/>
              <a:defRPr/>
            </a:lvl4pPr>
            <a:lvl5pPr lvl="4" algn="l">
              <a:lnSpc>
                <a:spcPct val="100000"/>
              </a:lnSpc>
              <a:spcBef>
                <a:spcPts val="360"/>
              </a:spcBef>
              <a:spcAft>
                <a:spcPts val="0"/>
              </a:spcAft>
              <a:buClr>
                <a:schemeClr val="dk2"/>
              </a:buClr>
              <a:buSzPts val="1800"/>
              <a:buChar char="»"/>
              <a:defRPr/>
            </a:lvl5pPr>
            <a:lvl6pPr lvl="5" algn="l">
              <a:lnSpc>
                <a:spcPct val="100000"/>
              </a:lnSpc>
              <a:spcBef>
                <a:spcPts val="360"/>
              </a:spcBef>
              <a:spcAft>
                <a:spcPts val="0"/>
              </a:spcAft>
              <a:buClr>
                <a:schemeClr val="dk2"/>
              </a:buClr>
              <a:buSzPts val="1800"/>
              <a:buChar char="»"/>
              <a:defRPr/>
            </a:lvl6pPr>
            <a:lvl7pPr lvl="6" algn="l">
              <a:lnSpc>
                <a:spcPct val="100000"/>
              </a:lnSpc>
              <a:spcBef>
                <a:spcPts val="360"/>
              </a:spcBef>
              <a:spcAft>
                <a:spcPts val="0"/>
              </a:spcAft>
              <a:buClr>
                <a:schemeClr val="dk2"/>
              </a:buClr>
              <a:buSzPts val="1800"/>
              <a:buChar char="»"/>
              <a:defRPr/>
            </a:lvl7pPr>
            <a:lvl8pPr lvl="7" algn="l">
              <a:lnSpc>
                <a:spcPct val="100000"/>
              </a:lnSpc>
              <a:spcBef>
                <a:spcPts val="360"/>
              </a:spcBef>
              <a:spcAft>
                <a:spcPts val="0"/>
              </a:spcAft>
              <a:buClr>
                <a:schemeClr val="dk2"/>
              </a:buClr>
              <a:buSzPts val="1800"/>
              <a:buChar char="»"/>
              <a:defRPr/>
            </a:lvl8pPr>
            <a:lvl9pPr lvl="8" algn="l">
              <a:lnSpc>
                <a:spcPct val="100000"/>
              </a:lnSpc>
              <a:spcBef>
                <a:spcPts val="360"/>
              </a:spcBef>
              <a:spcAft>
                <a:spcPts val="0"/>
              </a:spcAft>
              <a:buClr>
                <a:schemeClr val="dk2"/>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text">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95287" y="981075"/>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p:txBody>
      </p:sp>
      <p:sp>
        <p:nvSpPr>
          <p:cNvPr id="18" name="Google Shape;18;p3"/>
          <p:cNvSpPr txBox="1"/>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9" name="Google Shape;19;p3"/>
          <p:cNvSpPr txBox="1"/>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3"/>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395287" y="981075"/>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33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100000"/>
              </a:lnSpc>
              <a:spcBef>
                <a:spcPts val="480"/>
              </a:spcBef>
              <a:spcAft>
                <a:spcPts val="0"/>
              </a:spcAft>
              <a:buClr>
                <a:schemeClr val="dk2"/>
              </a:buClr>
              <a:buSzPts val="2400"/>
              <a:buFont typeface="Arial" panose="020B0604020202020204"/>
              <a:buChar char="–"/>
              <a:defRPr sz="24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2"/>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5" name="Shape 65"/>
        <p:cNvGrpSpPr/>
        <p:nvPr/>
      </p:nvGrpSpPr>
      <p:grpSpPr>
        <a:xfrm>
          <a:off x="0" y="0"/>
          <a:ext cx="0" cy="0"/>
          <a:chOff x="0" y="0"/>
          <a:chExt cx="0" cy="0"/>
        </a:xfrm>
      </p:grpSpPr>
      <p:sp>
        <p:nvSpPr>
          <p:cNvPr id="66" name="Google Shape;66;p11"/>
          <p:cNvSpPr txBox="1"/>
          <p:nvPr>
            <p:ph type="title"/>
          </p:nvPr>
        </p:nvSpPr>
        <p:spPr>
          <a:xfrm>
            <a:off x="538145" y="331775"/>
            <a:ext cx="80940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Cellular Network Architecture, 2G</a:t>
            </a:r>
            <a:endParaRPr lang="en-US" sz="3200">
              <a:latin typeface="Tahoma" panose="020B0604030504040204"/>
              <a:ea typeface="Tahoma" panose="020B0604030504040204"/>
              <a:cs typeface="Tahoma" panose="020B0604030504040204"/>
              <a:sym typeface="Tahoma" panose="020B0604030504040204"/>
            </a:endParaRPr>
          </a:p>
        </p:txBody>
      </p:sp>
      <p:sp>
        <p:nvSpPr>
          <p:cNvPr id="67" name="Google Shape;67;p11"/>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342900" lvl="0" indent="0" algn="l" rtl="0">
              <a:lnSpc>
                <a:spcPct val="100000"/>
              </a:lnSpc>
              <a:spcBef>
                <a:spcPts val="0"/>
              </a:spcBef>
              <a:spcAft>
                <a:spcPts val="0"/>
              </a:spcAft>
              <a:buSzPts val="1800"/>
              <a:buNone/>
            </a:pPr>
          </a:p>
          <a:p>
            <a:pPr marL="342900" marR="0" lvl="0" indent="-215900" algn="l" rtl="0">
              <a:lnSpc>
                <a:spcPct val="90000"/>
              </a:lnSpc>
              <a:spcBef>
                <a:spcPts val="400"/>
              </a:spcBef>
              <a:spcAft>
                <a:spcPts val="0"/>
              </a:spcAft>
              <a:buClr>
                <a:schemeClr val="dk2"/>
              </a:buClr>
              <a:buSzPts val="2000"/>
              <a:buFont typeface="Arial" panose="020B0604020202020204"/>
              <a:buNone/>
            </a:pPr>
            <a:endParaRPr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a:p>
            <a:pPr marL="342900" marR="0" lvl="0" indent="0" algn="l" rtl="0">
              <a:lnSpc>
                <a:spcPct val="90000"/>
              </a:lnSpc>
              <a:spcBef>
                <a:spcPts val="400"/>
              </a:spcBef>
              <a:spcAft>
                <a:spcPts val="0"/>
              </a:spcAft>
              <a:buSzPts val="1800"/>
              <a:buNone/>
            </a:pPr>
          </a:p>
        </p:txBody>
      </p:sp>
      <p:pic>
        <p:nvPicPr>
          <p:cNvPr id="68" name="Google Shape;68;p11"/>
          <p:cNvPicPr preferRelativeResize="0"/>
          <p:nvPr/>
        </p:nvPicPr>
        <p:blipFill rotWithShape="1">
          <a:blip r:embed="rId2"/>
          <a:srcRect/>
          <a:stretch>
            <a:fillRect/>
          </a:stretch>
        </p:blipFill>
        <p:spPr>
          <a:xfrm>
            <a:off x="76325" y="1406875"/>
            <a:ext cx="8993674" cy="537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94245" y="150813"/>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Network  Architecture:</a:t>
            </a:r>
            <a:endParaRPr lang="en-US"/>
          </a:p>
        </p:txBody>
      </p:sp>
      <p:sp>
        <p:nvSpPr>
          <p:cNvPr id="123" name="Google Shape;123;p20"/>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2"/>
              </a:buClr>
              <a:buSzPts val="1800"/>
              <a:buNone/>
            </a:pPr>
          </a:p>
        </p:txBody>
      </p:sp>
      <p:pic>
        <p:nvPicPr>
          <p:cNvPr id="124" name="Google Shape;124;p20"/>
          <p:cNvPicPr preferRelativeResize="0"/>
          <p:nvPr/>
        </p:nvPicPr>
        <p:blipFill rotWithShape="1">
          <a:blip r:embed="rId1"/>
          <a:srcRect/>
          <a:stretch>
            <a:fillRect/>
          </a:stretch>
        </p:blipFill>
        <p:spPr>
          <a:xfrm>
            <a:off x="24594" y="1139483"/>
            <a:ext cx="9094812" cy="5313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95287" y="418367"/>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30" name="Google Shape;130;p21"/>
          <p:cNvSpPr txBox="1"/>
          <p:nvPr>
            <p:ph type="body" idx="1"/>
          </p:nvPr>
        </p:nvSpPr>
        <p:spPr>
          <a:xfrm>
            <a:off x="0" y="1263014"/>
            <a:ext cx="7488237" cy="5475411"/>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latin typeface="Times New Roman" panose="02020603050405020304"/>
                <a:ea typeface="Times New Roman" panose="02020603050405020304"/>
                <a:cs typeface="Times New Roman" panose="02020603050405020304"/>
                <a:sym typeface="Times New Roman" panose="02020603050405020304"/>
              </a:rPr>
              <a:t>1. A unified, all-IP network architecture:</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b="0" i="0">
                <a:solidFill>
                  <a:schemeClr val="dk2"/>
                </a:solidFill>
                <a:latin typeface="Times New Roman" panose="02020603050405020304"/>
                <a:ea typeface="Times New Roman" panose="02020603050405020304"/>
                <a:cs typeface="Times New Roman" panose="02020603050405020304"/>
                <a:sym typeface="Times New Roman" panose="02020603050405020304"/>
              </a:rPr>
              <a:t>allowing for a seamless integration of voice, video, messaging, and other data services over a single, unified infrastructure.</a:t>
            </a:r>
            <a:endParaRPr lang="en-US" sz="2400" b="0"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a:latin typeface="Times New Roman" panose="02020603050405020304"/>
                <a:ea typeface="Times New Roman" panose="02020603050405020304"/>
                <a:cs typeface="Times New Roman" panose="02020603050405020304"/>
                <a:sym typeface="Times New Roman" panose="02020603050405020304"/>
              </a:rPr>
              <a:t>a </a:t>
            </a:r>
            <a:r>
              <a:rPr lang="en-US" sz="2400" b="0" i="0">
                <a:latin typeface="Times New Roman" panose="02020603050405020304"/>
                <a:ea typeface="Times New Roman" panose="02020603050405020304"/>
                <a:cs typeface="Times New Roman" panose="02020603050405020304"/>
                <a:sym typeface="Times New Roman" panose="02020603050405020304"/>
              </a:rPr>
              <a:t>P-GW serves as a connection point between the edge network and the broader network infrastructure.</a:t>
            </a:r>
            <a:endParaRPr lang="en-US" sz="2400" b="0" i="0">
              <a:latin typeface="Times New Roman" panose="02020603050405020304"/>
              <a:ea typeface="Times New Roman" panose="02020603050405020304"/>
              <a:cs typeface="Times New Roman" panose="02020603050405020304"/>
              <a:sym typeface="Times New Roman" panose="02020603050405020304"/>
            </a:endParaRPr>
          </a:p>
          <a:p>
            <a:pPr marL="571500" lvl="0" indent="-457200" algn="l" rtl="0">
              <a:lnSpc>
                <a:spcPct val="100000"/>
              </a:lnSpc>
              <a:spcBef>
                <a:spcPts val="360"/>
              </a:spcBef>
              <a:spcAft>
                <a:spcPts val="0"/>
              </a:spcAft>
              <a:buSzPts val="1800"/>
              <a:buAutoNum type="arabicPeriod" startAt="2"/>
            </a:pPr>
            <a:r>
              <a:rPr lang="en-US" sz="2400" b="1" i="0">
                <a:latin typeface="Times New Roman" panose="02020603050405020304"/>
                <a:ea typeface="Times New Roman" panose="02020603050405020304"/>
                <a:cs typeface="Times New Roman" panose="02020603050405020304"/>
                <a:sym typeface="Times New Roman" panose="02020603050405020304"/>
              </a:rPr>
              <a:t>Separation between 4 Data Plane and 4G Control          Plane</a:t>
            </a:r>
            <a:endParaRPr lang="en-US" sz="2400" b="1" i="0">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b="1" i="0">
                <a:latin typeface="Times New Roman" panose="02020603050405020304"/>
                <a:ea typeface="Times New Roman" panose="02020603050405020304"/>
                <a:cs typeface="Times New Roman" panose="02020603050405020304"/>
                <a:sym typeface="Times New Roman" panose="02020603050405020304"/>
              </a:rPr>
              <a:t>Data Plane</a:t>
            </a:r>
            <a:r>
              <a:rPr lang="en-US" sz="2400" i="0">
                <a:latin typeface="Times New Roman" panose="02020603050405020304"/>
                <a:ea typeface="Times New Roman" panose="02020603050405020304"/>
                <a:cs typeface="Times New Roman" panose="02020603050405020304"/>
                <a:sym typeface="Times New Roman" panose="02020603050405020304"/>
              </a:rPr>
              <a:t>: Transfers IP-Datagram from UE to </a:t>
            </a:r>
            <a:endParaRPr lang="en-US" sz="2400" i="0">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i="0">
                <a:latin typeface="Times New Roman" panose="02020603050405020304"/>
                <a:ea typeface="Times New Roman" panose="02020603050405020304"/>
                <a:cs typeface="Times New Roman" panose="02020603050405020304"/>
                <a:sym typeface="Times New Roman" panose="02020603050405020304"/>
              </a:rPr>
              <a:t>P-GW</a:t>
            </a:r>
            <a:endParaRPr lang="en-US" sz="2400" i="0">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b="1">
                <a:latin typeface="Times New Roman" panose="02020603050405020304"/>
                <a:ea typeface="Times New Roman" panose="02020603050405020304"/>
                <a:cs typeface="Times New Roman" panose="02020603050405020304"/>
                <a:sym typeface="Times New Roman" panose="02020603050405020304"/>
              </a:rPr>
              <a:t>Control Plane: </a:t>
            </a: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I</a:t>
            </a:r>
            <a:r>
              <a:rPr lang="en-US" sz="2400" b="0" i="0">
                <a:solidFill>
                  <a:schemeClr val="dk2"/>
                </a:solidFill>
                <a:latin typeface="Times New Roman" panose="02020603050405020304"/>
                <a:ea typeface="Times New Roman" panose="02020603050405020304"/>
                <a:cs typeface="Times New Roman" panose="02020603050405020304"/>
                <a:sym typeface="Times New Roman" panose="02020603050405020304"/>
              </a:rPr>
              <a:t>nvolves the coordination of multiple components within the network. </a:t>
            </a:r>
            <a:endParaRPr lang="en-US" sz="2400" b="0"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28650" lvl="0" indent="-514350" algn="l" rtl="0">
              <a:lnSpc>
                <a:spcPct val="100000"/>
              </a:lnSpc>
              <a:spcBef>
                <a:spcPts val="360"/>
              </a:spcBef>
              <a:spcAft>
                <a:spcPts val="0"/>
              </a:spcAft>
              <a:buSzPts val="1800"/>
              <a:buFont typeface="Arial" panose="020B0604020202020204"/>
              <a:buAutoNum type="romanLcPeriod"/>
            </a:pP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Guarantees QoS.</a:t>
            </a:r>
            <a:r>
              <a:rPr lang="en-US" sz="2400" b="0" i="0">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2400" b="1"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br>
              <a:rPr lang="en-US" sz="2400">
                <a:latin typeface="Times New Roman" panose="02020603050405020304"/>
                <a:ea typeface="Times New Roman" panose="02020603050405020304"/>
                <a:cs typeface="Times New Roman" panose="02020603050405020304"/>
                <a:sym typeface="Times New Roman" panose="02020603050405020304"/>
              </a:rPr>
            </a:br>
            <a:endParaRPr sz="2400"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95287" y="981075"/>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36" name="Google Shape;136;p22"/>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3. </a:t>
            </a:r>
            <a:r>
              <a:rPr lang="en-US" b="1">
                <a:latin typeface="Times New Roman" panose="02020603050405020304"/>
                <a:ea typeface="Times New Roman" panose="02020603050405020304"/>
                <a:cs typeface="Times New Roman" panose="02020603050405020304"/>
                <a:sym typeface="Times New Roman" panose="02020603050405020304"/>
              </a:rPr>
              <a:t>eNodeB (Enhanced NodeB):</a:t>
            </a:r>
            <a:r>
              <a:rPr lang="en-US">
                <a:latin typeface="Times New Roman" panose="02020603050405020304"/>
                <a:ea typeface="Times New Roman" panose="02020603050405020304"/>
                <a:cs typeface="Times New Roman" panose="02020603050405020304"/>
                <a:sym typeface="Times New Roman" panose="02020603050405020304"/>
              </a:rPr>
              <a:t>  </a:t>
            </a:r>
            <a:r>
              <a:rPr lang="en-US" i="0">
                <a:solidFill>
                  <a:schemeClr val="dk2"/>
                </a:solidFill>
                <a:latin typeface="Times New Roman" panose="02020603050405020304"/>
                <a:ea typeface="Times New Roman" panose="02020603050405020304"/>
                <a:cs typeface="Times New Roman" panose="02020603050405020304"/>
                <a:sym typeface="Times New Roman" panose="02020603050405020304"/>
              </a:rPr>
              <a:t>The eNodeB's data-plane role involves forwarding datagrams between the UE and the P-GW</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a:t>
            </a:r>
            <a:endParaRPr lang="en-US">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4. </a:t>
            </a:r>
            <a:r>
              <a:rPr lang="en-US" b="1" i="0">
                <a:latin typeface="Times New Roman" panose="02020603050405020304"/>
                <a:ea typeface="Times New Roman" panose="02020603050405020304"/>
                <a:cs typeface="Times New Roman" panose="02020603050405020304"/>
                <a:sym typeface="Times New Roman" panose="02020603050405020304"/>
              </a:rPr>
              <a:t>Mobility Management Entity (MME):</a:t>
            </a:r>
            <a:endParaRPr lang="en-US" b="1" i="0">
              <a:latin typeface="Times New Roman" panose="02020603050405020304"/>
              <a:ea typeface="Times New Roman" panose="02020603050405020304"/>
              <a:cs typeface="Times New Roman" panose="02020603050405020304"/>
              <a:sym typeface="Times New Roman" panose="02020603050405020304"/>
            </a:endParaRPr>
          </a:p>
          <a:p>
            <a:pPr marL="685800" lvl="0" indent="-571500" algn="l" rtl="0">
              <a:lnSpc>
                <a:spcPct val="100000"/>
              </a:lnSpc>
              <a:spcBef>
                <a:spcPts val="360"/>
              </a:spcBef>
              <a:spcAft>
                <a:spcPts val="0"/>
              </a:spcAft>
              <a:buSzPts val="1800"/>
              <a:buFont typeface="Arial" panose="020B0604020202020204"/>
              <a:buAutoNum type="romanLcPeriod"/>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tracking a UE location, </a:t>
            </a:r>
            <a:endPar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571500" algn="l" rtl="0">
              <a:lnSpc>
                <a:spcPct val="100000"/>
              </a:lnSpc>
              <a:spcBef>
                <a:spcPts val="360"/>
              </a:spcBef>
              <a:spcAft>
                <a:spcPts val="0"/>
              </a:spcAft>
              <a:buSzPts val="1800"/>
              <a:buFont typeface="Arial" panose="020B0604020202020204"/>
              <a:buAutoNum type="romanLcPeriod"/>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handling handovers between different base stations (eNodeBs), </a:t>
            </a:r>
            <a:endParaRPr>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571500" algn="l" rtl="0">
              <a:lnSpc>
                <a:spcPct val="100000"/>
              </a:lnSpc>
              <a:spcBef>
                <a:spcPts val="360"/>
              </a:spcBef>
              <a:spcAft>
                <a:spcPts val="0"/>
              </a:spcAft>
              <a:buSzPts val="1800"/>
              <a:buFont typeface="Arial" panose="020B0604020202020204"/>
              <a:buAutoNum type="romanLcPeriod"/>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ensuring seamless connectivity as the UE moves within the network.</a:t>
            </a:r>
            <a:endParaRPr b="1"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endParaRPr>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endParaRPr>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95287" y="981075"/>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42" name="Google Shape;142;p23"/>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5.</a:t>
            </a:r>
            <a:r>
              <a:rPr lang="en-US" b="1">
                <a:latin typeface="Times New Roman" panose="02020603050405020304"/>
                <a:ea typeface="Times New Roman" panose="02020603050405020304"/>
                <a:cs typeface="Times New Roman" panose="02020603050405020304"/>
                <a:sym typeface="Times New Roman" panose="02020603050405020304"/>
              </a:rPr>
              <a:t> </a:t>
            </a:r>
            <a:r>
              <a:rPr lang="en-US" b="1" i="0">
                <a:latin typeface="Times New Roman" panose="02020603050405020304"/>
                <a:ea typeface="Times New Roman" panose="02020603050405020304"/>
                <a:cs typeface="Times New Roman" panose="02020603050405020304"/>
                <a:sym typeface="Times New Roman" panose="02020603050405020304"/>
              </a:rPr>
              <a:t>Home Subscriber Server (HSS):</a:t>
            </a:r>
            <a:endParaRPr lang="en-US" b="1" i="0">
              <a:latin typeface="Times New Roman" panose="02020603050405020304"/>
              <a:ea typeface="Times New Roman" panose="02020603050405020304"/>
              <a:cs typeface="Times New Roman" panose="02020603050405020304"/>
              <a:sym typeface="Times New Roman" panose="02020603050405020304"/>
            </a:endParaRPr>
          </a:p>
          <a:p>
            <a:pPr marL="685800" lvl="0" indent="-571500" algn="l" rtl="0">
              <a:lnSpc>
                <a:spcPct val="100000"/>
              </a:lnSpc>
              <a:spcBef>
                <a:spcPts val="360"/>
              </a:spcBef>
              <a:spcAft>
                <a:spcPts val="0"/>
              </a:spcAft>
              <a:buSzPts val="1800"/>
              <a:buFont typeface="Arial" panose="020B0604020202020204"/>
              <a:buAutoNum type="romanLcPeriod"/>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HSS stores subscriber-related information</a:t>
            </a:r>
            <a:endParaRPr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571500" algn="l" rtl="0">
              <a:lnSpc>
                <a:spcPct val="100000"/>
              </a:lnSpc>
              <a:spcBef>
                <a:spcPts val="360"/>
              </a:spcBef>
              <a:spcAft>
                <a:spcPts val="0"/>
              </a:spcAft>
              <a:buSzPts val="1800"/>
              <a:buFont typeface="Arial" panose="020B0604020202020204"/>
              <a:buAutoNum type="romanLcPeriod"/>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During the UE authentication process, the HSS is consulted to verify the credentials of the subscriber and authorize access to the network.</a:t>
            </a:r>
            <a:endParaRPr b="1"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a:latin typeface="Arial" panose="020B0604020202020204"/>
                <a:ea typeface="Arial" panose="020B0604020202020204"/>
                <a:cs typeface="Arial" panose="020B0604020202020204"/>
                <a:sym typeface="Arial" panose="020B0604020202020204"/>
              </a:rPr>
              <a:t>6. </a:t>
            </a:r>
            <a:r>
              <a:rPr lang="en-US" b="1" i="0">
                <a:latin typeface="Arial" panose="020B0604020202020204"/>
                <a:ea typeface="Arial" panose="020B0604020202020204"/>
                <a:cs typeface="Arial" panose="020B0604020202020204"/>
                <a:sym typeface="Arial" panose="020B0604020202020204"/>
              </a:rPr>
              <a:t>Packet Data Network Gateway (P-GW):</a:t>
            </a:r>
            <a:endParaRPr lang="en-US" b="1" i="0">
              <a:latin typeface="Arial" panose="020B0604020202020204"/>
              <a:ea typeface="Arial" panose="020B0604020202020204"/>
              <a:cs typeface="Arial" panose="020B0604020202020204"/>
              <a:sym typeface="Arial" panose="020B0604020202020204"/>
            </a:endParaRPr>
          </a:p>
          <a:p>
            <a:pPr marL="114300" lvl="0" indent="0" algn="l" rtl="0">
              <a:lnSpc>
                <a:spcPct val="100000"/>
              </a:lnSpc>
              <a:spcBef>
                <a:spcPts val="360"/>
              </a:spcBef>
              <a:spcAft>
                <a:spcPts val="0"/>
              </a:spcAft>
              <a:buSzPts val="1800"/>
              <a:buNone/>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Connects the 4G network to external packet </a:t>
            </a:r>
            <a:r>
              <a:rPr lang="en-US" b="0" i="0">
                <a:solidFill>
                  <a:schemeClr val="lt1"/>
                </a:solidFill>
                <a:latin typeface="Times New Roman" panose="02020603050405020304"/>
                <a:ea typeface="Times New Roman" panose="02020603050405020304"/>
                <a:cs typeface="Times New Roman" panose="02020603050405020304"/>
                <a:sym typeface="Times New Roman" panose="02020603050405020304"/>
              </a:rPr>
              <a:t>data</a:t>
            </a: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 networks, allocates IP addresses, routes user </a:t>
            </a:r>
            <a:r>
              <a:rPr lang="en-US" b="0" i="0">
                <a:solidFill>
                  <a:schemeClr val="lt1"/>
                </a:solidFill>
                <a:latin typeface="Times New Roman" panose="02020603050405020304"/>
                <a:ea typeface="Times New Roman" panose="02020603050405020304"/>
                <a:cs typeface="Times New Roman" panose="02020603050405020304"/>
                <a:sym typeface="Times New Roman" panose="02020603050405020304"/>
              </a:rPr>
              <a:t>data</a:t>
            </a: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 and enforces QoS policies</a:t>
            </a:r>
            <a:endParaRPr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br>
              <a:rPr lang="en-US" b="0" i="0">
                <a:latin typeface="Arial" panose="020B0604020202020204"/>
                <a:ea typeface="Arial" panose="020B0604020202020204"/>
                <a:cs typeface="Arial" panose="020B0604020202020204"/>
                <a:sym typeface="Arial" panose="020B0604020202020204"/>
              </a:rPr>
            </a:br>
            <a:endParaRPr lang="en-US" b="0" i="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82745" y="404813"/>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LTE (Long-Term Evolution) Radio Access Network (RAN)</a:t>
            </a:r>
            <a:endParaRPr>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4"/>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2"/>
              </a:buClr>
              <a:buSzPts val="1800"/>
              <a:buChar char="•"/>
            </a:pPr>
            <a:r>
              <a:rPr lang="en-US" b="1" i="0">
                <a:solidFill>
                  <a:schemeClr val="dk2"/>
                </a:solidFill>
                <a:latin typeface="Times New Roman" panose="02020603050405020304"/>
                <a:ea typeface="Times New Roman" panose="02020603050405020304"/>
                <a:cs typeface="Times New Roman" panose="02020603050405020304"/>
                <a:sym typeface="Times New Roman" panose="02020603050405020304"/>
              </a:rPr>
              <a:t>Role: </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R</a:t>
            </a: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esponsible for facilitating wireless communication between User Equipment (UE) and the core network.</a:t>
            </a:r>
            <a:endParaRPr b="1"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360"/>
              </a:spcBef>
              <a:spcAft>
                <a:spcPts val="0"/>
              </a:spcAft>
              <a:buClr>
                <a:schemeClr val="dk2"/>
              </a:buClr>
              <a:buSzPts val="1800"/>
              <a:buChar char="•"/>
            </a:pPr>
            <a:r>
              <a:rPr lang="en-US" b="1">
                <a:solidFill>
                  <a:schemeClr val="dk2"/>
                </a:solidFill>
                <a:latin typeface="Times New Roman" panose="02020603050405020304"/>
                <a:ea typeface="Times New Roman" panose="02020603050405020304"/>
                <a:cs typeface="Times New Roman" panose="02020603050405020304"/>
                <a:sym typeface="Times New Roman" panose="02020603050405020304"/>
              </a:rPr>
              <a:t>Components: </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The major component is eNodeB.</a:t>
            </a:r>
            <a:endParaRPr lang="en-US">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360"/>
              </a:spcBef>
              <a:spcAft>
                <a:spcPts val="0"/>
              </a:spcAft>
              <a:buClr>
                <a:schemeClr val="dk2"/>
              </a:buClr>
              <a:buSzPts val="1800"/>
              <a:buChar char="•"/>
            </a:pPr>
            <a:r>
              <a:rPr lang="en-US" b="1">
                <a:solidFill>
                  <a:schemeClr val="dk2"/>
                </a:solidFill>
                <a:latin typeface="Times New Roman" panose="02020603050405020304"/>
                <a:ea typeface="Times New Roman" panose="02020603050405020304"/>
                <a:cs typeface="Times New Roman" panose="02020603050405020304"/>
                <a:sym typeface="Times New Roman" panose="02020603050405020304"/>
              </a:rPr>
              <a:t>Technique: </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Orthogonal Frequency Division MultiPlexing(both time and</a:t>
            </a:r>
            <a:endParaRPr lang="en-US">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    frequency division)</a:t>
            </a:r>
            <a:r>
              <a:rPr lang="en-US" b="1">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2" name="Shape 72"/>
        <p:cNvGrpSpPr/>
        <p:nvPr/>
      </p:nvGrpSpPr>
      <p:grpSpPr>
        <a:xfrm>
          <a:off x="0" y="0"/>
          <a:ext cx="0" cy="0"/>
          <a:chOff x="0" y="0"/>
          <a:chExt cx="0" cy="0"/>
        </a:xfrm>
      </p:grpSpPr>
      <p:sp>
        <p:nvSpPr>
          <p:cNvPr id="73" name="Google Shape;73;p12"/>
          <p:cNvSpPr txBox="1"/>
          <p:nvPr>
            <p:ph type="title"/>
          </p:nvPr>
        </p:nvSpPr>
        <p:spPr>
          <a:xfrm>
            <a:off x="538145" y="331775"/>
            <a:ext cx="81207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Cellular Network Architecture, 2G</a:t>
            </a:r>
            <a:endParaRPr lang="en-US" sz="3200">
              <a:latin typeface="Tahoma" panose="020B0604030504040204"/>
              <a:ea typeface="Tahoma" panose="020B0604030504040204"/>
              <a:cs typeface="Tahoma" panose="020B0604030504040204"/>
              <a:sym typeface="Tahoma" panose="020B0604030504040204"/>
            </a:endParaRPr>
          </a:p>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(Continue…)</a:t>
            </a:r>
            <a:endParaRPr sz="3200">
              <a:latin typeface="Tahoma" panose="020B0604030504040204"/>
              <a:ea typeface="Tahoma" panose="020B0604030504040204"/>
              <a:cs typeface="Tahoma" panose="020B0604030504040204"/>
              <a:sym typeface="Tahoma" panose="020B0604030504040204"/>
            </a:endParaRPr>
          </a:p>
        </p:txBody>
      </p:sp>
      <p:sp>
        <p:nvSpPr>
          <p:cNvPr id="74" name="Google Shape;74;p12"/>
          <p:cNvSpPr txBox="1"/>
          <p:nvPr>
            <p:ph type="body" idx="1"/>
          </p:nvPr>
        </p:nvSpPr>
        <p:spPr>
          <a:xfrm>
            <a:off x="179375" y="1950725"/>
            <a:ext cx="6569400" cy="4907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Cellular Networks:</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"Cellular" means the network is divided into small areas called cells.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The size of a cell depends on factors like signal strength, obstacles, and antenna height.</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SzPts val="1800"/>
              <a:buNone/>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BTS and BSC:</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Each cell has a BTS, and multiple cells are controlled by a Base Station Controller (BSC).</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Together, BTS and BSC form a GSM Base Station Subsystem (BSS).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l" rtl="0">
              <a:lnSpc>
                <a:spcPct val="90000"/>
              </a:lnSpc>
              <a:spcBef>
                <a:spcPts val="400"/>
              </a:spcBef>
              <a:spcAft>
                <a:spcPts val="0"/>
              </a:spcAft>
              <a:buSzPts val="1800"/>
              <a:buNone/>
            </a:pPr>
            <a:endParaRPr sz="20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8" name="Shape 78"/>
        <p:cNvGrpSpPr/>
        <p:nvPr/>
      </p:nvGrpSpPr>
      <p:grpSpPr>
        <a:xfrm>
          <a:off x="0" y="0"/>
          <a:ext cx="0" cy="0"/>
          <a:chOff x="0" y="0"/>
          <a:chExt cx="0" cy="0"/>
        </a:xfrm>
      </p:grpSpPr>
      <p:sp>
        <p:nvSpPr>
          <p:cNvPr id="79" name="Google Shape;79;p13"/>
          <p:cNvSpPr txBox="1"/>
          <p:nvPr>
            <p:ph type="title"/>
          </p:nvPr>
        </p:nvSpPr>
        <p:spPr>
          <a:xfrm>
            <a:off x="538146" y="331775"/>
            <a:ext cx="76167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Cellular Network Architecture, 2G</a:t>
            </a:r>
            <a:endParaRPr lang="en-US" sz="3200">
              <a:latin typeface="Tahoma" panose="020B0604030504040204"/>
              <a:ea typeface="Tahoma" panose="020B0604030504040204"/>
              <a:cs typeface="Tahoma" panose="020B0604030504040204"/>
              <a:sym typeface="Tahoma" panose="020B0604030504040204"/>
            </a:endParaRPr>
          </a:p>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(Continue…)</a:t>
            </a:r>
            <a:endParaRPr sz="3200">
              <a:latin typeface="Tahoma" panose="020B0604030504040204"/>
              <a:ea typeface="Tahoma" panose="020B0604030504040204"/>
              <a:cs typeface="Tahoma" panose="020B0604030504040204"/>
              <a:sym typeface="Tahoma" panose="020B0604030504040204"/>
            </a:endParaRPr>
          </a:p>
        </p:txBody>
      </p:sp>
      <p:sp>
        <p:nvSpPr>
          <p:cNvPr id="80" name="Google Shape;80;p13"/>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MSC and Network Structure:</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Mobile Switching Center (MSC) is crucial for user authorization, and call management</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A single MSC serves multiple BSCs, handling up to 200,000 subscribers.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Cellular networks have multiple MSCs.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l" rtl="0">
              <a:lnSpc>
                <a:spcPct val="90000"/>
              </a:lnSpc>
              <a:spcBef>
                <a:spcPts val="400"/>
              </a:spcBef>
              <a:spcAft>
                <a:spcPts val="0"/>
              </a:spcAft>
              <a:buSzPts val="1800"/>
              <a:buNone/>
            </a:pPr>
            <a:endParaRPr sz="20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538162" y="331787"/>
            <a:ext cx="58341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3G Cellular Data Networks</a:t>
            </a:r>
            <a:endParaRPr lang="en-US" sz="3200">
              <a:latin typeface="Tahoma" panose="020B0604030504040204"/>
              <a:ea typeface="Tahoma" panose="020B0604030504040204"/>
              <a:cs typeface="Tahoma" panose="020B0604030504040204"/>
              <a:sym typeface="Tahoma" panose="020B0604030504040204"/>
            </a:endParaRPr>
          </a:p>
        </p:txBody>
      </p:sp>
      <p:sp>
        <p:nvSpPr>
          <p:cNvPr id="86" name="Google Shape;86;p14"/>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40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When we use our smartphones outside, we want more than just calls – we want internet services. For this, our phones use different generations of technology to connect to the internet through cellular networks. The standards and technologies are complex, but we're focusing on UMTS as part of the 3GPP, a project that sets the standards for 3G and 4G technologies. The architecture involves different parts working together to make sure we can access the internet on the go.</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538162" y="331787"/>
            <a:ext cx="58341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3G Core Network</a:t>
            </a:r>
            <a:endParaRPr lang="en-US" sz="3200">
              <a:latin typeface="Tahoma" panose="020B0604030504040204"/>
              <a:ea typeface="Tahoma" panose="020B0604030504040204"/>
              <a:cs typeface="Tahoma" panose="020B0604030504040204"/>
              <a:sym typeface="Tahoma" panose="020B0604030504040204"/>
            </a:endParaRPr>
          </a:p>
        </p:txBody>
      </p:sp>
      <p:sp>
        <p:nvSpPr>
          <p:cNvPr id="92" name="Google Shape;92;p15"/>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2000"/>
              <a:buFont typeface="Verdana" panose="020B0604030504040204"/>
              <a:buChar char="•"/>
            </a:pPr>
            <a:r>
              <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rPr>
              <a:t>Your Text here</a:t>
            </a:r>
            <a:endPar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a:p>
            <a:pPr marL="342900" marR="0" lvl="0" indent="-215900" algn="l" rtl="0">
              <a:lnSpc>
                <a:spcPct val="90000"/>
              </a:lnSpc>
              <a:spcBef>
                <a:spcPts val="400"/>
              </a:spcBef>
              <a:spcAft>
                <a:spcPts val="0"/>
              </a:spcAft>
              <a:buClr>
                <a:schemeClr val="dk2"/>
              </a:buClr>
              <a:buSzPts val="2000"/>
              <a:buFont typeface="Arial" panose="020B0604020202020204"/>
              <a:buNone/>
            </a:pPr>
            <a:endParaRPr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a:p>
            <a:pPr marL="342900" marR="0" lvl="0" indent="-342900" algn="l" rtl="0">
              <a:lnSpc>
                <a:spcPct val="90000"/>
              </a:lnSpc>
              <a:spcBef>
                <a:spcPts val="400"/>
              </a:spcBef>
              <a:spcAft>
                <a:spcPts val="0"/>
              </a:spcAft>
              <a:buClr>
                <a:schemeClr val="dk2"/>
              </a:buClr>
              <a:buSzPts val="2000"/>
              <a:buFont typeface="Verdana" panose="020B0604030504040204"/>
              <a:buChar char="•"/>
            </a:pPr>
            <a:r>
              <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a:p>
            <a:pPr marL="342900" marR="0" lvl="0" indent="-215900" algn="l" rtl="0">
              <a:lnSpc>
                <a:spcPct val="90000"/>
              </a:lnSpc>
              <a:spcBef>
                <a:spcPts val="400"/>
              </a:spcBef>
              <a:spcAft>
                <a:spcPts val="0"/>
              </a:spcAft>
              <a:buClr>
                <a:schemeClr val="dk2"/>
              </a:buClr>
              <a:buSzPts val="2000"/>
              <a:buFont typeface="Arial" panose="020B0604020202020204"/>
              <a:buNone/>
            </a:pPr>
            <a:endParaRPr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a:p>
            <a:pPr marL="342900" marR="0" lvl="0" indent="-342900" algn="l" rtl="0">
              <a:lnSpc>
                <a:spcPct val="90000"/>
              </a:lnSpc>
              <a:spcBef>
                <a:spcPts val="400"/>
              </a:spcBef>
              <a:spcAft>
                <a:spcPts val="0"/>
              </a:spcAft>
              <a:buClr>
                <a:schemeClr val="dk2"/>
              </a:buClr>
              <a:buSzPts val="2000"/>
              <a:buFont typeface="Verdana" panose="020B0604030504040204"/>
              <a:buChar char="•"/>
            </a:pPr>
            <a:r>
              <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en-US" sz="2000" b="0" i="0" u="none" strike="noStrike" cap="none">
              <a:solidFill>
                <a:schemeClr val="dk2"/>
              </a:solidFill>
              <a:latin typeface="Verdana" panose="020B0604030504040204"/>
              <a:ea typeface="Verdana" panose="020B0604030504040204"/>
              <a:cs typeface="Verdana" panose="020B0604030504040204"/>
              <a:sym typeface="Verdana" panose="020B0604030504040204"/>
            </a:endParaRPr>
          </a:p>
        </p:txBody>
      </p:sp>
      <p:pic>
        <p:nvPicPr>
          <p:cNvPr id="93" name="Google Shape;93;p15"/>
          <p:cNvPicPr preferRelativeResize="0"/>
          <p:nvPr/>
        </p:nvPicPr>
        <p:blipFill rotWithShape="1">
          <a:blip r:embed="rId2"/>
          <a:srcRect b="20470"/>
          <a:stretch>
            <a:fillRect/>
          </a:stretch>
        </p:blipFill>
        <p:spPr>
          <a:xfrm>
            <a:off x="265775" y="1418825"/>
            <a:ext cx="8737900" cy="5307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116125" y="331775"/>
            <a:ext cx="8556000" cy="9291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a:latin typeface="Tahoma" panose="020B0604030504040204"/>
                <a:ea typeface="Tahoma" panose="020B0604030504040204"/>
                <a:cs typeface="Tahoma" panose="020B0604030504040204"/>
                <a:sym typeface="Tahoma" panose="020B0604030504040204"/>
              </a:rPr>
              <a:t>3G Cellular Data Networks (Continue…)</a:t>
            </a:r>
            <a:endParaRPr lang="en-US" sz="3200">
              <a:latin typeface="Tahoma" panose="020B0604030504040204"/>
              <a:ea typeface="Tahoma" panose="020B0604030504040204"/>
              <a:cs typeface="Tahoma" panose="020B0604030504040204"/>
              <a:sym typeface="Tahoma" panose="020B0604030504040204"/>
            </a:endParaRPr>
          </a:p>
        </p:txBody>
      </p:sp>
      <p:sp>
        <p:nvSpPr>
          <p:cNvPr id="99" name="Google Shape;99;p16"/>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342900" marR="0" lvl="0" indent="0" algn="l" rtl="0">
              <a:lnSpc>
                <a:spcPct val="90000"/>
              </a:lnSpc>
              <a:spcBef>
                <a:spcPts val="400"/>
              </a:spcBef>
              <a:spcAft>
                <a:spcPts val="0"/>
              </a:spcAft>
              <a:buSzPts val="1800"/>
              <a:buNone/>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SGSN and </a:t>
            </a: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GGSN</a:t>
            </a: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5000"/>
              </a:lnSpc>
              <a:spcBef>
                <a:spcPts val="0"/>
              </a:spcBef>
              <a:spcAft>
                <a:spcPts val="0"/>
              </a:spcAft>
              <a:buClr>
                <a:srgbClr val="000000"/>
              </a:buClr>
              <a:buSzPts val="2400"/>
              <a:buFont typeface="Times New Roman" panose="02020603050405020304"/>
              <a:buChar char="•"/>
            </a:pPr>
            <a:r>
              <a:rPr lang="en-US" sz="2400">
                <a:highlight>
                  <a:srgbClr val="F7F7F8"/>
                </a:highlight>
                <a:latin typeface="Times New Roman" panose="02020603050405020304"/>
                <a:ea typeface="Times New Roman" panose="02020603050405020304"/>
                <a:cs typeface="Times New Roman" panose="02020603050405020304"/>
                <a:sym typeface="Times New Roman" panose="02020603050405020304"/>
              </a:rPr>
              <a:t>Two main types of nodes i</a:t>
            </a: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n the 3G core network, SGSNs and (GGSNs).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GGSNs act as gateways, connecting multiple SGSNs to the larger internet.</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SGSNs deal with the details within the radio access network, interacting with the voice network and forwarding data between mobile devices.</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5000"/>
              </a:lnSpc>
              <a:spcBef>
                <a:spcPts val="0"/>
              </a:spcBef>
              <a:spcAft>
                <a:spcPts val="0"/>
              </a:spcAft>
              <a:buClr>
                <a:srgbClr val="000000"/>
              </a:buClr>
              <a:buSzPts val="2400"/>
              <a:buFont typeface="Times New Roman" panose="02020603050405020304"/>
              <a:buChar char="•"/>
            </a:pPr>
            <a:r>
              <a:rPr lang="en-US"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GGSNs act as gateways to the internet, connecting the 3G network to the larger online world.</a:t>
            </a: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l" rtl="0">
              <a:lnSpc>
                <a:spcPct val="90000"/>
              </a:lnSpc>
              <a:spcBef>
                <a:spcPts val="400"/>
              </a:spcBef>
              <a:spcAft>
                <a:spcPts val="0"/>
              </a:spcAft>
              <a:buSzPts val="1800"/>
              <a:buNone/>
            </a:pPr>
            <a:endParaRPr sz="240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538162" y="331787"/>
            <a:ext cx="5834100" cy="6492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Second Page</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5" name="Google Shape;105;p17"/>
          <p:cNvSpPr txBox="1"/>
          <p:nvPr>
            <p:ph type="body" idx="1"/>
          </p:nvPr>
        </p:nvSpPr>
        <p:spPr>
          <a:xfrm>
            <a:off x="179387" y="1484312"/>
            <a:ext cx="7129500" cy="50403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500"/>
              </a:spcBef>
              <a:spcAft>
                <a:spcPts val="0"/>
              </a:spcAft>
              <a:buClr>
                <a:srgbClr val="000000"/>
              </a:buClr>
              <a:buSzPts val="2400"/>
              <a:buFont typeface="Times New Roman" panose="02020603050405020304"/>
              <a:buChar char="•"/>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MSC (Mobile Switching Center):</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0" algn="l" rtl="0">
              <a:lnSpc>
                <a:spcPct val="115000"/>
              </a:lnSpc>
              <a:spcBef>
                <a:spcPts val="1500"/>
              </a:spcBef>
              <a:spcAft>
                <a:spcPts val="0"/>
              </a:spcAft>
              <a:buSzPts val="1800"/>
              <a:buNone/>
            </a:pPr>
            <a:r>
              <a:rPr lang="en-US" b="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It connects and manages calls between mobile phones within its coverage area.</a:t>
            </a:r>
            <a:endParaRPr>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0" algn="l" rtl="0">
              <a:lnSpc>
                <a:spcPct val="115000"/>
              </a:lnSpc>
              <a:spcBef>
                <a:spcPts val="1500"/>
              </a:spcBef>
              <a:spcAft>
                <a:spcPts val="0"/>
              </a:spcAft>
              <a:buSzPts val="1800"/>
              <a:buNone/>
            </a:pPr>
            <a:r>
              <a:rPr lang="en-US" b="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It handles call setup, routing, and termination.</a:t>
            </a:r>
            <a:endParaRPr b="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5000"/>
              </a:lnSpc>
              <a:spcBef>
                <a:spcPts val="1500"/>
              </a:spcBef>
              <a:spcAft>
                <a:spcPts val="0"/>
              </a:spcAft>
              <a:buClr>
                <a:srgbClr val="000000"/>
              </a:buClr>
              <a:buSzPts val="2400"/>
              <a:buFont typeface="Times New Roman" panose="02020603050405020304"/>
              <a:buChar char="•"/>
            </a:pPr>
            <a:r>
              <a:rPr lang="en-US"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Gateway MSC:</a:t>
            </a:r>
            <a:endParaRPr sz="2400" b="1">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742950" lvl="0" indent="0" algn="l" rtl="0">
              <a:lnSpc>
                <a:spcPct val="115000"/>
              </a:lnSpc>
              <a:spcBef>
                <a:spcPts val="1500"/>
              </a:spcBef>
              <a:spcAft>
                <a:spcPts val="1500"/>
              </a:spcAft>
              <a:buSzPts val="1800"/>
              <a:buNone/>
            </a:pPr>
            <a:r>
              <a:rPr lang="en-US" b="0">
                <a:solidFill>
                  <a:srgbClr val="000000"/>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It serves as a bridge between mobile networks and the traditional landline telephone system.</a:t>
            </a: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09" name="Shape 109"/>
        <p:cNvGrpSpPr/>
        <p:nvPr/>
      </p:nvGrpSpPr>
      <p:grpSpPr>
        <a:xfrm>
          <a:off x="0" y="0"/>
          <a:ext cx="0" cy="0"/>
          <a:chOff x="0" y="0"/>
          <a:chExt cx="0" cy="0"/>
        </a:xfrm>
      </p:grpSpPr>
      <p:sp>
        <p:nvSpPr>
          <p:cNvPr id="110" name="Google Shape;110;p18"/>
          <p:cNvSpPr txBox="1"/>
          <p:nvPr>
            <p:ph type="title"/>
          </p:nvPr>
        </p:nvSpPr>
        <p:spPr>
          <a:xfrm>
            <a:off x="1908175" y="188912"/>
            <a:ext cx="7127875" cy="7239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panose="02020603050405020304"/>
                <a:ea typeface="Times New Roman" panose="02020603050405020304"/>
                <a:cs typeface="Times New Roman" panose="02020603050405020304"/>
                <a:sym typeface="Times New Roman" panose="02020603050405020304"/>
              </a:rPr>
              <a:t>4G System Architecture: An All-IP Core Network </a:t>
            </a:r>
            <a:endParaRPr sz="33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8"/>
          <p:cNvSpPr txBox="1"/>
          <p:nvPr>
            <p:ph type="body" idx="1"/>
          </p:nvPr>
        </p:nvSpPr>
        <p:spPr>
          <a:xfrm>
            <a:off x="1919287" y="1052512"/>
            <a:ext cx="7116762" cy="5616575"/>
          </a:xfrm>
          <a:prstGeom prst="rect">
            <a:avLst/>
          </a:prstGeom>
          <a:noFill/>
          <a:ln>
            <a:noFill/>
          </a:ln>
        </p:spPr>
        <p:txBody>
          <a:bodyPr spcFirstLastPara="1" wrap="square" lIns="91425" tIns="45700" rIns="91425" bIns="45700" anchor="t" anchorCtr="0">
            <a:noAutofit/>
          </a:bodyPr>
          <a:lstStyle/>
          <a:p>
            <a:pPr marL="342900" marR="0" lvl="0" indent="-165100" algn="l" rtl="0">
              <a:lnSpc>
                <a:spcPct val="100000"/>
              </a:lnSpc>
              <a:spcBef>
                <a:spcPts val="0"/>
              </a:spcBef>
              <a:spcAft>
                <a:spcPts val="0"/>
              </a:spcAft>
              <a:buClr>
                <a:schemeClr val="dk2"/>
              </a:buClr>
              <a:buSzPts val="2800"/>
              <a:buFont typeface="Arial" panose="020B0604020202020204"/>
              <a:buNone/>
            </a:pPr>
            <a:endParaRPr sz="28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35000" lvl="0" indent="-457200" algn="l" rtl="0">
              <a:lnSpc>
                <a:spcPct val="100000"/>
              </a:lnSpc>
              <a:spcBef>
                <a:spcPts val="0"/>
              </a:spcBef>
              <a:spcAft>
                <a:spcPts val="0"/>
              </a:spcAft>
              <a:buSzPts val="2800"/>
              <a:buChar char="•"/>
            </a:pP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4G is also an all-IP (internet protocol)-based standard for both voice and data</a:t>
            </a:r>
            <a:r>
              <a:rPr lang="en-US" b="0" i="0">
                <a:solidFill>
                  <a:srgbClr val="4D5156"/>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rPr>
              <a:t>different from 3G, which only uses IP for data, while enabling voice with a circuit-switched network.</a:t>
            </a:r>
            <a:endParaRPr lang="en-US" b="0"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635000" lvl="0" indent="-457200" algn="l" rtl="0">
              <a:lnSpc>
                <a:spcPct val="100000"/>
              </a:lnSpc>
              <a:spcBef>
                <a:spcPts val="0"/>
              </a:spcBef>
              <a:spcAft>
                <a:spcPts val="0"/>
              </a:spcAft>
              <a:buSzPts val="2800"/>
              <a:buChar char="•"/>
            </a:pP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1000Mbps </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downstream</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 and 500Mbps </a:t>
            </a:r>
            <a:r>
              <a:rPr lang="en-US">
                <a:solidFill>
                  <a:schemeClr val="dk2"/>
                </a:solidFill>
                <a:latin typeface="Times New Roman" panose="02020603050405020304"/>
                <a:ea typeface="Times New Roman" panose="02020603050405020304"/>
                <a:cs typeface="Times New Roman" panose="02020603050405020304"/>
                <a:sym typeface="Times New Roman" panose="02020603050405020304"/>
              </a:rPr>
              <a:t>upstream</a:t>
            </a:r>
            <a:endParaRPr b="0" i="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28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95287" y="981075"/>
            <a:ext cx="6121400" cy="508000"/>
          </a:xfrm>
          <a:prstGeom prst="rect">
            <a:avLst/>
          </a:prstGeom>
          <a:noFill/>
          <a:ln>
            <a:noFill/>
          </a:ln>
          <a:effectLst>
            <a:outerShdw blurRad="63500" dist="17960" dir="2700000">
              <a:schemeClr val="lt2"/>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4G LTE:</a:t>
            </a:r>
            <a:endParaRPr lang="en-US"/>
          </a:p>
        </p:txBody>
      </p:sp>
      <p:sp>
        <p:nvSpPr>
          <p:cNvPr id="117" name="Google Shape;117;p19"/>
          <p:cNvSpPr txBox="1"/>
          <p:nvPr>
            <p:ph type="body" idx="1"/>
          </p:nvPr>
        </p:nvSpPr>
        <p:spPr>
          <a:xfrm>
            <a:off x="395287" y="1628775"/>
            <a:ext cx="7488237" cy="4824412"/>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2"/>
              </a:buClr>
              <a:buSzPts val="1800"/>
              <a:buChar char="•"/>
            </a:pPr>
            <a:r>
              <a:rPr lang="en-US">
                <a:latin typeface="Times New Roman" panose="02020603050405020304"/>
                <a:ea typeface="Times New Roman" panose="02020603050405020304"/>
                <a:cs typeface="Times New Roman" panose="02020603050405020304"/>
                <a:sym typeface="Times New Roman" panose="02020603050405020304"/>
              </a:rPr>
              <a:t>Two innovations:</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360"/>
              </a:spcBef>
              <a:spcAft>
                <a:spcPts val="0"/>
              </a:spcAft>
              <a:buClr>
                <a:schemeClr val="dk2"/>
              </a:buClr>
              <a:buSzPts val="1800"/>
              <a:buChar char="•"/>
            </a:pPr>
            <a:r>
              <a:rPr lang="en-US">
                <a:latin typeface="Times New Roman" panose="02020603050405020304"/>
                <a:ea typeface="Times New Roman" panose="02020603050405020304"/>
                <a:cs typeface="Times New Roman" panose="02020603050405020304"/>
                <a:sym typeface="Times New Roman" panose="02020603050405020304"/>
              </a:rPr>
              <a:t>1. An all IP core network</a:t>
            </a:r>
            <a:endParaRPr lang="en-US">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360"/>
              </a:spcBef>
              <a:spcAft>
                <a:spcPts val="0"/>
              </a:spcAft>
              <a:buClr>
                <a:schemeClr val="dk2"/>
              </a:buClr>
              <a:buSzPts val="1800"/>
              <a:buChar char="•"/>
            </a:pPr>
            <a:r>
              <a:rPr lang="en-US">
                <a:latin typeface="Times New Roman" panose="02020603050405020304"/>
                <a:ea typeface="Times New Roman" panose="02020603050405020304"/>
                <a:cs typeface="Times New Roman" panose="02020603050405020304"/>
                <a:sym typeface="Times New Roman" panose="02020603050405020304"/>
              </a:rPr>
              <a:t>2. Enhanced radio access network</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template">
  <a:themeElements>
    <a:clrScheme name="default">
      <a:dk1>
        <a:srgbClr val="4D4D4D"/>
      </a:dk1>
      <a:lt1>
        <a:srgbClr val="FFFFFF"/>
      </a:lt1>
      <a:dk2>
        <a:srgbClr val="000000"/>
      </a:dk2>
      <a:lt2>
        <a:srgbClr val="914133"/>
      </a:lt2>
      <a:accent1>
        <a:srgbClr val="A54317"/>
      </a:accent1>
      <a:accent2>
        <a:srgbClr val="DBA965"/>
      </a:accent2>
      <a:accent3>
        <a:srgbClr val="FFFFFF"/>
      </a:accent3>
      <a:accent4>
        <a:srgbClr val="A54317"/>
      </a:accent4>
      <a:accent5>
        <a:srgbClr val="DBA965"/>
      </a:accent5>
      <a:accent6>
        <a:srgbClr val="FFFFFF"/>
      </a:accent6>
      <a:hlink>
        <a:srgbClr val="E2B24C"/>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4265</Words>
  <Application>WPS Presentation</Application>
  <PresentationFormat/>
  <Paragraphs>100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Tahoma</vt:lpstr>
      <vt:lpstr>Times New Roman</vt:lpstr>
      <vt:lpstr>Verdana</vt:lpstr>
      <vt:lpstr>Microsoft YaHei</vt:lpstr>
      <vt:lpstr>Arial Unicode MS</vt:lpstr>
      <vt:lpstr>template</vt:lpstr>
      <vt:lpstr>Cellular Network Architecture, 2G</vt:lpstr>
      <vt:lpstr>(Continue…)</vt:lpstr>
      <vt:lpstr>(Continue…)</vt:lpstr>
      <vt:lpstr>3G Cellular Data Networks</vt:lpstr>
      <vt:lpstr>3G Core Network</vt:lpstr>
      <vt:lpstr>3G Cellular Data Networks (Continue…)</vt:lpstr>
      <vt:lpstr>Second Page</vt:lpstr>
      <vt:lpstr>4G System Architecture: An All-IP Core Network </vt:lpstr>
      <vt:lpstr>4G LTE:</vt:lpstr>
      <vt:lpstr>Network  Architecture:</vt:lpstr>
      <vt:lpstr>PowerPoint 演示文稿</vt:lpstr>
      <vt:lpstr>PowerPoint 演示文稿</vt:lpstr>
      <vt:lpstr>PowerPoint 演示文稿</vt:lpstr>
      <vt:lpstr>LTE (Long-Term Evolution) Radio Access Network (RAN)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Cellular Network Architecture, 2G</dc:title>
  <dc:creator/>
  <cp:lastModifiedBy>Multi Links</cp:lastModifiedBy>
  <cp:revision>1</cp:revision>
  <dcterms:created xsi:type="dcterms:W3CDTF">2023-12-18T18:43:00Z</dcterms:created>
  <dcterms:modified xsi:type="dcterms:W3CDTF">2023-12-18T18:43:01Z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7710190E139C46B8B73DE9B4DCB20404_12</vt:lpwstr>
  </property>
  <property fmtid="{D5CDD505-2E9C-101B-9397-08002B2CF9AE}" pid="3" name="KSOProductBuildVer">
    <vt:lpwstr>1033-12.2.0.13359</vt:lpwstr>
  </property>
</Properties>
</file>