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~Afi ~" initials="~~" lastIdx="4" clrIdx="0">
    <p:extLst>
      <p:ext uri="{19B8F6BF-5375-455C-9EA6-DF929625EA0E}">
        <p15:presenceInfo xmlns:p15="http://schemas.microsoft.com/office/powerpoint/2012/main" userId="dc2d913c053eb8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5T20:46:59.426" idx="1">
    <p:pos x="6472" y="2752"/>
    <p:text>Call first goes to the Home-network...</p:text>
    <p:extLst>
      <p:ext uri="{C676402C-5697-4E1C-873F-D02D1690AC5C}">
        <p15:threadingInfo xmlns:p15="http://schemas.microsoft.com/office/powerpoint/2012/main" timeZoneBias="-300"/>
      </p:ext>
    </p:extLst>
  </p:cm>
  <p:cm authorId="1" dt="2023-11-15T20:57:03.011" idx="2">
    <p:pos x="6472" y="2888"/>
    <p:text>home network figures out where you are at the moment -"visited network"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  <p:cm authorId="1" dt="2023-11-15T20:57:27.917" idx="3">
    <p:pos x="6472" y="3024"/>
    <p:text>Finally, the call is forwarded to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233247"/>
            <a:ext cx="10823201" cy="3110153"/>
          </a:xfrm>
        </p:spPr>
        <p:txBody>
          <a:bodyPr/>
          <a:lstStyle/>
          <a:p>
            <a:r>
              <a:rPr lang="en-US" sz="4400" dirty="0"/>
              <a:t>Managing Mobility in Cellular </a:t>
            </a:r>
            <a:r>
              <a:rPr lang="en-US" sz="4400" dirty="0" smtClean="0"/>
              <a:t>Networks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of GSM Network</a:t>
            </a:r>
          </a:p>
        </p:txBody>
      </p:sp>
    </p:spTree>
    <p:extLst>
      <p:ext uri="{BB962C8B-B14F-4D97-AF65-F5344CB8AC3E}">
        <p14:creationId xmlns:p14="http://schemas.microsoft.com/office/powerpoint/2010/main" val="13850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569388" cy="4203913"/>
          </a:xfrm>
        </p:spPr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wireless communication network where mobile </a:t>
            </a:r>
            <a:r>
              <a:rPr lang="en-US" dirty="0" smtClean="0"/>
              <a:t>devices communicate </a:t>
            </a:r>
            <a:r>
              <a:rPr lang="en-US" dirty="0"/>
              <a:t>with each other and with a central hub known as a base station or cell </a:t>
            </a:r>
            <a:r>
              <a:rPr lang="en-US" dirty="0" smtClean="0"/>
              <a:t>tower.</a:t>
            </a:r>
          </a:p>
          <a:p>
            <a:pPr algn="just"/>
            <a:r>
              <a:rPr lang="en-US" dirty="0" smtClean="0"/>
              <a:t>The ability </a:t>
            </a:r>
            <a:r>
              <a:rPr lang="en-US" dirty="0"/>
              <a:t>of a mobile device to move within the network's coverage area while maintaining an active </a:t>
            </a:r>
            <a:r>
              <a:rPr lang="en-US" dirty="0" smtClean="0"/>
              <a:t>connection is known as Mobility.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5" y="2222286"/>
            <a:ext cx="5293685" cy="42039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cellular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674788" cy="3873713"/>
          </a:xfrm>
        </p:spPr>
        <p:txBody>
          <a:bodyPr/>
          <a:lstStyle/>
          <a:p>
            <a:pPr algn="just"/>
            <a:r>
              <a:rPr lang="en-US" dirty="0" smtClean="0"/>
              <a:t>Stands for Global </a:t>
            </a:r>
            <a:r>
              <a:rPr lang="en-US" dirty="0"/>
              <a:t>System for Mobile </a:t>
            </a:r>
            <a:r>
              <a:rPr lang="en-US" dirty="0" smtClean="0"/>
              <a:t>Communications</a:t>
            </a:r>
            <a:endParaRPr lang="en-US" dirty="0"/>
          </a:p>
          <a:p>
            <a:pPr algn="just"/>
            <a:r>
              <a:rPr lang="en-US" dirty="0" smtClean="0"/>
              <a:t>A second-generation </a:t>
            </a:r>
            <a:r>
              <a:rPr lang="en-US" dirty="0"/>
              <a:t>(2G) </a:t>
            </a:r>
            <a:r>
              <a:rPr lang="en-US" dirty="0" smtClean="0"/>
              <a:t>technology</a:t>
            </a:r>
          </a:p>
          <a:p>
            <a:pPr algn="just"/>
            <a:r>
              <a:rPr lang="en-US" dirty="0" smtClean="0"/>
              <a:t>Digital </a:t>
            </a:r>
            <a:r>
              <a:rPr lang="en-US" dirty="0"/>
              <a:t>cellular technology used for mobile communication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Similar to Mobile IP (Internet Protocol), GSM adopts an indirect routing approach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8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and Visited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476287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Home </a:t>
            </a:r>
            <a:r>
              <a:rPr lang="en-US" b="1" dirty="0" smtClean="0"/>
              <a:t>Network</a:t>
            </a:r>
          </a:p>
          <a:p>
            <a:pPr lvl="1" algn="just"/>
            <a:r>
              <a:rPr lang="en-US" dirty="0" smtClean="0"/>
              <a:t>This is the network </a:t>
            </a:r>
            <a:r>
              <a:rPr lang="en-US" dirty="0"/>
              <a:t>is where the mobile user has a subscription and is billed for monthly cellular service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Home </a:t>
            </a:r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R</a:t>
            </a:r>
            <a:r>
              <a:rPr lang="en-US" dirty="0" smtClean="0"/>
              <a:t>egister </a:t>
            </a:r>
            <a:r>
              <a:rPr lang="en-US" dirty="0"/>
              <a:t>(HLR</a:t>
            </a:r>
            <a:r>
              <a:rPr lang="en-US" dirty="0" smtClean="0"/>
              <a:t>) Database to store phone numbers and location information.</a:t>
            </a:r>
          </a:p>
          <a:p>
            <a:pPr algn="just"/>
            <a:r>
              <a:rPr lang="en-US" b="1" dirty="0"/>
              <a:t>Visited </a:t>
            </a:r>
            <a:r>
              <a:rPr lang="en-US" b="1" dirty="0" smtClean="0"/>
              <a:t>Network</a:t>
            </a:r>
          </a:p>
          <a:p>
            <a:pPr lvl="1" algn="just"/>
            <a:r>
              <a:rPr lang="en-US" dirty="0"/>
              <a:t>This is the network in which the mobile user is currently located. </a:t>
            </a:r>
          </a:p>
          <a:p>
            <a:pPr lvl="1" algn="just"/>
            <a:r>
              <a:rPr lang="en-US" dirty="0"/>
              <a:t>Visitor Location Register (VLR) Database that includes entries for each mobile user currently within its coverage area</a:t>
            </a:r>
            <a:r>
              <a:rPr lang="en-US" dirty="0" smtClean="0"/>
              <a:t>.</a:t>
            </a:r>
            <a:endParaRPr lang="en-US" b="1" dirty="0" smtClean="0"/>
          </a:p>
          <a:p>
            <a:pPr algn="just"/>
            <a:r>
              <a:rPr lang="en-US" b="1" dirty="0"/>
              <a:t>Mobile Switching Center (MSC</a:t>
            </a:r>
            <a:r>
              <a:rPr lang="en-US" b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24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Calls to a Mobile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11" y="2222287"/>
            <a:ext cx="6039288" cy="463571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Initiating the Call:</a:t>
            </a:r>
            <a:endParaRPr lang="en-US" dirty="0"/>
          </a:p>
          <a:p>
            <a:pPr lvl="1" algn="just"/>
            <a:r>
              <a:rPr lang="en-US" dirty="0"/>
              <a:t>Correspondent dials mobile user's </a:t>
            </a:r>
            <a:r>
              <a:rPr lang="en-US" dirty="0" smtClean="0"/>
              <a:t>number.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routed through PSTN to the home MSC, </a:t>
            </a:r>
            <a:r>
              <a:rPr lang="en-US" dirty="0" smtClean="0"/>
              <a:t>marking</a:t>
            </a:r>
          </a:p>
          <a:p>
            <a:r>
              <a:rPr lang="en-US" b="1" dirty="0" smtClean="0"/>
              <a:t>Determining </a:t>
            </a:r>
            <a:r>
              <a:rPr lang="en-US" b="1" dirty="0"/>
              <a:t>User Location:</a:t>
            </a:r>
            <a:endParaRPr lang="en-US" dirty="0"/>
          </a:p>
          <a:p>
            <a:pPr lvl="1"/>
            <a:r>
              <a:rPr lang="en-US" dirty="0"/>
              <a:t>Home MSC receives the call, </a:t>
            </a:r>
            <a:r>
              <a:rPr lang="en-US" dirty="0" smtClean="0"/>
              <a:t>interrogates </a:t>
            </a:r>
            <a:r>
              <a:rPr lang="en-US" dirty="0"/>
              <a:t>HLR for user location.</a:t>
            </a:r>
          </a:p>
          <a:p>
            <a:pPr lvl="1"/>
            <a:r>
              <a:rPr lang="en-US" dirty="0"/>
              <a:t>HLR returns the </a:t>
            </a:r>
            <a:r>
              <a:rPr lang="en-US" dirty="0" smtClean="0"/>
              <a:t>mobile station roaming </a:t>
            </a:r>
            <a:r>
              <a:rPr lang="en-US" dirty="0"/>
              <a:t>number (</a:t>
            </a:r>
            <a:r>
              <a:rPr lang="en-US" b="1" dirty="0"/>
              <a:t>MSRN</a:t>
            </a:r>
            <a:r>
              <a:rPr lang="en-US" dirty="0"/>
              <a:t>), a temporary identifier associated with the visited </a:t>
            </a:r>
            <a:r>
              <a:rPr lang="en-US" dirty="0" smtClean="0"/>
              <a:t>network.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2061732"/>
            <a:ext cx="5630061" cy="46393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Calls to a Mobile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11" y="1574587"/>
            <a:ext cx="6039288" cy="4635713"/>
          </a:xfrm>
        </p:spPr>
        <p:txBody>
          <a:bodyPr>
            <a:normAutofit/>
          </a:bodyPr>
          <a:lstStyle/>
          <a:p>
            <a:r>
              <a:rPr lang="en-US" b="1" dirty="0"/>
              <a:t>Setting up Second Leg of the Call:</a:t>
            </a:r>
            <a:endParaRPr lang="en-US" dirty="0"/>
          </a:p>
          <a:p>
            <a:pPr lvl="1"/>
            <a:r>
              <a:rPr lang="en-US" dirty="0"/>
              <a:t>Using the roaming number, home MSC establishes the second leg of the call.</a:t>
            </a:r>
          </a:p>
          <a:p>
            <a:pPr lvl="1"/>
            <a:r>
              <a:rPr lang="en-US" dirty="0"/>
              <a:t>Call progresses from correspondent to home MSC, then to visited MSC, and finally to the base station serving the mobile user.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2061732"/>
            <a:ext cx="5630061" cy="46393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110</TotalTime>
  <Words>298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Managing Mobility in Cellular Networks</vt:lpstr>
      <vt:lpstr>Cellular Networks</vt:lpstr>
      <vt:lpstr>GSM cellular network</vt:lpstr>
      <vt:lpstr>Home and Visited Networks</vt:lpstr>
      <vt:lpstr>Routing Calls to a Mobile User</vt:lpstr>
      <vt:lpstr>Routing Calls to a Mobile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Mobility in Cellular Networks</dc:title>
  <dc:creator>~Afi ~</dc:creator>
  <cp:lastModifiedBy>~Afi ~</cp:lastModifiedBy>
  <cp:revision>10</cp:revision>
  <dcterms:created xsi:type="dcterms:W3CDTF">2023-11-15T10:51:40Z</dcterms:created>
  <dcterms:modified xsi:type="dcterms:W3CDTF">2023-11-15T17:09:21Z</dcterms:modified>
</cp:coreProperties>
</file>