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3"/>
    <p:sldId id="256" r:id="rId4"/>
    <p:sldId id="257" r:id="rId5"/>
    <p:sldId id="269" r:id="rId6"/>
    <p:sldId id="258" r:id="rId7"/>
    <p:sldId id="259"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p:scale>
          <a:sx n="67" d="100"/>
          <a:sy n="67" d="100"/>
        </p:scale>
        <p:origin x="3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C9AC223-D1FD-48E4-8288-B489D95C6F2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25493-04D2-41ED-8415-8F9DD86F604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C9AC223-D1FD-48E4-8288-B489D95C6F2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25493-04D2-41ED-8415-8F9DD86F604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C9AC223-D1FD-48E4-8288-B489D95C6F2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25493-04D2-41ED-8415-8F9DD86F604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C9AC223-D1FD-48E4-8288-B489D95C6F2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25493-04D2-41ED-8415-8F9DD86F604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C9AC223-D1FD-48E4-8288-B489D95C6F2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25493-04D2-41ED-8415-8F9DD86F604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C9AC223-D1FD-48E4-8288-B489D95C6F2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25493-04D2-41ED-8415-8F9DD86F604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C9AC223-D1FD-48E4-8288-B489D95C6F2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25493-04D2-41ED-8415-8F9DD86F604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C9AC223-D1FD-48E4-8288-B489D95C6F2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25493-04D2-41ED-8415-8F9DD86F604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AC223-D1FD-48E4-8288-B489D95C6F2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25493-04D2-41ED-8415-8F9DD86F604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9AC223-D1FD-48E4-8288-B489D95C6F2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25493-04D2-41ED-8415-8F9DD86F604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9AC223-D1FD-48E4-8288-B489D95C6F2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25493-04D2-41ED-8415-8F9DD86F604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AC223-D1FD-48E4-8288-B489D95C6F2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25493-04D2-41ED-8415-8F9DD86F604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99770"/>
            <a:ext cx="10515600" cy="5683885"/>
          </a:xfrm>
        </p:spPr>
        <p:txBody>
          <a:bodyPr>
            <a:normAutofit/>
          </a:bodyPr>
          <a:p>
            <a:r>
              <a:rPr lang="en-US" b="1" dirty="0">
                <a:effectLst/>
                <a:latin typeface="Söhne"/>
                <a:sym typeface="+mn-ea"/>
              </a:rPr>
              <a:t>         Computer Networking</a:t>
            </a:r>
            <a:br>
              <a:rPr lang="en-US" b="1" dirty="0">
                <a:effectLst/>
                <a:latin typeface="Söhne"/>
                <a:sym typeface="+mn-ea"/>
              </a:rPr>
            </a:br>
            <a:br>
              <a:rPr lang="en-US" b="1" dirty="0">
                <a:effectLst/>
                <a:latin typeface="Söhne"/>
                <a:sym typeface="+mn-ea"/>
              </a:rPr>
            </a:br>
            <a:r>
              <a:rPr lang="en-US" b="1" dirty="0">
                <a:effectLst/>
                <a:latin typeface="Söhne"/>
                <a:sym typeface="+mn-ea"/>
              </a:rPr>
              <a:t>Topic: </a:t>
            </a:r>
            <a:br>
              <a:rPr lang="en-US" b="1" dirty="0">
                <a:effectLst/>
                <a:latin typeface="Söhne"/>
                <a:sym typeface="+mn-ea"/>
              </a:rPr>
            </a:br>
            <a:r>
              <a:rPr lang="en-US" b="1" dirty="0">
                <a:effectLst/>
                <a:latin typeface="Söhne"/>
                <a:sym typeface="+mn-ea"/>
              </a:rPr>
              <a:t>          IEEE 802.11 Frame</a:t>
            </a:r>
            <a:br>
              <a:rPr lang="en-US" b="1" dirty="0">
                <a:effectLst/>
                <a:latin typeface="Söhne"/>
                <a:sym typeface="+mn-ea"/>
              </a:rPr>
            </a:br>
            <a:br>
              <a:rPr lang="en-US" b="1" dirty="0">
                <a:effectLst/>
                <a:latin typeface="Söhne"/>
                <a:sym typeface="+mn-ea"/>
              </a:rPr>
            </a:br>
            <a:br>
              <a:rPr lang="en-US" sz="2665" b="1" dirty="0">
                <a:effectLst/>
                <a:latin typeface="Söhne"/>
                <a:sym typeface="+mn-ea"/>
              </a:rPr>
            </a:br>
            <a:r>
              <a:rPr lang="en-US" sz="2665" b="1" dirty="0">
                <a:effectLst/>
                <a:latin typeface="Söhne"/>
                <a:sym typeface="+mn-ea"/>
              </a:rPr>
              <a:t>Group Members: </a:t>
            </a:r>
            <a:br>
              <a:rPr lang="en-US" sz="2665" b="1" dirty="0">
                <a:effectLst/>
                <a:latin typeface="Söhne"/>
                <a:sym typeface="+mn-ea"/>
              </a:rPr>
            </a:br>
            <a:r>
              <a:rPr lang="en-US" sz="2665" b="1" dirty="0">
                <a:effectLst/>
                <a:latin typeface="Söhne"/>
                <a:sym typeface="+mn-ea"/>
              </a:rPr>
              <a:t>Iman Fatima(2021-SE-10)</a:t>
            </a:r>
            <a:br>
              <a:rPr lang="en-US" sz="2665" b="1" dirty="0">
                <a:effectLst/>
                <a:latin typeface="Söhne"/>
                <a:sym typeface="+mn-ea"/>
              </a:rPr>
            </a:br>
            <a:r>
              <a:rPr lang="en-US" sz="2665" b="1" dirty="0">
                <a:effectLst/>
                <a:latin typeface="Söhne"/>
                <a:sym typeface="+mn-ea"/>
              </a:rPr>
              <a:t>Khadeeja Rasti(2021-SE-53)</a:t>
            </a:r>
            <a:br>
              <a:rPr lang="en-US" sz="2665" b="1" dirty="0">
                <a:effectLst/>
                <a:latin typeface="Söhne"/>
                <a:sym typeface="+mn-ea"/>
              </a:rPr>
            </a:br>
            <a:br>
              <a:rPr lang="en-US" sz="2665" b="1" dirty="0">
                <a:effectLst/>
                <a:latin typeface="Söhne"/>
                <a:sym typeface="+mn-ea"/>
              </a:rPr>
            </a:br>
            <a:endParaRPr lang="en-US" sz="2665" b="1" dirty="0">
              <a:effectLst/>
              <a:latin typeface="Söhne"/>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15575" cy="1092200"/>
          </a:xfrm>
        </p:spPr>
        <p:txBody>
          <a:bodyPr/>
          <a:lstStyle/>
          <a:p>
            <a:r>
              <a:rPr lang="en-US" b="1" i="0" dirty="0">
                <a:effectLst/>
                <a:latin typeface="Times New Roman" panose="02020603050405020304" pitchFamily="18" charset="0"/>
                <a:cs typeface="Times New Roman" panose="02020603050405020304" pitchFamily="18" charset="0"/>
              </a:rPr>
              <a:t>Internetworking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315575" cy="449897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When the wireless station H1 responds by moving a datagram from H1 to R1:</a:t>
            </a:r>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H1 creates an 802.11 frame, filling the fields for address 1 and address 2 with the AP’s MAC address and H1’s MAC address, respectively, as described above.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address 3, H1 inserts R1’s MAC address. When the AP receives the 802.11 frame, it converts the frame to an Ethernet frame.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source address field for this frame is H1’s MAC address, and the destination address field is R1’s MAC address.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Thus, address 3 allows the AP to determine the appropriate destination MAC address when constructing the Ethernet frame.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05975" cy="1101725"/>
          </a:xfrm>
        </p:spPr>
        <p:txBody>
          <a:bodyPr/>
          <a:lstStyle/>
          <a:p>
            <a:r>
              <a:rPr lang="en-US" b="1" dirty="0">
                <a:latin typeface="Times New Roman" panose="02020603050405020304" pitchFamily="18" charset="0"/>
                <a:cs typeface="Times New Roman" panose="02020603050405020304" pitchFamily="18" charset="0"/>
              </a:rPr>
              <a:t>Why four fields used?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6850"/>
            <a:ext cx="10515600" cy="4710113"/>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Functionality of the Fourth Address Field:</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a device (e.g., Device A) wants to communicate with another device (e.g., Device B) in the ad hoc network, and there's an intermediary device (e.g., Device C) acting as an access point, the fourth address field is used.</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fourth address field specifies the address of this intermediary device (Device C), ensuring that frames are properly routed through the ad hoc network.</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facilitates efficient communication within the ad hoc network, even if devices are not directly within range, as frames can be relayed through access points.</a:t>
            </a: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742951"/>
            <a:ext cx="9334500" cy="857249"/>
          </a:xfrm>
        </p:spPr>
        <p:txBody>
          <a:bodyPr>
            <a:normAutofit fontScale="90000"/>
          </a:bodyPr>
          <a:lstStyle/>
          <a:p>
            <a:r>
              <a:rPr lang="en-US" b="1" i="0" dirty="0">
                <a:effectLst/>
                <a:latin typeface="Söhne"/>
              </a:rPr>
              <a:t>IEEE 802.11 Frame</a:t>
            </a:r>
            <a:endParaRPr lang="en-US" dirty="0"/>
          </a:p>
        </p:txBody>
      </p:sp>
      <p:sp>
        <p:nvSpPr>
          <p:cNvPr id="3" name="Subtitle 2"/>
          <p:cNvSpPr>
            <a:spLocks noGrp="1"/>
          </p:cNvSpPr>
          <p:nvPr>
            <p:ph type="subTitle" idx="1"/>
          </p:nvPr>
        </p:nvSpPr>
        <p:spPr>
          <a:xfrm>
            <a:off x="1157287" y="2352675"/>
            <a:ext cx="9686925" cy="3524249"/>
          </a:xfrm>
        </p:spPr>
        <p:txBody>
          <a:bodyPr>
            <a:normAutofit/>
          </a:bodyPr>
          <a:lstStyle/>
          <a:p>
            <a:pPr marL="457200"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IEEE 802.11 frame designed for wireless communication.</a:t>
            </a:r>
            <a:endParaRPr lang="en-US" sz="2800" b="0" i="0" dirty="0">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Shares similarities with Ethernet frames, the foundation of wired networks.</a:t>
            </a:r>
            <a:endParaRPr lang="en-US" sz="2800" b="0" i="0" dirty="0">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Serves as a data container for encapsulating information for transmission.</a:t>
            </a:r>
            <a:endParaRPr lang="en-US" sz="28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3935"/>
            <a:ext cx="10515600" cy="687070"/>
          </a:xfrm>
        </p:spPr>
        <p:txBody>
          <a:bodyPr>
            <a:normAutofit fontScale="90000"/>
          </a:bodyPr>
          <a:lstStyle/>
          <a:p>
            <a:r>
              <a:rPr lang="en-US" b="1" i="0" dirty="0">
                <a:effectLst/>
                <a:latin typeface="Times New Roman" panose="02020603050405020304" pitchFamily="18" charset="0"/>
                <a:cs typeface="Times New Roman" panose="02020603050405020304" pitchFamily="18" charset="0"/>
              </a:rPr>
              <a:t>Mention of Similarities with Ethernet Frames:</a:t>
            </a: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62175"/>
            <a:ext cx="10515600" cy="4014788"/>
          </a:xfrm>
        </p:spPr>
        <p:txBody>
          <a:bodyPr>
            <a:normAutofit/>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Data Encapsulation: </a:t>
            </a:r>
            <a:r>
              <a:rPr lang="en-US" b="0" i="0" dirty="0">
                <a:effectLst/>
                <a:latin typeface="Times New Roman" panose="02020603050405020304" pitchFamily="18" charset="0"/>
                <a:cs typeface="Times New Roman" panose="02020603050405020304" pitchFamily="18" charset="0"/>
              </a:rPr>
              <a:t>Both frames encapsulate data for transmission.</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Addressing:</a:t>
            </a:r>
            <a:r>
              <a:rPr lang="en-US" b="0" i="0" dirty="0">
                <a:effectLst/>
                <a:latin typeface="Times New Roman" panose="02020603050405020304" pitchFamily="18" charset="0"/>
                <a:cs typeface="Times New Roman" panose="02020603050405020304" pitchFamily="18" charset="0"/>
              </a:rPr>
              <a:t> IEEE 802.11 mirrors source/destination MAC addresses but expands with additional fields.</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Error Detection: </a:t>
            </a:r>
            <a:r>
              <a:rPr lang="en-US" b="0" i="0" dirty="0">
                <a:effectLst/>
                <a:latin typeface="Times New Roman" panose="02020603050405020304" pitchFamily="18" charset="0"/>
                <a:cs typeface="Times New Roman" panose="02020603050405020304" pitchFamily="18" charset="0"/>
              </a:rPr>
              <a:t>Both frames use error-checking mechanisms like CRC for data integrity.</a:t>
            </a:r>
            <a:endParaRPr lang="en-US"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5100"/>
            <a:ext cx="10515600" cy="4742180"/>
          </a:xfrm>
        </p:spPr>
        <p:txBody>
          <a:bodyPr/>
          <a:lstStyle/>
          <a:p>
            <a:pPr marL="0" indent="0" algn="l">
              <a:buNone/>
            </a:pPr>
            <a:r>
              <a:rPr lang="en-US" sz="4000" b="1" i="0" dirty="0">
                <a:effectLst/>
                <a:latin typeface="Times New Roman" panose="02020603050405020304" pitchFamily="18" charset="0"/>
                <a:cs typeface="Times New Roman" panose="02020603050405020304" pitchFamily="18" charset="0"/>
              </a:rPr>
              <a:t>Introduction to Specific Wireless Fields:</a:t>
            </a:r>
            <a:endParaRPr lang="en-US" sz="4000" b="1" i="0" dirty="0">
              <a:effectLst/>
              <a:latin typeface="Times New Roman" panose="02020603050405020304" pitchFamily="18" charset="0"/>
              <a:cs typeface="Times New Roman" panose="02020603050405020304" pitchFamily="18" charset="0"/>
            </a:endParaRPr>
          </a:p>
          <a:p>
            <a:pPr marL="0" indent="0" algn="l">
              <a:buNone/>
            </a:pPr>
            <a:endParaRPr lang="en-US" sz="4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Address Fields: </a:t>
            </a:r>
            <a:r>
              <a:rPr lang="en-US" b="0" i="0" dirty="0">
                <a:effectLst/>
                <a:latin typeface="Times New Roman" panose="02020603050405020304" pitchFamily="18" charset="0"/>
                <a:cs typeface="Times New Roman" panose="02020603050405020304" pitchFamily="18" charset="0"/>
              </a:rPr>
              <a:t>Multiple address fields in the 802.11 frame serve distinct purposes in wireless networks.</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Sequence Numbers: </a:t>
            </a:r>
            <a:r>
              <a:rPr lang="en-US" b="0" i="0" dirty="0">
                <a:effectLst/>
                <a:latin typeface="Times New Roman" panose="02020603050405020304" pitchFamily="18" charset="0"/>
                <a:cs typeface="Times New Roman" panose="02020603050405020304" pitchFamily="18" charset="0"/>
              </a:rPr>
              <a:t>Introduced for acknowledgment, distinguishing between original transmissions and retransmissions.</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Frame Control Fields: </a:t>
            </a:r>
            <a:r>
              <a:rPr lang="en-US" b="0" i="0" dirty="0">
                <a:effectLst/>
                <a:latin typeface="Times New Roman" panose="02020603050405020304" pitchFamily="18" charset="0"/>
                <a:cs typeface="Times New Roman" panose="02020603050405020304" pitchFamily="18" charset="0"/>
              </a:rPr>
              <a:t>Identifying frame types.</a:t>
            </a:r>
            <a:endParaRPr lang="en-US" b="0" i="0" dirty="0">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IEEE 802.11 Frame Structure</a:t>
            </a:r>
            <a:endParaRPr lang="en-US" dirty="0">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08599" y="1996975"/>
            <a:ext cx="9549731" cy="342846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Payload and CRC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Importance of Payload in the Frame:</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The payload is the heart of the IEEE 802.11 frame, containing data.</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It plays a crucial role in transmitting information between devices in a wireless network.</a:t>
            </a: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Description of Payload Content:</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Highlight that the payload can carry diverse content</a:t>
            </a:r>
            <a:r>
              <a:rPr lang="en-US" dirty="0">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Although permitted to be up to 2,312 bytes, it typically holds smaller data, emphasizing efficiency.</a:t>
            </a: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Explanation of the 32-bit CRC:</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The frame includes a 32-bit Cyclic Redundancy Check (CRC) for error detection.</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Explain that CRC is vital in wireless LANs due to higher susceptibility to bit errors compared to wired LANs.</a:t>
            </a:r>
            <a:endParaRPr lang="en-US"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681037"/>
            <a:ext cx="10515600" cy="1325563"/>
          </a:xfrm>
        </p:spPr>
        <p:txBody>
          <a:bodyPr/>
          <a:lstStyle/>
          <a:p>
            <a:r>
              <a:rPr lang="en-US" b="1" i="0" dirty="0">
                <a:effectLst/>
                <a:latin typeface="Times New Roman" panose="02020603050405020304" pitchFamily="18" charset="0"/>
                <a:cs typeface="Times New Roman" panose="02020603050405020304" pitchFamily="18" charset="0"/>
              </a:rPr>
              <a:t>Address Fields Overview</a:t>
            </a: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7700" y="1428750"/>
            <a:ext cx="10706100" cy="4748213"/>
          </a:xfrm>
        </p:spPr>
        <p:txBody>
          <a:bodyPr>
            <a:normAutofit/>
          </a:bodyPr>
          <a:lstStyle/>
          <a:p>
            <a:pPr algn="l">
              <a:buFont typeface="Arial" panose="020B0604020202020204" pitchFamily="34" charset="0"/>
              <a:buChar char="•"/>
            </a:pPr>
            <a:endParaRPr lang="en-US"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Address 2:</a:t>
            </a:r>
            <a:endParaRPr lang="en-US" b="0" i="0" dirty="0">
              <a:effectLst/>
              <a:latin typeface="Times New Roman" panose="02020603050405020304" pitchFamily="18" charset="0"/>
              <a:cs typeface="Times New Roman" panose="02020603050405020304" pitchFamily="18" charset="0"/>
            </a:endParaRPr>
          </a:p>
          <a:p>
            <a:pPr marL="457200" lvl="1" indent="0" algn="l">
              <a:buNone/>
            </a:pPr>
            <a:r>
              <a:rPr lang="en-US" b="0" i="0" dirty="0">
                <a:effectLst/>
                <a:latin typeface="Times New Roman" panose="02020603050405020304" pitchFamily="18" charset="0"/>
                <a:cs typeface="Times New Roman" panose="02020603050405020304" pitchFamily="18" charset="0"/>
              </a:rPr>
              <a:t>Represents the MAC address of the transmitting station, providing identification for the source of the frame.</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Address 1:</a:t>
            </a:r>
            <a:endParaRPr lang="en-US" b="0" i="0" dirty="0">
              <a:effectLst/>
              <a:latin typeface="Times New Roman" panose="02020603050405020304" pitchFamily="18" charset="0"/>
              <a:cs typeface="Times New Roman" panose="02020603050405020304" pitchFamily="18" charset="0"/>
            </a:endParaRPr>
          </a:p>
          <a:p>
            <a:pPr marL="457200" lvl="1" indent="0" algn="l">
              <a:buNone/>
            </a:pPr>
            <a:r>
              <a:rPr lang="en-US" b="0" i="0" dirty="0">
                <a:effectLst/>
                <a:latin typeface="Times New Roman" panose="02020603050405020304" pitchFamily="18" charset="0"/>
                <a:cs typeface="Times New Roman" panose="02020603050405020304" pitchFamily="18" charset="0"/>
              </a:rPr>
              <a:t>Signifies the MAC address of the intended receiver, enabling targeted delivery of the frame.</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Address 3:</a:t>
            </a:r>
            <a:endParaRPr lang="en-US" b="0" i="0" dirty="0">
              <a:effectLst/>
              <a:latin typeface="Times New Roman" panose="02020603050405020304" pitchFamily="18" charset="0"/>
              <a:cs typeface="Times New Roman" panose="02020603050405020304" pitchFamily="18" charset="0"/>
            </a:endParaRPr>
          </a:p>
          <a:p>
            <a:pPr marL="457200" lvl="1" indent="0" algn="l">
              <a:buNone/>
            </a:pPr>
            <a:r>
              <a:rPr lang="en-US" b="0" i="0" dirty="0">
                <a:effectLst/>
                <a:latin typeface="Times New Roman" panose="02020603050405020304" pitchFamily="18" charset="0"/>
                <a:cs typeface="Times New Roman" panose="02020603050405020304" pitchFamily="18" charset="0"/>
              </a:rPr>
              <a:t>Designates the MAC address of the router interface, essential for internetworking and connecting the Basic Service Set (BSS) to other subnets.</a:t>
            </a:r>
            <a:endParaRPr lang="en-US"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network&#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81100" y="1704975"/>
            <a:ext cx="10191750" cy="4471988"/>
          </a:xfrm>
        </p:spPr>
      </p:pic>
      <p:sp>
        <p:nvSpPr>
          <p:cNvPr id="7" name="TextBox 6"/>
          <p:cNvSpPr txBox="1"/>
          <p:nvPr/>
        </p:nvSpPr>
        <p:spPr>
          <a:xfrm>
            <a:off x="742950" y="458491"/>
            <a:ext cx="9639300" cy="646331"/>
          </a:xfrm>
          <a:prstGeom prst="rect">
            <a:avLst/>
          </a:prstGeom>
          <a:noFill/>
        </p:spPr>
        <p:txBody>
          <a:bodyPr wrap="square">
            <a:spAutoFit/>
          </a:bodyPr>
          <a:lstStyle/>
          <a:p>
            <a:pPr algn="l"/>
            <a:endParaRPr lang="en-US" sz="3600" b="0" i="0" dirty="0">
              <a:solidFill>
                <a:srgbClr val="374151"/>
              </a:solidFill>
              <a:effectLst/>
              <a:latin typeface="Söhne"/>
            </a:endParaRPr>
          </a:p>
        </p:txBody>
      </p:sp>
      <p:sp>
        <p:nvSpPr>
          <p:cNvPr id="11" name="Title 1"/>
          <p:cNvSpPr>
            <a:spLocks noGrp="1"/>
          </p:cNvSpPr>
          <p:nvPr>
            <p:ph type="title"/>
          </p:nvPr>
        </p:nvSpPr>
        <p:spPr>
          <a:xfrm>
            <a:off x="742950" y="681037"/>
            <a:ext cx="10515600" cy="1325563"/>
          </a:xfrm>
        </p:spPr>
        <p:txBody>
          <a:bodyPr/>
          <a:lstStyle/>
          <a:p>
            <a:r>
              <a:rPr lang="en-US" b="1" i="0" dirty="0">
                <a:effectLst/>
                <a:latin typeface="Times New Roman" panose="02020603050405020304" pitchFamily="18" charset="0"/>
                <a:cs typeface="Times New Roman" panose="02020603050405020304" pitchFamily="18" charset="0"/>
              </a:rPr>
              <a:t>Diagram:</a:t>
            </a: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661987"/>
            <a:ext cx="10515600" cy="949325"/>
          </a:xfrm>
        </p:spPr>
        <p:txBody>
          <a:bodyPr>
            <a:normAutofit/>
          </a:bodyPr>
          <a:lstStyle/>
          <a:p>
            <a:r>
              <a:rPr lang="en-US" b="1" i="0" dirty="0">
                <a:effectLst/>
                <a:latin typeface="Times New Roman" panose="02020603050405020304" pitchFamily="18" charset="0"/>
                <a:cs typeface="Times New Roman" panose="02020603050405020304" pitchFamily="18" charset="0"/>
              </a:rPr>
              <a:t>Internetworking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6425"/>
            <a:ext cx="10515600" cy="431958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R1 send datagram to H1:</a:t>
            </a:r>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router, which knows the IP address of H1 (from the destination address of the datagram), uses ARP to determine the MAC address of H1, just as in an ordinary Ethernet LAN.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After obtaining H1’s MAC address, router interface R1 encapsulates the datagram within an Ethernet frame. The source address field of this frame contains R1’s MAC address, and the destination address field contains H1’s MAC address.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 the Ethernet frame arrives at the AP, the AP converts the 802.3 Ethernet frame to an 802.11 frame before transmitting the frame into the wireless channel.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AP fills in address 1 and address 2 with H1’s MAC address and its own MAC address, respectively, as described above. For address 3, the AP inserts the MAC address of R1. In this manner, H1 can determine (from address 3) the MAC address of the router interface that sent the datagram into the subnet.</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9 C 4 C 7 5 3 5 E 1 B B 3 3 4 4 A E 7 D 1 F 5 0 9 8 7 5 1 B B 2 "   m a : c o n t e n t T y p e V e r s i o n = " 0 "   m a : c o n t e n t T y p e D e s c r i p t i o n = " C r e a t e   a   n e w   d o c u m e n t . "   m a : c o n t e n t T y p e S c o p e = " "   m a : v e r s i o n I D = " d 7 8 0 8 d 2 e c 5 d 5 7 9 2 4 2 d 5 5 e e 9 6 0 4 0 7 e 6 b b "   x m l n s : c t = " h t t p : / / s c h e m a s . m i c r o s o f t . c o m / o f f i c e / 2 0 0 6 / m e t a d a t a / c o n t e n t T y p e "   x m l n s : m a = " h t t p : / / s c h e m a s . m i c r o s o f t . c o m / o f f i c e / 2 0 0 6 / m e t a d a t a / p r o p e r t i e s / m e t a A t t r i b u t e s " >  
 < x s d : s c h e m a   t a r g e t N a m e s p a c e = " h t t p : / / s c h e m a s . m i c r o s o f t . c o m / o f f i c e / 2 0 0 6 / m e t a d a t a / p r o p e r t i e s "   m a : r o o t = " t r u e "   m a : f i e l d s I D = " 0 4 c 2 1 0 e b d d c b d 5 c 5 9 6 b f 8 9 b 1 a 6 a 2 b 8 3 b "   x m l n s : x s d = " h t t p : / / w w w . w 3 . o r g / 2 0 0 1 / X M L S c h e m a "   x m l n s : x s = " h t t p : / / w w w . w 3 . o r g / 2 0 0 1 / X M L S c h e m a "   x m l n s : p = " h t t p : / / s c h e m a s . m i c r o s o f t . c o m / o f f i c e / 2 0 0 6 / m e t a d a t a / p r o p e r t i e s " >  
 < x s d : e l e m e n t   n a m e = " p r o p e r t i e s " >  
 < x s d : c o m p l e x T y p e >  
 < x s d : s e q u e n c e >  
 < x s d : e l e m e n t   n a m e = " d o c u m e n t M a n a g e m e n t " >  
 < x s d : c o m p l e x T y p e >  
 < x s d : a l l / >  
 < / x s d : c o m p l e x T y p e >  
 < / x s d : e l e m e n t >  
 < / x s d : s e q u e n c e > 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14C5D69-36D1-4889-938D-906653447FDF}">
  <ds:schemaRefs/>
</ds:datastoreItem>
</file>

<file path=customXml/itemProps2.xml><?xml version="1.0" encoding="utf-8"?>
<ds:datastoreItem xmlns:ds="http://schemas.openxmlformats.org/officeDocument/2006/customXml" ds:itemID="{CDAD64BC-C95B-46A1-9264-00BED1A7E277}">
  <ds:schemaRefs/>
</ds:datastoreItem>
</file>

<file path=customXml/itemProps3.xml><?xml version="1.0" encoding="utf-8"?>
<ds:datastoreItem xmlns:ds="http://schemas.openxmlformats.org/officeDocument/2006/customXml" ds:itemID="{DAE08E1F-9391-400C-B731-285E30D593D5}">
  <ds:schemaRefs/>
</ds:datastoreItem>
</file>

<file path=docProps/app.xml><?xml version="1.0" encoding="utf-8"?>
<Properties xmlns="http://schemas.openxmlformats.org/officeDocument/2006/extended-properties" xmlns:vt="http://schemas.openxmlformats.org/officeDocument/2006/docPropsVTypes">
  <TotalTime>0</TotalTime>
  <Words>4144</Words>
  <Application>WPS Presentation</Application>
  <PresentationFormat>Widescreen</PresentationFormat>
  <Paragraphs>73</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Söhne</vt:lpstr>
      <vt:lpstr>Segoe Print</vt:lpstr>
      <vt:lpstr>Times New Roman</vt:lpstr>
      <vt:lpstr>Calibri Light</vt:lpstr>
      <vt:lpstr>Microsoft YaHei</vt:lpstr>
      <vt:lpstr>Arial Unicode MS</vt:lpstr>
      <vt:lpstr>Calibri</vt:lpstr>
      <vt:lpstr>Office Theme</vt:lpstr>
      <vt:lpstr>PowerPoint 演示文稿</vt:lpstr>
      <vt:lpstr>IEEE 802.11 Frame</vt:lpstr>
      <vt:lpstr>Mention of Similarities with Ethernet Frames: </vt:lpstr>
      <vt:lpstr>PowerPoint 演示文稿</vt:lpstr>
      <vt:lpstr>IEEE 802.11 Frame Structure</vt:lpstr>
      <vt:lpstr>Payload and CRC</vt:lpstr>
      <vt:lpstr>Address Fields Overview </vt:lpstr>
      <vt:lpstr>Diagram: </vt:lpstr>
      <vt:lpstr>Internetworking Example:</vt:lpstr>
      <vt:lpstr>Internetworking Example:</vt:lpstr>
      <vt:lpstr>Why four fields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802.11 Frame</dc:title>
  <dc:creator>Iman Fatima</dc:creator>
  <cp:lastModifiedBy>Admin</cp:lastModifiedBy>
  <cp:revision>4</cp:revision>
  <dcterms:created xsi:type="dcterms:W3CDTF">2023-11-13T01:55:00Z</dcterms:created>
  <dcterms:modified xsi:type="dcterms:W3CDTF">2023-12-06T06:34:43Z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2023-11-13T02:07:25Z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b8971e4c-eb66-4730-bb6a-6c047a1517d8</vt:lpwstr>
  </property>
  <property fmtid="{D5CDD505-2E9C-101B-9397-08002B2CF9AE}" pid="7" name="MSIP_Label_defa4170-0d19-0005-0004-bc88714345d2_ActionId">
    <vt:lpwstr>8571519b-2ef9-405f-a4d5-161124ed55ff</vt:lpwstr>
  </property>
  <property fmtid="{D5CDD505-2E9C-101B-9397-08002B2CF9AE}" pid="8" name="MSIP_Label_defa4170-0d19-0005-0004-bc88714345d2_ContentBits">
    <vt:lpwstr>0</vt:lpwstr>
  </property>
  <property fmtid="{D5CDD505-2E9C-101B-9397-08002B2CF9AE}" pid="9" name="ContentTypeId">
    <vt:lpwstr>0x0101009C4C7535E1BB3344AE7D1F5098751BB2</vt:lpwstr>
  </property>
  <property fmtid="{D5CDD505-2E9C-101B-9397-08002B2CF9AE}" pid="10" name="ICV">
    <vt:lpwstr>2ECC006BB9914FEC93DA2800A41DE0AD_13</vt:lpwstr>
  </property>
  <property fmtid="{D5CDD505-2E9C-101B-9397-08002B2CF9AE}" pid="11" name="KSOProductBuildVer">
    <vt:lpwstr>1033-12.2.0.13306</vt:lpwstr>
  </property>
</Properties>
</file>