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530" r:id="rId5"/>
    <p:sldId id="548" r:id="rId6"/>
    <p:sldId id="549" r:id="rId7"/>
    <p:sldId id="550" r:id="rId8"/>
    <p:sldId id="551" r:id="rId9"/>
    <p:sldId id="552" r:id="rId10"/>
    <p:sldId id="534" r:id="rId11"/>
    <p:sldId id="531" r:id="rId12"/>
    <p:sldId id="547" r:id="rId13"/>
    <p:sldId id="533" r:id="rId14"/>
    <p:sldId id="537" r:id="rId15"/>
    <p:sldId id="553" r:id="rId16"/>
    <p:sldId id="546" r:id="rId17"/>
    <p:sldId id="554" r:id="rId18"/>
    <p:sldId id="555" r:id="rId19"/>
    <p:sldId id="545" r:id="rId20"/>
    <p:sldId id="556" r:id="rId21"/>
    <p:sldId id="54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C5CDCF-D668-0F89-1293-9F50D66D7B37}" v="626" dt="2023-11-20T02:50:03.8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422"/>
  </p:normalViewPr>
  <p:slideViewPr>
    <p:cSldViewPr snapToGrid="0">
      <p:cViewPr varScale="1">
        <p:scale>
          <a:sx n="75" d="100"/>
          <a:sy n="75" d="100"/>
        </p:scale>
        <p:origin x="30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11/23/2023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dirty="0"/>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dirty="0"/>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t>Mobility management</a:t>
            </a:r>
            <a:br>
              <a:rPr lang="en-US" dirty="0"/>
            </a:br>
            <a:r>
              <a:rPr lang="en-US" dirty="0"/>
              <a:t>principles</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2459678" y="3959179"/>
            <a:ext cx="7068312" cy="1981027"/>
          </a:xfrm>
        </p:spPr>
        <p:txBody>
          <a:bodyPr vert="horz" lIns="91440" tIns="45720" rIns="91440" bIns="45720" rtlCol="0" anchor="t">
            <a:noAutofit/>
          </a:bodyPr>
          <a:lstStyle/>
          <a:p>
            <a:r>
              <a:rPr lang="en-US" dirty="0">
                <a:cs typeface="Segoe UI"/>
              </a:rPr>
              <a:t>Group Members:</a:t>
            </a:r>
          </a:p>
          <a:p>
            <a:r>
              <a:rPr lang="en-US" dirty="0">
                <a:cs typeface="Segoe UI"/>
              </a:rPr>
              <a:t>2021-SE-46</a:t>
            </a:r>
            <a:endParaRPr lang="en-US" dirty="0"/>
          </a:p>
          <a:p>
            <a:r>
              <a:rPr lang="en-US" dirty="0" smtClean="0">
                <a:cs typeface="Segoe UI"/>
              </a:rPr>
              <a:t>2021-SE-50</a:t>
            </a:r>
            <a:endParaRPr lang="en-US" dirty="0"/>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127447" y="2186739"/>
            <a:ext cx="7735824" cy="1069848"/>
          </a:xfrm>
        </p:spPr>
        <p:txBody>
          <a:bodyPr/>
          <a:lstStyle/>
          <a:p>
            <a:r>
              <a:rPr lang="en-US" dirty="0"/>
              <a:t>Routing to a mobile </a:t>
            </a:r>
            <a:r>
              <a:rPr lang="en-US"/>
              <a:t>node</a:t>
            </a:r>
            <a:endParaRPr lang="en-US" dirty="0"/>
          </a:p>
        </p:txBody>
      </p:sp>
      <p:pic>
        <p:nvPicPr>
          <p:cNvPr id="6" name="Picture 5" descr="A paper with a model of a hotel and a building&#10;&#10;Description automatically generated">
            <a:extLst>
              <a:ext uri="{FF2B5EF4-FFF2-40B4-BE49-F238E27FC236}">
                <a16:creationId xmlns:a16="http://schemas.microsoft.com/office/drawing/2014/main" id="{0B09274B-34B9-60EE-AAEA-0EC297687154}"/>
              </a:ext>
            </a:extLst>
          </p:cNvPr>
          <p:cNvPicPr>
            <a:picLocks noChangeAspect="1"/>
          </p:cNvPicPr>
          <p:nvPr/>
        </p:nvPicPr>
        <p:blipFill>
          <a:blip r:embed="rId2"/>
          <a:stretch>
            <a:fillRect/>
          </a:stretch>
        </p:blipFill>
        <p:spPr>
          <a:xfrm>
            <a:off x="2227053" y="3470694"/>
            <a:ext cx="2274499" cy="2274499"/>
          </a:xfrm>
          <a:prstGeom prst="rect">
            <a:avLst/>
          </a:prstGeom>
        </p:spPr>
      </p:pic>
      <p:cxnSp>
        <p:nvCxnSpPr>
          <p:cNvPr id="8" name="Straight Arrow Connector 7">
            <a:extLst>
              <a:ext uri="{FF2B5EF4-FFF2-40B4-BE49-F238E27FC236}">
                <a16:creationId xmlns:a16="http://schemas.microsoft.com/office/drawing/2014/main" id="{F4D57887-8F0A-5377-0CE9-02A296317635}"/>
              </a:ext>
            </a:extLst>
          </p:cNvPr>
          <p:cNvCxnSpPr/>
          <p:nvPr/>
        </p:nvCxnSpPr>
        <p:spPr>
          <a:xfrm>
            <a:off x="4344837" y="4783347"/>
            <a:ext cx="856891" cy="8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212D0AF7-329B-3156-7092-E6122C2E8079}"/>
              </a:ext>
            </a:extLst>
          </p:cNvPr>
          <p:cNvSpPr/>
          <p:nvPr/>
        </p:nvSpPr>
        <p:spPr>
          <a:xfrm>
            <a:off x="5199192" y="4198076"/>
            <a:ext cx="2271621" cy="1164566"/>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cs typeface="Segoe UI Light"/>
              </a:rPr>
              <a:t>Mobile Home Agent is like hotel</a:t>
            </a:r>
          </a:p>
        </p:txBody>
      </p:sp>
    </p:spTree>
    <p:extLst>
      <p:ext uri="{BB962C8B-B14F-4D97-AF65-F5344CB8AC3E}">
        <p14:creationId xmlns:p14="http://schemas.microsoft.com/office/powerpoint/2010/main" val="3380759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2070340" y="912043"/>
            <a:ext cx="7763256" cy="1600200"/>
          </a:xfrm>
        </p:spPr>
        <p:txBody>
          <a:bodyPr/>
          <a:lstStyle/>
          <a:p>
            <a:r>
              <a:rPr lang="en-US" dirty="0"/>
              <a:t>Routing to a mobile node</a:t>
            </a:r>
          </a:p>
        </p:txBody>
      </p:sp>
      <p:cxnSp>
        <p:nvCxnSpPr>
          <p:cNvPr id="12" name="Straight Arrow Connector 11">
            <a:extLst>
              <a:ext uri="{FF2B5EF4-FFF2-40B4-BE49-F238E27FC236}">
                <a16:creationId xmlns:a16="http://schemas.microsoft.com/office/drawing/2014/main" id="{AE659F2D-3A11-2A24-20F7-76B2B0441BDD}"/>
              </a:ext>
            </a:extLst>
          </p:cNvPr>
          <p:cNvCxnSpPr/>
          <p:nvPr/>
        </p:nvCxnSpPr>
        <p:spPr>
          <a:xfrm flipH="1">
            <a:off x="4180938" y="2224177"/>
            <a:ext cx="1558504" cy="1532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971D06D-1831-0220-3103-17698C3781C7}"/>
              </a:ext>
            </a:extLst>
          </p:cNvPr>
          <p:cNvCxnSpPr>
            <a:cxnSpLocks/>
          </p:cNvCxnSpPr>
          <p:nvPr/>
        </p:nvCxnSpPr>
        <p:spPr>
          <a:xfrm>
            <a:off x="5768196" y="2224177"/>
            <a:ext cx="1633267" cy="1532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5027A039-8277-3A6E-58BB-7AB393C180A0}"/>
              </a:ext>
            </a:extLst>
          </p:cNvPr>
          <p:cNvSpPr/>
          <p:nvPr/>
        </p:nvSpPr>
        <p:spPr>
          <a:xfrm>
            <a:off x="2897122" y="3908612"/>
            <a:ext cx="2271622" cy="1222075"/>
          </a:xfrm>
          <a:prstGeom prst="roundRect">
            <a:avLst/>
          </a:prstGeom>
          <a:solidFill>
            <a:schemeClr val="accent4">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cs typeface="Segoe UI Light"/>
              </a:rPr>
              <a:t>Direct Routing</a:t>
            </a:r>
            <a:endParaRPr lang="en-US" sz="2400" b="1">
              <a:cs typeface="Segoe UI Light"/>
            </a:endParaRPr>
          </a:p>
        </p:txBody>
      </p:sp>
      <p:sp>
        <p:nvSpPr>
          <p:cNvPr id="16" name="Rectangle: Rounded Corners 15">
            <a:extLst>
              <a:ext uri="{FF2B5EF4-FFF2-40B4-BE49-F238E27FC236}">
                <a16:creationId xmlns:a16="http://schemas.microsoft.com/office/drawing/2014/main" id="{C2F6A547-8743-FD7F-807D-3270DEC048C9}"/>
              </a:ext>
            </a:extLst>
          </p:cNvPr>
          <p:cNvSpPr/>
          <p:nvPr/>
        </p:nvSpPr>
        <p:spPr>
          <a:xfrm>
            <a:off x="6405197" y="3951742"/>
            <a:ext cx="2271622" cy="1222075"/>
          </a:xfrm>
          <a:prstGeom prst="roundRect">
            <a:avLst/>
          </a:prstGeom>
          <a:solidFill>
            <a:schemeClr val="accent4">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cs typeface="Segoe UI Light"/>
              </a:rPr>
              <a:t>Indirect Routing</a:t>
            </a:r>
          </a:p>
        </p:txBody>
      </p:sp>
    </p:spTree>
    <p:extLst>
      <p:ext uri="{BB962C8B-B14F-4D97-AF65-F5344CB8AC3E}">
        <p14:creationId xmlns:p14="http://schemas.microsoft.com/office/powerpoint/2010/main" val="1213210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2070340" y="912043"/>
            <a:ext cx="7763256" cy="1600200"/>
          </a:xfrm>
        </p:spPr>
        <p:txBody>
          <a:bodyPr/>
          <a:lstStyle/>
          <a:p>
            <a:r>
              <a:rPr lang="en-US" dirty="0" smtClean="0"/>
              <a:t>Indirect routing</a:t>
            </a:r>
            <a:endParaRPr lang="en-US" dirty="0"/>
          </a:p>
        </p:txBody>
      </p:sp>
      <p:sp>
        <p:nvSpPr>
          <p:cNvPr id="3" name="Rectangle 2"/>
          <p:cNvSpPr/>
          <p:nvPr/>
        </p:nvSpPr>
        <p:spPr>
          <a:xfrm>
            <a:off x="1464733" y="2048933"/>
            <a:ext cx="8627534" cy="3818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dirty="0"/>
              <a:t>The correspondent sends a packet to the mobile node's home address</a:t>
            </a:r>
            <a:r>
              <a:rPr lang="en-US" dirty="0" smtClean="0"/>
              <a:t>.</a:t>
            </a:r>
          </a:p>
          <a:p>
            <a:pPr marL="342900" indent="-342900">
              <a:buFont typeface="+mj-lt"/>
              <a:buAutoNum type="arabicPeriod"/>
            </a:pPr>
            <a:r>
              <a:rPr lang="en-US" dirty="0" smtClean="0"/>
              <a:t>The </a:t>
            </a:r>
            <a:r>
              <a:rPr lang="en-US" dirty="0"/>
              <a:t>home agent intercepts the packet and looks up the mobile node's current location in its database</a:t>
            </a:r>
            <a:r>
              <a:rPr lang="en-US" dirty="0" smtClean="0"/>
              <a:t>.</a:t>
            </a:r>
          </a:p>
          <a:p>
            <a:pPr marL="342900" indent="-342900">
              <a:buFont typeface="+mj-lt"/>
              <a:buAutoNum type="arabicPeriod"/>
            </a:pPr>
            <a:r>
              <a:rPr lang="en-US" dirty="0" smtClean="0"/>
              <a:t>The </a:t>
            </a:r>
            <a:r>
              <a:rPr lang="en-US" dirty="0"/>
              <a:t>home agent encapsulates the packet with the mobile node's current care-of address</a:t>
            </a:r>
            <a:r>
              <a:rPr lang="en-US" dirty="0" smtClean="0"/>
              <a:t>.</a:t>
            </a:r>
          </a:p>
          <a:p>
            <a:pPr marL="342900" indent="-342900">
              <a:buFont typeface="+mj-lt"/>
              <a:buAutoNum type="arabicPeriod"/>
            </a:pPr>
            <a:r>
              <a:rPr lang="en-US" dirty="0" smtClean="0"/>
              <a:t>The </a:t>
            </a:r>
            <a:r>
              <a:rPr lang="en-US" dirty="0"/>
              <a:t>home agent forwards the encapsulated packet to the foreign agent</a:t>
            </a:r>
            <a:r>
              <a:rPr lang="en-US" dirty="0" smtClean="0"/>
              <a:t>.</a:t>
            </a:r>
          </a:p>
          <a:p>
            <a:pPr marL="342900" indent="-342900">
              <a:buFont typeface="+mj-lt"/>
              <a:buAutoNum type="arabicPeriod"/>
            </a:pPr>
            <a:r>
              <a:rPr lang="en-US" dirty="0" smtClean="0"/>
              <a:t>The </a:t>
            </a:r>
            <a:r>
              <a:rPr lang="en-US" dirty="0"/>
              <a:t>foreign agent </a:t>
            </a:r>
            <a:r>
              <a:rPr lang="en-US" dirty="0" err="1"/>
              <a:t>decapsulates</a:t>
            </a:r>
            <a:r>
              <a:rPr lang="en-US" dirty="0"/>
              <a:t> the packet and forwards it to the mobile node</a:t>
            </a:r>
            <a:r>
              <a:rPr lang="en-US" dirty="0" smtClean="0"/>
              <a:t>.</a:t>
            </a:r>
          </a:p>
          <a:p>
            <a:pPr marL="342900" indent="-342900">
              <a:buFont typeface="+mj-lt"/>
              <a:buAutoNum type="arabicPeriod"/>
            </a:pPr>
            <a:r>
              <a:rPr lang="en-US" dirty="0" smtClean="0"/>
              <a:t>The </a:t>
            </a:r>
            <a:r>
              <a:rPr lang="en-US" dirty="0"/>
              <a:t>mobile node receives the packet and processes it.</a:t>
            </a:r>
          </a:p>
        </p:txBody>
      </p:sp>
    </p:spTree>
    <p:extLst>
      <p:ext uri="{BB962C8B-B14F-4D97-AF65-F5344CB8AC3E}">
        <p14:creationId xmlns:p14="http://schemas.microsoft.com/office/powerpoint/2010/main" val="4249532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a:xfrm>
            <a:off x="2244536" y="947123"/>
            <a:ext cx="8878824" cy="1069848"/>
          </a:xfrm>
        </p:spPr>
        <p:txBody>
          <a:bodyPr/>
          <a:lstStyle/>
          <a:p>
            <a:r>
              <a:rPr lang="en-US" dirty="0"/>
              <a:t>Indirect routing</a:t>
            </a:r>
          </a:p>
        </p:txBody>
      </p:sp>
      <p:sp>
        <p:nvSpPr>
          <p:cNvPr id="4" name="Text Placeholder 3">
            <a:extLst>
              <a:ext uri="{FF2B5EF4-FFF2-40B4-BE49-F238E27FC236}">
                <a16:creationId xmlns:a16="http://schemas.microsoft.com/office/drawing/2014/main" id="{55DA2D8B-92F5-22B2-084C-934BCBC00DFD}"/>
              </a:ext>
            </a:extLst>
          </p:cNvPr>
          <p:cNvSpPr>
            <a:spLocks noGrp="1"/>
          </p:cNvSpPr>
          <p:nvPr>
            <p:ph type="body" sz="quarter" idx="12"/>
          </p:nvPr>
        </p:nvSpPr>
        <p:spPr>
          <a:xfrm>
            <a:off x="1647490" y="2420515"/>
            <a:ext cx="2098157" cy="702770"/>
          </a:xfrm>
        </p:spPr>
        <p:txBody>
          <a:bodyPr/>
          <a:lstStyle/>
          <a:p>
            <a:r>
              <a:rPr lang="en-US" dirty="0">
                <a:cs typeface="Segoe UI"/>
              </a:rPr>
              <a:t>Cellular Networks</a:t>
            </a:r>
            <a:endParaRPr lang="en-US" dirty="0"/>
          </a:p>
        </p:txBody>
      </p:sp>
      <p:sp>
        <p:nvSpPr>
          <p:cNvPr id="5" name="Text Placeholder 4">
            <a:extLst>
              <a:ext uri="{FF2B5EF4-FFF2-40B4-BE49-F238E27FC236}">
                <a16:creationId xmlns:a16="http://schemas.microsoft.com/office/drawing/2014/main" id="{8B004B5D-BB88-E446-FDC1-8BE748EFE8B6}"/>
              </a:ext>
            </a:extLst>
          </p:cNvPr>
          <p:cNvSpPr>
            <a:spLocks noGrp="1"/>
          </p:cNvSpPr>
          <p:nvPr>
            <p:ph type="body" sz="quarter" idx="13"/>
          </p:nvPr>
        </p:nvSpPr>
        <p:spPr>
          <a:xfrm>
            <a:off x="1651671" y="3179467"/>
            <a:ext cx="2093976" cy="1856232"/>
          </a:xfrm>
        </p:spPr>
        <p:txBody>
          <a:bodyPr/>
          <a:lstStyle/>
          <a:p>
            <a:endParaRPr lang="en-US" dirty="0"/>
          </a:p>
          <a:p>
            <a:endParaRPr lang="en-US" dirty="0"/>
          </a:p>
        </p:txBody>
      </p:sp>
      <p:sp>
        <p:nvSpPr>
          <p:cNvPr id="6" name="Text Placeholder 5">
            <a:extLst>
              <a:ext uri="{FF2B5EF4-FFF2-40B4-BE49-F238E27FC236}">
                <a16:creationId xmlns:a16="http://schemas.microsoft.com/office/drawing/2014/main" id="{98AC0C5B-16A7-E317-7222-BF9FA26C0DC6}"/>
              </a:ext>
            </a:extLst>
          </p:cNvPr>
          <p:cNvSpPr>
            <a:spLocks noGrp="1"/>
          </p:cNvSpPr>
          <p:nvPr>
            <p:ph type="body" sz="quarter" idx="14"/>
          </p:nvPr>
        </p:nvSpPr>
        <p:spPr>
          <a:xfrm>
            <a:off x="4150140" y="2434892"/>
            <a:ext cx="2103120" cy="704088"/>
          </a:xfrm>
        </p:spPr>
        <p:txBody>
          <a:bodyPr/>
          <a:lstStyle/>
          <a:p>
            <a:r>
              <a:rPr lang="en-US" dirty="0">
                <a:cs typeface="Segoe UI"/>
              </a:rPr>
              <a:t>VPNs</a:t>
            </a:r>
            <a:endParaRPr lang="en-US" dirty="0"/>
          </a:p>
        </p:txBody>
      </p:sp>
      <p:sp>
        <p:nvSpPr>
          <p:cNvPr id="7" name="Text Placeholder 6">
            <a:extLst>
              <a:ext uri="{FF2B5EF4-FFF2-40B4-BE49-F238E27FC236}">
                <a16:creationId xmlns:a16="http://schemas.microsoft.com/office/drawing/2014/main" id="{77D9B67F-AD02-4BA5-209B-C91070303A72}"/>
              </a:ext>
            </a:extLst>
          </p:cNvPr>
          <p:cNvSpPr>
            <a:spLocks noGrp="1"/>
          </p:cNvSpPr>
          <p:nvPr>
            <p:ph type="body" sz="quarter" idx="15"/>
          </p:nvPr>
        </p:nvSpPr>
        <p:spPr>
          <a:xfrm>
            <a:off x="4156998" y="3193844"/>
            <a:ext cx="2093976" cy="1856232"/>
          </a:xfrm>
        </p:spPr>
        <p:txBody>
          <a:bodyPr/>
          <a:lstStyle/>
          <a:p>
            <a:endParaRPr lang="en-US" dirty="0"/>
          </a:p>
        </p:txBody>
      </p:sp>
      <p:sp>
        <p:nvSpPr>
          <p:cNvPr id="8" name="Text Placeholder 7">
            <a:extLst>
              <a:ext uri="{FF2B5EF4-FFF2-40B4-BE49-F238E27FC236}">
                <a16:creationId xmlns:a16="http://schemas.microsoft.com/office/drawing/2014/main" id="{6269FBD2-F371-6F7E-1D42-95EFADFA10DD}"/>
              </a:ext>
            </a:extLst>
          </p:cNvPr>
          <p:cNvSpPr>
            <a:spLocks noGrp="1"/>
          </p:cNvSpPr>
          <p:nvPr>
            <p:ph type="body" sz="quarter" idx="16"/>
          </p:nvPr>
        </p:nvSpPr>
        <p:spPr>
          <a:xfrm>
            <a:off x="6672129" y="2434892"/>
            <a:ext cx="2103120" cy="704088"/>
          </a:xfrm>
        </p:spPr>
        <p:txBody>
          <a:bodyPr/>
          <a:lstStyle/>
          <a:p>
            <a:r>
              <a:rPr lang="en-US" dirty="0">
                <a:cs typeface="Segoe UI"/>
              </a:rPr>
              <a:t>CDNs</a:t>
            </a:r>
          </a:p>
        </p:txBody>
      </p:sp>
      <p:sp>
        <p:nvSpPr>
          <p:cNvPr id="9" name="Text Placeholder 8">
            <a:extLst>
              <a:ext uri="{FF2B5EF4-FFF2-40B4-BE49-F238E27FC236}">
                <a16:creationId xmlns:a16="http://schemas.microsoft.com/office/drawing/2014/main" id="{F039B280-D4F1-D5B7-9D62-C1DA10C605C9}"/>
              </a:ext>
            </a:extLst>
          </p:cNvPr>
          <p:cNvSpPr>
            <a:spLocks noGrp="1"/>
          </p:cNvSpPr>
          <p:nvPr>
            <p:ph type="body" sz="quarter" idx="17"/>
          </p:nvPr>
        </p:nvSpPr>
        <p:spPr>
          <a:xfrm>
            <a:off x="6676701" y="3208221"/>
            <a:ext cx="2093976" cy="1856232"/>
          </a:xfrm>
        </p:spPr>
        <p:txBody>
          <a:bodyPr/>
          <a:lstStyle/>
          <a:p>
            <a:endParaRPr lang="en-US" dirty="0"/>
          </a:p>
          <a:p>
            <a:endParaRPr lang="en-US" dirty="0"/>
          </a:p>
        </p:txBody>
      </p:sp>
      <p:sp>
        <p:nvSpPr>
          <p:cNvPr id="20" name="Text Placeholder 7">
            <a:extLst>
              <a:ext uri="{FF2B5EF4-FFF2-40B4-BE49-F238E27FC236}">
                <a16:creationId xmlns:a16="http://schemas.microsoft.com/office/drawing/2014/main" id="{74091BB8-86CA-7B5C-97D3-29809315CA9D}"/>
              </a:ext>
            </a:extLst>
          </p:cNvPr>
          <p:cNvSpPr txBox="1">
            <a:spLocks/>
          </p:cNvSpPr>
          <p:nvPr/>
        </p:nvSpPr>
        <p:spPr>
          <a:xfrm>
            <a:off x="9139284" y="2400386"/>
            <a:ext cx="2103120" cy="704088"/>
          </a:xfrm>
          <a:prstGeom prst="rect">
            <a:avLst/>
          </a:prstGeom>
          <a:solidFill>
            <a:schemeClr val="accent4"/>
          </a:solidFill>
          <a:ln w="12700">
            <a:solidFill>
              <a:schemeClr val="accent4"/>
            </a:solidFill>
          </a:ln>
        </p:spPr>
        <p:txBody>
          <a:bodyPr vert="horz" lIns="91440" tIns="45720" rIns="91440" bIns="45720" rtlCol="0" anchor="ctr">
            <a:noAutofit/>
          </a:bodyPr>
          <a:lstStyle>
            <a:lvl1pPr marL="0" indent="0" algn="ctr" defTabSz="914400" rtl="0" eaLnBrk="1" latinLnBrk="0" hangingPunct="1">
              <a:lnSpc>
                <a:spcPct val="100000"/>
              </a:lnSpc>
              <a:spcBef>
                <a:spcPts val="0"/>
              </a:spcBef>
              <a:buClr>
                <a:schemeClr val="accent6"/>
              </a:buClr>
              <a:buFont typeface="Courier New" panose="02070309020205020404" pitchFamily="49" charset="0"/>
              <a:buNone/>
              <a:defRPr sz="2400" b="1" kern="1200" spc="0" baseline="0">
                <a:solidFill>
                  <a:schemeClr val="tx1"/>
                </a:solidFill>
                <a:latin typeface="+mj-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cs typeface="Segoe UI"/>
              </a:rPr>
              <a:t>Caching</a:t>
            </a:r>
          </a:p>
        </p:txBody>
      </p:sp>
      <p:sp>
        <p:nvSpPr>
          <p:cNvPr id="22" name="Text Placeholder 8">
            <a:extLst>
              <a:ext uri="{FF2B5EF4-FFF2-40B4-BE49-F238E27FC236}">
                <a16:creationId xmlns:a16="http://schemas.microsoft.com/office/drawing/2014/main" id="{6203594A-6719-A1F3-D054-CFF34844BDD7}"/>
              </a:ext>
            </a:extLst>
          </p:cNvPr>
          <p:cNvSpPr txBox="1">
            <a:spLocks/>
          </p:cNvSpPr>
          <p:nvPr/>
        </p:nvSpPr>
        <p:spPr>
          <a:xfrm>
            <a:off x="9143856" y="3173715"/>
            <a:ext cx="2093976" cy="1856232"/>
          </a:xfrm>
          <a:prstGeom prst="rect">
            <a:avLst/>
          </a:prstGeom>
          <a:ln w="12700">
            <a:solidFill>
              <a:schemeClr val="bg1"/>
            </a:solidFill>
          </a:ln>
        </p:spPr>
        <p:txBody>
          <a:bodyPr vert="horz" lIns="256032" tIns="201168" rIns="274320" bIns="45720" rtlCol="0" anchor="t">
            <a:noAutofit/>
          </a:bodyPr>
          <a:lstStyle>
            <a:lvl1pPr marL="0" indent="0" algn="l" defTabSz="914400" rtl="0" eaLnBrk="1" latinLnBrk="0" hangingPunct="1">
              <a:lnSpc>
                <a:spcPct val="100000"/>
              </a:lnSpc>
              <a:spcBef>
                <a:spcPts val="0"/>
              </a:spcBef>
              <a:buClr>
                <a:schemeClr val="accent6"/>
              </a:buClr>
              <a:buFont typeface="Courier New" panose="02070309020205020404" pitchFamily="49" charset="0"/>
              <a:buNone/>
              <a:defRPr sz="1400" kern="1200" spc="0" baseline="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p:txBody>
      </p:sp>
      <p:pic>
        <p:nvPicPr>
          <p:cNvPr id="23" name="Picture 22" descr="A diagram of a cell phone network&#10;&#10;Description automatically generated">
            <a:extLst>
              <a:ext uri="{FF2B5EF4-FFF2-40B4-BE49-F238E27FC236}">
                <a16:creationId xmlns:a16="http://schemas.microsoft.com/office/drawing/2014/main" id="{8F23415E-197A-DF3C-E45A-0C1487FB305A}"/>
              </a:ext>
            </a:extLst>
          </p:cNvPr>
          <p:cNvPicPr>
            <a:picLocks noChangeAspect="1"/>
          </p:cNvPicPr>
          <p:nvPr/>
        </p:nvPicPr>
        <p:blipFill>
          <a:blip r:embed="rId2"/>
          <a:stretch>
            <a:fillRect/>
          </a:stretch>
        </p:blipFill>
        <p:spPr>
          <a:xfrm>
            <a:off x="1651330" y="3262493"/>
            <a:ext cx="2103227" cy="1670111"/>
          </a:xfrm>
          <a:prstGeom prst="rect">
            <a:avLst/>
          </a:prstGeom>
        </p:spPr>
      </p:pic>
      <p:pic>
        <p:nvPicPr>
          <p:cNvPr id="24" name="Picture 23" descr="A group of shield shaped objects&#10;&#10;Description automatically generated">
            <a:extLst>
              <a:ext uri="{FF2B5EF4-FFF2-40B4-BE49-F238E27FC236}">
                <a16:creationId xmlns:a16="http://schemas.microsoft.com/office/drawing/2014/main" id="{29FD7CB7-02D2-D238-6AD9-6311B38A4348}"/>
              </a:ext>
            </a:extLst>
          </p:cNvPr>
          <p:cNvPicPr>
            <a:picLocks noChangeAspect="1"/>
          </p:cNvPicPr>
          <p:nvPr/>
        </p:nvPicPr>
        <p:blipFill>
          <a:blip r:embed="rId3"/>
          <a:stretch>
            <a:fillRect/>
          </a:stretch>
        </p:blipFill>
        <p:spPr>
          <a:xfrm>
            <a:off x="4150295" y="3256382"/>
            <a:ext cx="2108620" cy="1667952"/>
          </a:xfrm>
          <a:prstGeom prst="rect">
            <a:avLst/>
          </a:prstGeom>
        </p:spPr>
      </p:pic>
      <p:pic>
        <p:nvPicPr>
          <p:cNvPr id="25" name="Picture 24" descr="A diagram of a cloud&#10;&#10;Description automatically generated">
            <a:extLst>
              <a:ext uri="{FF2B5EF4-FFF2-40B4-BE49-F238E27FC236}">
                <a16:creationId xmlns:a16="http://schemas.microsoft.com/office/drawing/2014/main" id="{09BC9C9D-9A22-74D2-E378-992BFD7491D9}"/>
              </a:ext>
            </a:extLst>
          </p:cNvPr>
          <p:cNvPicPr>
            <a:picLocks noChangeAspect="1"/>
          </p:cNvPicPr>
          <p:nvPr/>
        </p:nvPicPr>
        <p:blipFill>
          <a:blip r:embed="rId4"/>
          <a:stretch>
            <a:fillRect/>
          </a:stretch>
        </p:blipFill>
        <p:spPr>
          <a:xfrm>
            <a:off x="6684573" y="3261683"/>
            <a:ext cx="2086516" cy="1686105"/>
          </a:xfrm>
          <a:prstGeom prst="rect">
            <a:avLst/>
          </a:prstGeom>
        </p:spPr>
      </p:pic>
      <p:pic>
        <p:nvPicPr>
          <p:cNvPr id="26" name="Picture 25" descr="A computer screen shot of a server&#10;&#10;Description automatically generated">
            <a:extLst>
              <a:ext uri="{FF2B5EF4-FFF2-40B4-BE49-F238E27FC236}">
                <a16:creationId xmlns:a16="http://schemas.microsoft.com/office/drawing/2014/main" id="{510F65F3-261E-FC0E-ABB0-36AAF1627F1B}"/>
              </a:ext>
            </a:extLst>
          </p:cNvPr>
          <p:cNvPicPr>
            <a:picLocks noChangeAspect="1"/>
          </p:cNvPicPr>
          <p:nvPr/>
        </p:nvPicPr>
        <p:blipFill>
          <a:blip r:embed="rId5"/>
          <a:stretch>
            <a:fillRect/>
          </a:stretch>
        </p:blipFill>
        <p:spPr>
          <a:xfrm>
            <a:off x="9138609" y="3189617"/>
            <a:ext cx="2109879" cy="1686465"/>
          </a:xfrm>
          <a:prstGeom prst="rect">
            <a:avLst/>
          </a:prstGeom>
        </p:spPr>
      </p:pic>
    </p:spTree>
    <p:extLst>
      <p:ext uri="{BB962C8B-B14F-4D97-AF65-F5344CB8AC3E}">
        <p14:creationId xmlns:p14="http://schemas.microsoft.com/office/powerpoint/2010/main" val="1430138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2070340" y="912043"/>
            <a:ext cx="7763256" cy="1600200"/>
          </a:xfrm>
        </p:spPr>
        <p:txBody>
          <a:bodyPr/>
          <a:lstStyle/>
          <a:p>
            <a:r>
              <a:rPr lang="en-US" dirty="0" smtClean="0"/>
              <a:t>Advantages and disadvantages of indirect routing</a:t>
            </a:r>
            <a:endParaRPr lang="en-US" dirty="0"/>
          </a:p>
        </p:txBody>
      </p:sp>
      <p:sp>
        <p:nvSpPr>
          <p:cNvPr id="3" name="Rectangle 2"/>
          <p:cNvSpPr/>
          <p:nvPr/>
        </p:nvSpPr>
        <p:spPr>
          <a:xfrm>
            <a:off x="1464733" y="2048934"/>
            <a:ext cx="7501467" cy="26077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dirty="0" smtClean="0"/>
              <a:t>Reliable </a:t>
            </a:r>
            <a:r>
              <a:rPr lang="en-US" dirty="0"/>
              <a:t>and secure routing </a:t>
            </a:r>
            <a:r>
              <a:rPr lang="en-US" dirty="0" smtClean="0"/>
              <a:t>mechanism</a:t>
            </a:r>
          </a:p>
          <a:p>
            <a:pPr marL="342900" indent="-342900">
              <a:buFont typeface="+mj-lt"/>
              <a:buAutoNum type="arabicPeriod"/>
            </a:pPr>
            <a:r>
              <a:rPr lang="en-US" dirty="0" smtClean="0"/>
              <a:t>Efficient </a:t>
            </a:r>
            <a:r>
              <a:rPr lang="en-US" dirty="0"/>
              <a:t>for mobile devices that move </a:t>
            </a:r>
            <a:r>
              <a:rPr lang="en-US" dirty="0" smtClean="0"/>
              <a:t>infrequently</a:t>
            </a:r>
          </a:p>
          <a:p>
            <a:pPr marL="342900" indent="-342900">
              <a:buFont typeface="+mj-lt"/>
              <a:buAutoNum type="arabicPeriod"/>
            </a:pPr>
            <a:r>
              <a:rPr lang="en-US" dirty="0" smtClean="0"/>
              <a:t>No </a:t>
            </a:r>
            <a:r>
              <a:rPr lang="en-US" dirty="0"/>
              <a:t>need for modifications to existing network infrastructure</a:t>
            </a:r>
            <a:endParaRPr lang="en-US" dirty="0"/>
          </a:p>
        </p:txBody>
      </p:sp>
      <p:sp>
        <p:nvSpPr>
          <p:cNvPr id="4" name="Rectangle 3"/>
          <p:cNvSpPr/>
          <p:nvPr/>
        </p:nvSpPr>
        <p:spPr>
          <a:xfrm>
            <a:off x="1464733" y="3776134"/>
            <a:ext cx="7501467" cy="26077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dirty="0"/>
              <a:t>Can introduce latency due to encapsulation and </a:t>
            </a:r>
            <a:r>
              <a:rPr lang="en-US" dirty="0" smtClean="0"/>
              <a:t>tunneling</a:t>
            </a:r>
          </a:p>
          <a:p>
            <a:pPr marL="342900" indent="-342900">
              <a:buFont typeface="+mj-lt"/>
              <a:buAutoNum type="arabicPeriod"/>
            </a:pPr>
            <a:r>
              <a:rPr lang="en-US" dirty="0" smtClean="0"/>
              <a:t>May </a:t>
            </a:r>
            <a:r>
              <a:rPr lang="en-US" dirty="0"/>
              <a:t>not be suitable for highly mobile </a:t>
            </a:r>
            <a:r>
              <a:rPr lang="en-US" dirty="0" smtClean="0"/>
              <a:t>devices</a:t>
            </a:r>
          </a:p>
          <a:p>
            <a:pPr marL="342900" indent="-342900">
              <a:buFont typeface="+mj-lt"/>
              <a:buAutoNum type="arabicPeriod"/>
            </a:pPr>
            <a:r>
              <a:rPr lang="en-US" dirty="0" smtClean="0"/>
              <a:t>Requires </a:t>
            </a:r>
            <a:r>
              <a:rPr lang="en-US" dirty="0"/>
              <a:t>coordination between home and foreign agents</a:t>
            </a:r>
            <a:endParaRPr lang="en-US" dirty="0"/>
          </a:p>
        </p:txBody>
      </p:sp>
    </p:spTree>
    <p:extLst>
      <p:ext uri="{BB962C8B-B14F-4D97-AF65-F5344CB8AC3E}">
        <p14:creationId xmlns:p14="http://schemas.microsoft.com/office/powerpoint/2010/main" val="2547801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2070340" y="912043"/>
            <a:ext cx="7763256" cy="1600200"/>
          </a:xfrm>
        </p:spPr>
        <p:txBody>
          <a:bodyPr/>
          <a:lstStyle/>
          <a:p>
            <a:r>
              <a:rPr lang="en-US" dirty="0" smtClean="0"/>
              <a:t>direct routing</a:t>
            </a:r>
            <a:endParaRPr lang="en-US" dirty="0"/>
          </a:p>
        </p:txBody>
      </p:sp>
      <p:sp>
        <p:nvSpPr>
          <p:cNvPr id="3" name="Rectangle 2"/>
          <p:cNvSpPr/>
          <p:nvPr/>
        </p:nvSpPr>
        <p:spPr>
          <a:xfrm>
            <a:off x="1464733" y="2048933"/>
            <a:ext cx="8627534" cy="3818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dirty="0"/>
              <a:t>The correspondent sends a packet to the mobile node's current care-of address</a:t>
            </a:r>
            <a:r>
              <a:rPr lang="en-US" dirty="0" smtClean="0"/>
              <a:t>.</a:t>
            </a:r>
          </a:p>
          <a:p>
            <a:pPr marL="342900" indent="-342900">
              <a:buFont typeface="+mj-lt"/>
              <a:buAutoNum type="arabicPeriod"/>
            </a:pPr>
            <a:r>
              <a:rPr lang="en-US" dirty="0" smtClean="0"/>
              <a:t>The </a:t>
            </a:r>
            <a:r>
              <a:rPr lang="en-US" dirty="0"/>
              <a:t>mobile node receives the packet and processes it</a:t>
            </a:r>
          </a:p>
        </p:txBody>
      </p:sp>
    </p:spTree>
    <p:extLst>
      <p:ext uri="{BB962C8B-B14F-4D97-AF65-F5344CB8AC3E}">
        <p14:creationId xmlns:p14="http://schemas.microsoft.com/office/powerpoint/2010/main" val="1796866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05">
            <a:extLst>
              <a:ext uri="{FF2B5EF4-FFF2-40B4-BE49-F238E27FC236}">
                <a16:creationId xmlns:a16="http://schemas.microsoft.com/office/drawing/2014/main" id="{734F8B63-0C1D-770B-CA9D-EE7ACF817C1F}"/>
              </a:ext>
            </a:extLst>
          </p:cNvPr>
          <p:cNvSpPr>
            <a:spLocks noGrp="1"/>
          </p:cNvSpPr>
          <p:nvPr>
            <p:ph type="title"/>
          </p:nvPr>
        </p:nvSpPr>
        <p:spPr/>
        <p:txBody>
          <a:bodyPr/>
          <a:lstStyle/>
          <a:p>
            <a:r>
              <a:rPr lang="en-US" dirty="0"/>
              <a:t>Direct routing</a:t>
            </a:r>
          </a:p>
        </p:txBody>
      </p:sp>
      <p:sp>
        <p:nvSpPr>
          <p:cNvPr id="139" name="Slide Number Placeholder 138">
            <a:extLst>
              <a:ext uri="{FF2B5EF4-FFF2-40B4-BE49-F238E27FC236}">
                <a16:creationId xmlns:a16="http://schemas.microsoft.com/office/drawing/2014/main" id="{0C6CCCC3-BCC9-AE9B-C2AE-4D9986B5F8AE}"/>
              </a:ext>
            </a:extLst>
          </p:cNvPr>
          <p:cNvSpPr>
            <a:spLocks noGrp="1"/>
          </p:cNvSpPr>
          <p:nvPr>
            <p:ph type="sldNum" sz="quarter" idx="11"/>
          </p:nvPr>
        </p:nvSpPr>
        <p:spPr/>
        <p:txBody>
          <a:bodyPr/>
          <a:lstStyle/>
          <a:p>
            <a:fld id="{294A09A9-5501-47C1-A89A-A340965A2BE2}" type="slidenum">
              <a:rPr lang="en-US" smtClean="0"/>
              <a:pPr/>
              <a:t>16</a:t>
            </a:fld>
            <a:endParaRPr lang="en-US" dirty="0"/>
          </a:p>
        </p:txBody>
      </p:sp>
      <p:pic>
        <p:nvPicPr>
          <p:cNvPr id="85" name="Picture Placeholder 84" descr="Continuous Improvement outline">
            <a:extLst>
              <a:ext uri="{FF2B5EF4-FFF2-40B4-BE49-F238E27FC236}">
                <a16:creationId xmlns:a16="http://schemas.microsoft.com/office/drawing/2014/main" id="{D65F5CE9-1D9A-9BF0-5ADD-C4E2693DA4CB}"/>
              </a:ext>
            </a:extLst>
          </p:cNvPr>
          <p:cNvPicPr>
            <a:picLocks noGrp="1" noChangeAspect="1"/>
          </p:cNvPicPr>
          <p:nvPr>
            <p:ph type="pic" sz="quarter" idx="22"/>
          </p:nvPr>
        </p:nvPicPr>
        <p:blipFill rotWithShape="1">
          <a:blip r:embed="rId2"/>
          <a:srcRect t="517" b="517"/>
          <a:stretch/>
        </p:blipFill>
        <p:spPr>
          <a:xfrm>
            <a:off x="1583555" y="2980517"/>
            <a:ext cx="713074" cy="713074"/>
          </a:xfrm>
        </p:spPr>
      </p:pic>
      <p:pic>
        <p:nvPicPr>
          <p:cNvPr id="86" name="Picture Placeholder 85" descr="Wallet outline">
            <a:extLst>
              <a:ext uri="{FF2B5EF4-FFF2-40B4-BE49-F238E27FC236}">
                <a16:creationId xmlns:a16="http://schemas.microsoft.com/office/drawing/2014/main" id="{EDC60F06-D73E-F719-14FA-A6F1ECF09300}"/>
              </a:ext>
            </a:extLst>
          </p:cNvPr>
          <p:cNvPicPr>
            <a:picLocks noGrp="1" noChangeAspect="1"/>
          </p:cNvPicPr>
          <p:nvPr>
            <p:ph type="pic" sz="quarter" idx="23"/>
          </p:nvPr>
        </p:nvPicPr>
        <p:blipFill rotWithShape="1">
          <a:blip r:embed="rId3"/>
          <a:srcRect t="128" b="128"/>
          <a:stretch/>
        </p:blipFill>
        <p:spPr/>
      </p:pic>
      <p:pic>
        <p:nvPicPr>
          <p:cNvPr id="87" name="Picture Placeholder 86" descr="Piggy Bank outline">
            <a:extLst>
              <a:ext uri="{FF2B5EF4-FFF2-40B4-BE49-F238E27FC236}">
                <a16:creationId xmlns:a16="http://schemas.microsoft.com/office/drawing/2014/main" id="{ED53247D-56A2-6AB9-6FF9-0313BD7DB9E8}"/>
              </a:ext>
            </a:extLst>
          </p:cNvPr>
          <p:cNvPicPr>
            <a:picLocks noGrp="1" noChangeAspect="1"/>
          </p:cNvPicPr>
          <p:nvPr>
            <p:ph type="pic" sz="quarter" idx="24"/>
          </p:nvPr>
        </p:nvPicPr>
        <p:blipFill rotWithShape="1">
          <a:blip r:embed="rId4"/>
          <a:srcRect/>
          <a:stretch/>
        </p:blipFill>
        <p:spPr/>
      </p:pic>
      <p:pic>
        <p:nvPicPr>
          <p:cNvPr id="88" name="Picture Placeholder 87" descr="Bitcoin outline">
            <a:extLst>
              <a:ext uri="{FF2B5EF4-FFF2-40B4-BE49-F238E27FC236}">
                <a16:creationId xmlns:a16="http://schemas.microsoft.com/office/drawing/2014/main" id="{32BC0F61-A0C8-5BEF-A6E9-0E7ADE645FA6}"/>
              </a:ext>
            </a:extLst>
          </p:cNvPr>
          <p:cNvPicPr>
            <a:picLocks noGrp="1" noChangeAspect="1"/>
          </p:cNvPicPr>
          <p:nvPr>
            <p:ph type="pic" sz="quarter" idx="25"/>
          </p:nvPr>
        </p:nvPicPr>
        <p:blipFill rotWithShape="1">
          <a:blip r:embed="rId5"/>
          <a:srcRect l="345" r="345"/>
          <a:stretch/>
        </p:blipFill>
        <p:spPr/>
      </p:pic>
      <p:pic>
        <p:nvPicPr>
          <p:cNvPr id="90" name="Picture Placeholder 89" descr="Exponential Graph outline">
            <a:extLst>
              <a:ext uri="{FF2B5EF4-FFF2-40B4-BE49-F238E27FC236}">
                <a16:creationId xmlns:a16="http://schemas.microsoft.com/office/drawing/2014/main" id="{86472D92-CAA9-AF6F-549B-2EE170C70DD7}"/>
              </a:ext>
            </a:extLst>
          </p:cNvPr>
          <p:cNvPicPr>
            <a:picLocks noGrp="1" noChangeAspect="1"/>
          </p:cNvPicPr>
          <p:nvPr>
            <p:ph type="pic" sz="quarter" idx="26"/>
          </p:nvPr>
        </p:nvPicPr>
        <p:blipFill rotWithShape="1">
          <a:blip r:embed="rId6"/>
          <a:srcRect/>
          <a:stretch/>
        </p:blipFill>
        <p:spPr/>
      </p:pic>
      <p:sp>
        <p:nvSpPr>
          <p:cNvPr id="3" name="Text Placeholder 2">
            <a:extLst>
              <a:ext uri="{FF2B5EF4-FFF2-40B4-BE49-F238E27FC236}">
                <a16:creationId xmlns:a16="http://schemas.microsoft.com/office/drawing/2014/main" id="{0CF4EECB-47E7-26A0-F3A1-ACAE7AEE5741}"/>
              </a:ext>
            </a:extLst>
          </p:cNvPr>
          <p:cNvSpPr>
            <a:spLocks noGrp="1"/>
          </p:cNvSpPr>
          <p:nvPr>
            <p:ph type="body" sz="quarter" idx="12"/>
          </p:nvPr>
        </p:nvSpPr>
        <p:spPr>
          <a:xfrm>
            <a:off x="1208216" y="4114800"/>
            <a:ext cx="1721889" cy="725136"/>
          </a:xfrm>
        </p:spPr>
        <p:txBody>
          <a:bodyPr/>
          <a:lstStyle/>
          <a:p>
            <a:r>
              <a:rPr lang="en-US" dirty="0">
                <a:cs typeface="Segoe UI"/>
              </a:rPr>
              <a:t>Voice Video Call</a:t>
            </a:r>
            <a:endParaRPr lang="en-US" dirty="0"/>
          </a:p>
        </p:txBody>
      </p:sp>
      <p:sp>
        <p:nvSpPr>
          <p:cNvPr id="5" name="Text Placeholder 4">
            <a:extLst>
              <a:ext uri="{FF2B5EF4-FFF2-40B4-BE49-F238E27FC236}">
                <a16:creationId xmlns:a16="http://schemas.microsoft.com/office/drawing/2014/main" id="{AC2F0535-53EA-30FB-770D-0C92BEEF3F6D}"/>
              </a:ext>
            </a:extLst>
          </p:cNvPr>
          <p:cNvSpPr>
            <a:spLocks noGrp="1"/>
          </p:cNvSpPr>
          <p:nvPr>
            <p:ph type="body" sz="quarter" idx="14"/>
          </p:nvPr>
        </p:nvSpPr>
        <p:spPr>
          <a:xfrm>
            <a:off x="3538728" y="4114800"/>
            <a:ext cx="1477474" cy="480721"/>
          </a:xfrm>
        </p:spPr>
        <p:txBody>
          <a:bodyPr/>
          <a:lstStyle/>
          <a:p>
            <a:r>
              <a:rPr lang="en-US" dirty="0">
                <a:cs typeface="Segoe UI"/>
              </a:rPr>
              <a:t>Streaming</a:t>
            </a:r>
          </a:p>
          <a:p>
            <a:r>
              <a:rPr lang="en-US" dirty="0">
                <a:cs typeface="Segoe UI"/>
              </a:rPr>
              <a:t>Apps</a:t>
            </a:r>
            <a:endParaRPr lang="en-US" dirty="0"/>
          </a:p>
        </p:txBody>
      </p:sp>
      <p:sp>
        <p:nvSpPr>
          <p:cNvPr id="7" name="Text Placeholder 6">
            <a:extLst>
              <a:ext uri="{FF2B5EF4-FFF2-40B4-BE49-F238E27FC236}">
                <a16:creationId xmlns:a16="http://schemas.microsoft.com/office/drawing/2014/main" id="{31511481-29C6-275B-963E-B5AF2E87ADA2}"/>
              </a:ext>
            </a:extLst>
          </p:cNvPr>
          <p:cNvSpPr>
            <a:spLocks noGrp="1"/>
          </p:cNvSpPr>
          <p:nvPr>
            <p:ph type="body" sz="quarter" idx="16"/>
          </p:nvPr>
        </p:nvSpPr>
        <p:spPr/>
        <p:txBody>
          <a:bodyPr/>
          <a:lstStyle/>
          <a:p>
            <a:pPr lvl="0"/>
            <a:r>
              <a:rPr lang="en-US" dirty="0">
                <a:cs typeface="Segoe UI"/>
              </a:rPr>
              <a:t>Gaming</a:t>
            </a:r>
          </a:p>
          <a:p>
            <a:r>
              <a:rPr lang="en-US" dirty="0">
                <a:cs typeface="Segoe UI"/>
              </a:rPr>
              <a:t>Apps</a:t>
            </a:r>
            <a:endParaRPr lang="en-US" dirty="0"/>
          </a:p>
        </p:txBody>
      </p:sp>
      <p:sp>
        <p:nvSpPr>
          <p:cNvPr id="9" name="Text Placeholder 8">
            <a:extLst>
              <a:ext uri="{FF2B5EF4-FFF2-40B4-BE49-F238E27FC236}">
                <a16:creationId xmlns:a16="http://schemas.microsoft.com/office/drawing/2014/main" id="{2F32973A-CF94-1C2B-BB12-B563173CC79A}"/>
              </a:ext>
            </a:extLst>
          </p:cNvPr>
          <p:cNvSpPr>
            <a:spLocks noGrp="1"/>
          </p:cNvSpPr>
          <p:nvPr>
            <p:ph type="body" sz="quarter" idx="18"/>
          </p:nvPr>
        </p:nvSpPr>
        <p:spPr/>
        <p:txBody>
          <a:bodyPr/>
          <a:lstStyle/>
          <a:p>
            <a:r>
              <a:rPr lang="en-US" dirty="0">
                <a:cs typeface="Segoe UI"/>
              </a:rPr>
              <a:t>AWS Connect</a:t>
            </a:r>
            <a:endParaRPr lang="en-US" dirty="0"/>
          </a:p>
        </p:txBody>
      </p:sp>
      <p:sp>
        <p:nvSpPr>
          <p:cNvPr id="11" name="Text Placeholder 10">
            <a:extLst>
              <a:ext uri="{FF2B5EF4-FFF2-40B4-BE49-F238E27FC236}">
                <a16:creationId xmlns:a16="http://schemas.microsoft.com/office/drawing/2014/main" id="{CE7AA813-84F0-DB50-F6B6-A29A94662DAD}"/>
              </a:ext>
            </a:extLst>
          </p:cNvPr>
          <p:cNvSpPr>
            <a:spLocks noGrp="1"/>
          </p:cNvSpPr>
          <p:nvPr>
            <p:ph type="body" sz="quarter" idx="20"/>
          </p:nvPr>
        </p:nvSpPr>
        <p:spPr/>
        <p:txBody>
          <a:bodyPr/>
          <a:lstStyle/>
          <a:p>
            <a:r>
              <a:rPr lang="en-US" dirty="0">
                <a:cs typeface="Segoe UI"/>
              </a:rPr>
              <a:t>MS Team</a:t>
            </a:r>
            <a:endParaRPr lang="en-US" dirty="0"/>
          </a:p>
        </p:txBody>
      </p:sp>
    </p:spTree>
    <p:extLst>
      <p:ext uri="{BB962C8B-B14F-4D97-AF65-F5344CB8AC3E}">
        <p14:creationId xmlns:p14="http://schemas.microsoft.com/office/powerpoint/2010/main" val="3510130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2070340" y="912043"/>
            <a:ext cx="7763256" cy="1600200"/>
          </a:xfrm>
        </p:spPr>
        <p:txBody>
          <a:bodyPr/>
          <a:lstStyle/>
          <a:p>
            <a:r>
              <a:rPr lang="en-US" dirty="0" smtClean="0"/>
              <a:t>Advantages and disadvantages of direct routing</a:t>
            </a:r>
            <a:endParaRPr lang="en-US" dirty="0"/>
          </a:p>
        </p:txBody>
      </p:sp>
      <p:sp>
        <p:nvSpPr>
          <p:cNvPr id="3" name="Rectangle 2"/>
          <p:cNvSpPr/>
          <p:nvPr/>
        </p:nvSpPr>
        <p:spPr>
          <a:xfrm>
            <a:off x="1464733" y="2048934"/>
            <a:ext cx="7501467" cy="26077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dirty="0"/>
              <a:t>Faster and more efficient for highly mobile </a:t>
            </a:r>
            <a:r>
              <a:rPr lang="en-US" dirty="0" smtClean="0"/>
              <a:t>devices</a:t>
            </a:r>
          </a:p>
          <a:p>
            <a:pPr marL="342900" indent="-342900">
              <a:buFont typeface="+mj-lt"/>
              <a:buAutoNum type="arabicPeriod"/>
            </a:pPr>
            <a:r>
              <a:rPr lang="en-US" dirty="0" smtClean="0"/>
              <a:t>Reduces </a:t>
            </a:r>
            <a:r>
              <a:rPr lang="en-US" dirty="0"/>
              <a:t>latency compared to indirect </a:t>
            </a:r>
            <a:r>
              <a:rPr lang="en-US" dirty="0" smtClean="0"/>
              <a:t>routing</a:t>
            </a:r>
          </a:p>
          <a:p>
            <a:pPr marL="342900" indent="-342900">
              <a:buFont typeface="+mj-lt"/>
              <a:buAutoNum type="arabicPeriod"/>
            </a:pPr>
            <a:r>
              <a:rPr lang="en-US" dirty="0" smtClean="0"/>
              <a:t>Suitable </a:t>
            </a:r>
            <a:r>
              <a:rPr lang="en-US" dirty="0"/>
              <a:t>for real-time applications</a:t>
            </a:r>
            <a:endParaRPr lang="en-US" dirty="0"/>
          </a:p>
        </p:txBody>
      </p:sp>
      <p:sp>
        <p:nvSpPr>
          <p:cNvPr id="4" name="Rectangle 3"/>
          <p:cNvSpPr/>
          <p:nvPr/>
        </p:nvSpPr>
        <p:spPr>
          <a:xfrm>
            <a:off x="1464733" y="3776134"/>
            <a:ext cx="7501467" cy="26077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dirty="0"/>
              <a:t>Requires modifications to network </a:t>
            </a:r>
            <a:r>
              <a:rPr lang="en-US" dirty="0" smtClean="0"/>
              <a:t>infrastructure</a:t>
            </a:r>
          </a:p>
          <a:p>
            <a:pPr marL="342900" indent="-342900">
              <a:buFont typeface="+mj-lt"/>
              <a:buAutoNum type="arabicPeriod"/>
            </a:pPr>
            <a:r>
              <a:rPr lang="en-US" dirty="0" smtClean="0"/>
              <a:t>May </a:t>
            </a:r>
            <a:r>
              <a:rPr lang="en-US" dirty="0"/>
              <a:t>not be as secure as indirect </a:t>
            </a:r>
            <a:r>
              <a:rPr lang="en-US" dirty="0" smtClean="0"/>
              <a:t>routing</a:t>
            </a:r>
          </a:p>
          <a:p>
            <a:pPr marL="342900" indent="-342900">
              <a:buFont typeface="+mj-lt"/>
              <a:buAutoNum type="arabicPeriod"/>
            </a:pPr>
            <a:r>
              <a:rPr lang="en-US" dirty="0" smtClean="0"/>
              <a:t>Can </a:t>
            </a:r>
            <a:r>
              <a:rPr lang="en-US" dirty="0"/>
              <a:t>be more complex to implement and manage</a:t>
            </a:r>
            <a:endParaRPr lang="en-US" dirty="0"/>
          </a:p>
        </p:txBody>
      </p:sp>
    </p:spTree>
    <p:extLst>
      <p:ext uri="{BB962C8B-B14F-4D97-AF65-F5344CB8AC3E}">
        <p14:creationId xmlns:p14="http://schemas.microsoft.com/office/powerpoint/2010/main" val="2383467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5400" b="1" spc="600" dirty="0">
                <a:ln w="28575">
                  <a:noFill/>
                  <a:prstDash val="solid"/>
                </a:ln>
                <a:latin typeface="Tw Cen MT"/>
              </a:rPr>
              <a:t>THANK YOU</a:t>
            </a:r>
            <a:endParaRPr lang="en-US" sz="5400" dirty="0">
              <a:latin typeface="Tw Cen MT"/>
            </a:endParaRPr>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94A09A9-5501-47C1-A89A-A340965A2BE2}" type="slidenum">
              <a:rPr lang="en-US" smtClean="0"/>
              <a:pPr/>
              <a:t>2</a:t>
            </a:fld>
            <a:endParaRPr lang="en-US" dirty="0"/>
          </a:p>
        </p:txBody>
      </p:sp>
      <p:sp>
        <p:nvSpPr>
          <p:cNvPr id="4" name="Title 3"/>
          <p:cNvSpPr>
            <a:spLocks noGrp="1"/>
          </p:cNvSpPr>
          <p:nvPr>
            <p:ph type="title"/>
          </p:nvPr>
        </p:nvSpPr>
        <p:spPr/>
        <p:txBody>
          <a:bodyPr/>
          <a:lstStyle/>
          <a:p>
            <a:r>
              <a:rPr lang="en-US" dirty="0"/>
              <a:t>Mobility management</a:t>
            </a:r>
          </a:p>
        </p:txBody>
      </p:sp>
      <p:sp>
        <p:nvSpPr>
          <p:cNvPr id="5" name="Content Placeholder 4"/>
          <p:cNvSpPr>
            <a:spLocks noGrp="1"/>
          </p:cNvSpPr>
          <p:nvPr>
            <p:ph idx="1"/>
          </p:nvPr>
        </p:nvSpPr>
        <p:spPr>
          <a:xfrm>
            <a:off x="1536191" y="2212848"/>
            <a:ext cx="8970941" cy="3282696"/>
          </a:xfrm>
        </p:spPr>
        <p:txBody>
          <a:bodyPr/>
          <a:lstStyle/>
          <a:p>
            <a:pPr marL="342900" indent="-342900"/>
            <a:r>
              <a:rPr lang="en-US" dirty="0"/>
              <a:t>mobility in computer network mean moving of a node from one network to another network</a:t>
            </a:r>
          </a:p>
          <a:p>
            <a:pPr marL="0" indent="0">
              <a:buNone/>
            </a:pPr>
            <a:r>
              <a:rPr lang="en-US" dirty="0"/>
              <a:t>Spectrum of mobility</a:t>
            </a:r>
            <a:r>
              <a:rPr lang="en-US" dirty="0" smtClean="0"/>
              <a:t>:</a:t>
            </a:r>
          </a:p>
          <a:p>
            <a:pPr marL="0" indent="0">
              <a:buNone/>
            </a:pPr>
            <a:endParaRPr lang="en-US" dirty="0"/>
          </a:p>
          <a:p>
            <a:pPr marL="0" indent="0">
              <a:buNone/>
            </a:pPr>
            <a:endParaRPr lang="en-US" dirty="0"/>
          </a:p>
          <a:p>
            <a:pPr marL="342900" indent="-342900"/>
            <a:endParaRPr lang="en-US" dirty="0">
              <a:latin typeface="Segoe UI Light" panose="020B0502040204020203" pitchFamily="34" charset="0"/>
              <a:cs typeface="Segoe UI Light" panose="020B0502040204020203" pitchFamily="34" charset="0"/>
            </a:endParaRP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7439" y="4113499"/>
            <a:ext cx="6507577" cy="2248016"/>
          </a:xfrm>
          <a:prstGeom prst="rect">
            <a:avLst/>
          </a:prstGeom>
        </p:spPr>
      </p:pic>
    </p:spTree>
    <p:extLst>
      <p:ext uri="{BB962C8B-B14F-4D97-AF65-F5344CB8AC3E}">
        <p14:creationId xmlns:p14="http://schemas.microsoft.com/office/powerpoint/2010/main" val="3424067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94A09A9-5501-47C1-A89A-A340965A2BE2}" type="slidenum">
              <a:rPr lang="en-US" smtClean="0"/>
              <a:pPr/>
              <a:t>3</a:t>
            </a:fld>
            <a:endParaRPr lang="en-US" dirty="0"/>
          </a:p>
        </p:txBody>
      </p:sp>
      <p:sp>
        <p:nvSpPr>
          <p:cNvPr id="4" name="Title 3"/>
          <p:cNvSpPr>
            <a:spLocks noGrp="1"/>
          </p:cNvSpPr>
          <p:nvPr>
            <p:ph type="title"/>
          </p:nvPr>
        </p:nvSpPr>
        <p:spPr/>
        <p:txBody>
          <a:bodyPr/>
          <a:lstStyle/>
          <a:p>
            <a:r>
              <a:rPr lang="en-US" dirty="0"/>
              <a:t>Terminologies in mobility</a:t>
            </a:r>
          </a:p>
        </p:txBody>
      </p:sp>
      <p:sp>
        <p:nvSpPr>
          <p:cNvPr id="5" name="Content Placeholder 4"/>
          <p:cNvSpPr>
            <a:spLocks noGrp="1"/>
          </p:cNvSpPr>
          <p:nvPr>
            <p:ph idx="1"/>
          </p:nvPr>
        </p:nvSpPr>
        <p:spPr>
          <a:xfrm>
            <a:off x="1473200" y="2145113"/>
            <a:ext cx="8941815" cy="3578353"/>
          </a:xfrm>
        </p:spPr>
        <p:txBody>
          <a:bodyPr/>
          <a:lstStyle/>
          <a:p>
            <a:r>
              <a:rPr lang="en-US" sz="1600" b="1" dirty="0"/>
              <a:t>Home Network:</a:t>
            </a:r>
            <a:endParaRPr lang="en-US" sz="1600" dirty="0"/>
          </a:p>
          <a:p>
            <a:pPr marL="0" indent="0">
              <a:buNone/>
            </a:pPr>
            <a:r>
              <a:rPr lang="en-US" sz="1600" dirty="0"/>
              <a:t>      The home network is the permanent network to which the mobile node is associated</a:t>
            </a:r>
            <a:r>
              <a:rPr lang="en-US" sz="1600" dirty="0" smtClean="0"/>
              <a:t>.. </a:t>
            </a:r>
            <a:r>
              <a:rPr lang="en-US" sz="1600" dirty="0"/>
              <a:t>The home network is responsible for managing the permanent address of the mobile node</a:t>
            </a:r>
            <a:r>
              <a:rPr lang="en-US" sz="1600" dirty="0" smtClean="0"/>
              <a:t>.</a:t>
            </a:r>
          </a:p>
          <a:p>
            <a:pPr marL="0" indent="0">
              <a:buNone/>
            </a:pPr>
            <a:r>
              <a:rPr lang="en-US" sz="1600" i="1" dirty="0"/>
              <a:t>Example:</a:t>
            </a:r>
            <a:r>
              <a:rPr lang="en-US" sz="1600" dirty="0"/>
              <a:t> Imagine your smartphone is configured to connect to your home Wi-Fi network. In this case, your home Wi-Fi network is the home network.</a:t>
            </a:r>
          </a:p>
          <a:p>
            <a:r>
              <a:rPr lang="en-US" sz="1600" b="1" dirty="0"/>
              <a:t>Permanent address:</a:t>
            </a:r>
          </a:p>
          <a:p>
            <a:pPr marL="0" indent="0">
              <a:buNone/>
            </a:pPr>
            <a:r>
              <a:rPr lang="en-US" sz="1600" b="1" dirty="0"/>
              <a:t> Address in home mobile can always be used to reach to mobile</a:t>
            </a:r>
          </a:p>
          <a:p>
            <a:pPr marL="0" indent="0">
              <a:buNone/>
            </a:pPr>
            <a:r>
              <a:rPr lang="en-US" sz="1600" b="1" dirty="0"/>
              <a:t>Ex:128.119.40.186</a:t>
            </a:r>
            <a:endParaRPr lang="en-US" sz="1600" dirty="0"/>
          </a:p>
          <a:p>
            <a:endParaRPr lang="en-US" sz="1600" dirty="0"/>
          </a:p>
        </p:txBody>
      </p:sp>
    </p:spTree>
    <p:extLst>
      <p:ext uri="{BB962C8B-B14F-4D97-AF65-F5344CB8AC3E}">
        <p14:creationId xmlns:p14="http://schemas.microsoft.com/office/powerpoint/2010/main" val="305959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94A09A9-5501-47C1-A89A-A340965A2BE2}" type="slidenum">
              <a:rPr lang="en-US" smtClean="0"/>
              <a:pPr/>
              <a:t>4</a:t>
            </a:fld>
            <a:endParaRPr lang="en-US" dirty="0"/>
          </a:p>
        </p:txBody>
      </p:sp>
      <p:sp>
        <p:nvSpPr>
          <p:cNvPr id="4" name="Title 3"/>
          <p:cNvSpPr>
            <a:spLocks noGrp="1"/>
          </p:cNvSpPr>
          <p:nvPr>
            <p:ph type="title"/>
          </p:nvPr>
        </p:nvSpPr>
        <p:spPr/>
        <p:txBody>
          <a:bodyPr/>
          <a:lstStyle/>
          <a:p>
            <a:r>
              <a:rPr lang="en-US" dirty="0"/>
              <a:t>Terminologies in mobility</a:t>
            </a:r>
          </a:p>
        </p:txBody>
      </p:sp>
      <p:sp>
        <p:nvSpPr>
          <p:cNvPr id="5" name="Content Placeholder 4"/>
          <p:cNvSpPr>
            <a:spLocks noGrp="1"/>
          </p:cNvSpPr>
          <p:nvPr>
            <p:ph idx="1"/>
          </p:nvPr>
        </p:nvSpPr>
        <p:spPr>
          <a:xfrm>
            <a:off x="1536192" y="2212848"/>
            <a:ext cx="8878824" cy="3282696"/>
          </a:xfrm>
        </p:spPr>
        <p:txBody>
          <a:bodyPr/>
          <a:lstStyle/>
          <a:p>
            <a:r>
              <a:rPr lang="en-US" sz="1600" b="1" dirty="0"/>
              <a:t>Home agent :</a:t>
            </a:r>
          </a:p>
          <a:p>
            <a:pPr marL="0" indent="0">
              <a:buNone/>
            </a:pPr>
            <a:r>
              <a:rPr lang="en-US" sz="1600" dirty="0"/>
              <a:t>The home agent is a network entity within the home network that performs mobility management functions on behalf of the mobile node. This includes tasks such as intercepting packets destined for the mobile node and forwarding them to its current location.</a:t>
            </a:r>
          </a:p>
          <a:p>
            <a:pPr marL="0" indent="0">
              <a:buNone/>
            </a:pPr>
            <a:endParaRPr lang="en-US"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5767" y="3706119"/>
            <a:ext cx="2736991" cy="3194214"/>
          </a:xfrm>
          <a:prstGeom prst="rect">
            <a:avLst/>
          </a:prstGeom>
        </p:spPr>
      </p:pic>
    </p:spTree>
    <p:extLst>
      <p:ext uri="{BB962C8B-B14F-4D97-AF65-F5344CB8AC3E}">
        <p14:creationId xmlns:p14="http://schemas.microsoft.com/office/powerpoint/2010/main" val="1624801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94A09A9-5501-47C1-A89A-A340965A2BE2}" type="slidenum">
              <a:rPr lang="en-US" smtClean="0"/>
              <a:pPr/>
              <a:t>5</a:t>
            </a:fld>
            <a:endParaRPr lang="en-US" dirty="0"/>
          </a:p>
        </p:txBody>
      </p:sp>
      <p:sp>
        <p:nvSpPr>
          <p:cNvPr id="4" name="Title 3"/>
          <p:cNvSpPr>
            <a:spLocks noGrp="1"/>
          </p:cNvSpPr>
          <p:nvPr>
            <p:ph type="title"/>
          </p:nvPr>
        </p:nvSpPr>
        <p:spPr/>
        <p:txBody>
          <a:bodyPr/>
          <a:lstStyle/>
          <a:p>
            <a:r>
              <a:rPr lang="en-US" dirty="0"/>
              <a:t>Terminologies in mobility</a:t>
            </a:r>
          </a:p>
        </p:txBody>
      </p:sp>
      <p:sp>
        <p:nvSpPr>
          <p:cNvPr id="5" name="Content Placeholder 4"/>
          <p:cNvSpPr>
            <a:spLocks noGrp="1"/>
          </p:cNvSpPr>
          <p:nvPr>
            <p:ph idx="1"/>
          </p:nvPr>
        </p:nvSpPr>
        <p:spPr>
          <a:xfrm>
            <a:off x="1536192" y="2204381"/>
            <a:ext cx="8878824" cy="3282696"/>
          </a:xfrm>
        </p:spPr>
        <p:txBody>
          <a:bodyPr/>
          <a:lstStyle/>
          <a:p>
            <a:r>
              <a:rPr lang="en-US" sz="1600" b="1" dirty="0"/>
              <a:t>foreign Network:</a:t>
            </a:r>
          </a:p>
          <a:p>
            <a:pPr marL="0" indent="0">
              <a:buNone/>
            </a:pPr>
            <a:r>
              <a:rPr lang="en-US" sz="1600" dirty="0"/>
              <a:t>The </a:t>
            </a:r>
            <a:r>
              <a:rPr lang="en-US" sz="1600" b="1" dirty="0"/>
              <a:t>foreign</a:t>
            </a:r>
            <a:r>
              <a:rPr lang="en-US" sz="1600" dirty="0"/>
              <a:t> network is the network in which the mobile node is currently residing. This could be the network of a colleague or a different company when the mobile professional is on a business </a:t>
            </a:r>
            <a:r>
              <a:rPr lang="en-US" sz="1600" dirty="0" smtClean="0"/>
              <a:t>trip</a:t>
            </a:r>
            <a:r>
              <a:rPr lang="en-US" sz="1600" dirty="0"/>
              <a:t>.</a:t>
            </a:r>
          </a:p>
          <a:p>
            <a:r>
              <a:rPr lang="en-US" sz="1600" b="1" dirty="0"/>
              <a:t>Care of address</a:t>
            </a:r>
            <a:r>
              <a:rPr lang="en-US" sz="1600" dirty="0" smtClean="0"/>
              <a:t>:</a:t>
            </a:r>
            <a:endParaRPr lang="en-US" sz="1600" dirty="0"/>
          </a:p>
          <a:p>
            <a:pPr marL="0" indent="0">
              <a:buNone/>
            </a:pPr>
            <a:r>
              <a:rPr lang="en-US" sz="1600" dirty="0"/>
              <a:t>The address in visited network, you use until you are living in that place if you change the </a:t>
            </a:r>
            <a:endParaRPr lang="en-US" sz="1600" dirty="0" smtClean="0"/>
          </a:p>
          <a:p>
            <a:pPr marL="0" indent="0">
              <a:buNone/>
            </a:pPr>
            <a:r>
              <a:rPr lang="en-US" sz="1600" dirty="0" smtClean="0"/>
              <a:t>location </a:t>
            </a:r>
            <a:r>
              <a:rPr lang="en-US" sz="1600" dirty="0"/>
              <a:t>the care address also </a:t>
            </a:r>
            <a:r>
              <a:rPr lang="en-US" sz="1600" dirty="0" smtClean="0"/>
              <a:t>changes. </a:t>
            </a:r>
            <a:endParaRPr lang="en-US" sz="1600" dirty="0"/>
          </a:p>
        </p:txBody>
      </p:sp>
    </p:spTree>
    <p:extLst>
      <p:ext uri="{BB962C8B-B14F-4D97-AF65-F5344CB8AC3E}">
        <p14:creationId xmlns:p14="http://schemas.microsoft.com/office/powerpoint/2010/main" val="2954929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94A09A9-5501-47C1-A89A-A340965A2BE2}" type="slidenum">
              <a:rPr lang="en-US" smtClean="0"/>
              <a:pPr/>
              <a:t>6</a:t>
            </a:fld>
            <a:endParaRPr lang="en-US" dirty="0"/>
          </a:p>
        </p:txBody>
      </p:sp>
      <p:sp>
        <p:nvSpPr>
          <p:cNvPr id="4" name="Title 3"/>
          <p:cNvSpPr>
            <a:spLocks noGrp="1"/>
          </p:cNvSpPr>
          <p:nvPr>
            <p:ph type="title"/>
          </p:nvPr>
        </p:nvSpPr>
        <p:spPr/>
        <p:txBody>
          <a:bodyPr/>
          <a:lstStyle/>
          <a:p>
            <a:r>
              <a:rPr lang="en-US" dirty="0"/>
              <a:t>Terminologies in mobility</a:t>
            </a:r>
          </a:p>
        </p:txBody>
      </p:sp>
      <p:sp>
        <p:nvSpPr>
          <p:cNvPr id="5" name="Content Placeholder 4"/>
          <p:cNvSpPr>
            <a:spLocks noGrp="1"/>
          </p:cNvSpPr>
          <p:nvPr>
            <p:ph idx="1"/>
          </p:nvPr>
        </p:nvSpPr>
        <p:spPr>
          <a:xfrm>
            <a:off x="1536192" y="2212848"/>
            <a:ext cx="8878824" cy="3282696"/>
          </a:xfrm>
        </p:spPr>
        <p:txBody>
          <a:bodyPr/>
          <a:lstStyle/>
          <a:p>
            <a:r>
              <a:rPr lang="en-US" sz="1600" b="1" dirty="0"/>
              <a:t>Foreign Agent (FA):</a:t>
            </a:r>
            <a:endParaRPr lang="en-US" sz="1600" dirty="0"/>
          </a:p>
          <a:p>
            <a:pPr marL="0" indent="0">
              <a:buNone/>
            </a:pPr>
            <a:r>
              <a:rPr lang="en-US" sz="1600" dirty="0"/>
              <a:t>The foreign agent is a network entity within the visited network that assists the mobile node with mobility management functions. It helps the mobile node register its current location and forwards data to it when needed.</a:t>
            </a:r>
          </a:p>
          <a:p>
            <a:r>
              <a:rPr lang="en-US" sz="1600" b="1" dirty="0"/>
              <a:t>Correspondent:</a:t>
            </a:r>
            <a:endParaRPr lang="en-US" sz="1600" dirty="0"/>
          </a:p>
          <a:p>
            <a:pPr marL="0" indent="0">
              <a:buNone/>
            </a:pPr>
            <a:r>
              <a:rPr lang="en-US" sz="1600" dirty="0"/>
              <a:t>The correspondent is an entity that wishes to communicate with the mobile node. </a:t>
            </a:r>
          </a:p>
          <a:p>
            <a:pPr marL="0" indent="0">
              <a:buNone/>
            </a:pPr>
            <a:r>
              <a:rPr lang="en-US" sz="1600" dirty="0"/>
              <a:t>This could be a server, another device, or any entity trying to establish communication </a:t>
            </a:r>
          </a:p>
          <a:p>
            <a:pPr marL="0" indent="0">
              <a:buNone/>
            </a:pPr>
            <a:r>
              <a:rPr lang="en-US" sz="1600" dirty="0"/>
              <a:t>with the mobile node.</a:t>
            </a:r>
          </a:p>
          <a:p>
            <a:endParaRPr lang="en-US" sz="1600" dirty="0"/>
          </a:p>
          <a:p>
            <a:endParaRPr lang="en-US"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8452" y="3473276"/>
            <a:ext cx="2546481" cy="3384724"/>
          </a:xfrm>
          <a:prstGeom prst="rect">
            <a:avLst/>
          </a:prstGeom>
        </p:spPr>
      </p:pic>
    </p:spTree>
    <p:extLst>
      <p:ext uri="{BB962C8B-B14F-4D97-AF65-F5344CB8AC3E}">
        <p14:creationId xmlns:p14="http://schemas.microsoft.com/office/powerpoint/2010/main" val="3525314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dirty="0"/>
              <a:t>Routing to a mobile </a:t>
            </a:r>
            <a:br>
              <a:rPr lang="en-US" dirty="0"/>
            </a:br>
            <a:r>
              <a:rPr lang="en-US" dirty="0"/>
              <a:t>node</a:t>
            </a:r>
          </a:p>
        </p:txBody>
      </p:sp>
    </p:spTree>
    <p:extLst>
      <p:ext uri="{BB962C8B-B14F-4D97-AF65-F5344CB8AC3E}">
        <p14:creationId xmlns:p14="http://schemas.microsoft.com/office/powerpoint/2010/main" val="548476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dirty="0">
                <a:ln w="28575">
                  <a:noFill/>
                  <a:prstDash val="solid"/>
                </a:ln>
              </a:rPr>
              <a:t>Important concepts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vert="horz" lIns="91440" tIns="45720" rIns="91440" bIns="45720" rtlCol="0" anchor="t">
            <a:noAutofit/>
          </a:bodyPr>
          <a:lstStyle/>
          <a:p>
            <a:pPr marL="342900" indent="-342900"/>
            <a:r>
              <a:rPr lang="en-US" dirty="0">
                <a:latin typeface="Segoe UI Light"/>
                <a:cs typeface="Segoe UI Light"/>
              </a:rPr>
              <a:t>Home Network</a:t>
            </a:r>
            <a:endParaRPr lang="en-US" dirty="0">
              <a:latin typeface="Segoe UI Light" panose="020B0502040204020203" pitchFamily="34" charset="0"/>
              <a:cs typeface="Segoe UI Light" panose="020B0502040204020203" pitchFamily="34" charset="0"/>
            </a:endParaRPr>
          </a:p>
          <a:p>
            <a:pPr marL="0" indent="0">
              <a:buNone/>
            </a:pPr>
            <a:r>
              <a:rPr lang="en-US" sz="1400" dirty="0">
                <a:solidFill>
                  <a:srgbClr val="E3E3E3"/>
                </a:solidFill>
                <a:ea typeface="+mn-lt"/>
                <a:cs typeface="+mn-lt"/>
              </a:rPr>
              <a:t>A mobile node's home network is the network where it is permanently connected and has a permanent home address.</a:t>
            </a:r>
            <a:endParaRPr lang="en-US" sz="1400" dirty="0"/>
          </a:p>
          <a:p>
            <a:pPr marL="342900" indent="-342900"/>
            <a:r>
              <a:rPr lang="en-US" dirty="0">
                <a:latin typeface="Segoe UI Light"/>
                <a:cs typeface="Segoe UI Light"/>
              </a:rPr>
              <a:t>Home Agent</a:t>
            </a:r>
            <a:endParaRPr lang="en-US" dirty="0">
              <a:latin typeface="Segoe UI Light" panose="020B0502040204020203" pitchFamily="34" charset="0"/>
              <a:cs typeface="Segoe UI Light" panose="020B0502040204020203" pitchFamily="34" charset="0"/>
            </a:endParaRPr>
          </a:p>
          <a:p>
            <a:pPr marL="0" indent="0">
              <a:buNone/>
            </a:pPr>
            <a:r>
              <a:rPr lang="en-US" sz="1400" dirty="0">
                <a:solidFill>
                  <a:srgbClr val="E3E3E3"/>
                </a:solidFill>
                <a:ea typeface="+mn-lt"/>
                <a:cs typeface="+mn-lt"/>
              </a:rPr>
              <a:t>The home agent is a router on the home network that is responsible for keeping track of the mobile node's current location</a:t>
            </a:r>
            <a:endParaRPr lang="en-US" sz="1400" dirty="0">
              <a:latin typeface="Segoe UI Light"/>
              <a:cs typeface="Segoe UI Light"/>
            </a:endParaRPr>
          </a:p>
          <a:p>
            <a:pPr marL="342900" indent="-342900"/>
            <a:r>
              <a:rPr lang="en-US" dirty="0">
                <a:latin typeface="Segoe UI Light"/>
                <a:cs typeface="Segoe UI Light"/>
              </a:rPr>
              <a:t>Foreign Network</a:t>
            </a:r>
            <a:endParaRPr lang="en-US" dirty="0">
              <a:latin typeface="Segoe UI Light" panose="020B0502040204020203" pitchFamily="34" charset="0"/>
              <a:cs typeface="Segoe UI Light" panose="020B0502040204020203" pitchFamily="34" charset="0"/>
            </a:endParaRPr>
          </a:p>
          <a:p>
            <a:pPr marL="342900" indent="-342900"/>
            <a:r>
              <a:rPr lang="en-US" dirty="0">
                <a:latin typeface="Segoe UI Light"/>
                <a:cs typeface="Segoe UI Light"/>
              </a:rPr>
              <a:t>Foreign Agent </a:t>
            </a:r>
          </a:p>
          <a:p>
            <a:pPr marL="0" indent="0" algn="l">
              <a:lnSpc>
                <a:spcPct val="150000"/>
              </a:lnSpc>
              <a:buClr>
                <a:schemeClr val="accent6"/>
              </a:buClr>
              <a:buNone/>
            </a:pP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48027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212D0AF7-329B-3156-7092-E6122C2E8079}"/>
              </a:ext>
            </a:extLst>
          </p:cNvPr>
          <p:cNvSpPr/>
          <p:nvPr/>
        </p:nvSpPr>
        <p:spPr>
          <a:xfrm>
            <a:off x="1590475" y="1322604"/>
            <a:ext cx="7203054" cy="4744528"/>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514350" indent="-514350">
              <a:buAutoNum type="arabicPeriod"/>
            </a:pPr>
            <a:r>
              <a:rPr lang="en-US" sz="3200" dirty="0">
                <a:solidFill>
                  <a:srgbClr val="E3E3E3"/>
                </a:solidFill>
                <a:ea typeface="+mn-lt"/>
                <a:cs typeface="+mn-lt"/>
              </a:rPr>
              <a:t>A packet is sent to the mobile node's home address.</a:t>
            </a:r>
            <a:endParaRPr lang="en-US" sz="3200" dirty="0">
              <a:cs typeface="Segoe UI Light"/>
            </a:endParaRPr>
          </a:p>
          <a:p>
            <a:pPr marL="514350" indent="-514350">
              <a:buAutoNum type="arabicPeriod"/>
            </a:pPr>
            <a:r>
              <a:rPr lang="en-US" sz="3200" dirty="0">
                <a:solidFill>
                  <a:srgbClr val="E3E3E3"/>
                </a:solidFill>
                <a:ea typeface="+mn-lt"/>
                <a:cs typeface="+mn-lt"/>
              </a:rPr>
              <a:t>The home agent intercepts the packet and encapsulates it with the mobile node's current care-of address.</a:t>
            </a:r>
            <a:endParaRPr lang="en-US" sz="3200">
              <a:cs typeface="Segoe UI Light"/>
            </a:endParaRPr>
          </a:p>
          <a:p>
            <a:pPr marL="514350" indent="-514350">
              <a:buAutoNum type="arabicPeriod"/>
            </a:pPr>
            <a:r>
              <a:rPr lang="en-US" sz="3200" dirty="0">
                <a:solidFill>
                  <a:srgbClr val="E3E3E3"/>
                </a:solidFill>
                <a:ea typeface="+mn-lt"/>
                <a:cs typeface="+mn-lt"/>
              </a:rPr>
              <a:t>The encapsulated packet is sent to the foreign agent.</a:t>
            </a:r>
            <a:endParaRPr lang="en-US" sz="3200">
              <a:cs typeface="Segoe UI Light"/>
            </a:endParaRPr>
          </a:p>
          <a:p>
            <a:pPr marL="514350" indent="-514350">
              <a:buAutoNum type="arabicPeriod"/>
            </a:pPr>
            <a:r>
              <a:rPr lang="en-US" sz="3200" dirty="0">
                <a:solidFill>
                  <a:srgbClr val="E3E3E3"/>
                </a:solidFill>
                <a:ea typeface="+mn-lt"/>
                <a:cs typeface="+mn-lt"/>
              </a:rPr>
              <a:t>The foreign agent forwards the packet to the mobile node.</a:t>
            </a:r>
            <a:endParaRPr lang="en-US" sz="3200">
              <a:cs typeface="Segoe UI Light"/>
            </a:endParaRPr>
          </a:p>
          <a:p>
            <a:pPr marL="914400" indent="-914400">
              <a:buAutoNum type="arabicPeriod"/>
            </a:pPr>
            <a:endParaRPr lang="en-US" sz="4800" b="1" dirty="0">
              <a:cs typeface="Segoe UI Light"/>
            </a:endParaRPr>
          </a:p>
        </p:txBody>
      </p:sp>
    </p:spTree>
    <p:extLst>
      <p:ext uri="{BB962C8B-B14F-4D97-AF65-F5344CB8AC3E}">
        <p14:creationId xmlns:p14="http://schemas.microsoft.com/office/powerpoint/2010/main" val="3507485765"/>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2CF8670-35D1-4455-AC7A-762B7388BE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3C4A95C-9007-4EA6-944B-306B6F2A0100}">
  <ds:schemaRefs>
    <ds:schemaRef ds:uri="http://schemas.microsoft.com/sharepoint/v3/contenttype/forms"/>
  </ds:schemaRefs>
</ds:datastoreItem>
</file>

<file path=customXml/itemProps3.xml><?xml version="1.0" encoding="utf-8"?>
<ds:datastoreItem xmlns:ds="http://schemas.openxmlformats.org/officeDocument/2006/customXml" ds:itemID="{EA4A3FD6-E6BF-490E-B6B4-6A011394B0E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TM66925244</Template>
  <TotalTime>46</TotalTime>
  <Words>679</Words>
  <Application>Microsoft Office PowerPoint</Application>
  <PresentationFormat>Widescreen</PresentationFormat>
  <Paragraphs>94</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Courier New</vt:lpstr>
      <vt:lpstr>Segoe UI</vt:lpstr>
      <vt:lpstr>Segoe UI Light</vt:lpstr>
      <vt:lpstr>Tw Cen MT</vt:lpstr>
      <vt:lpstr>Office Theme</vt:lpstr>
      <vt:lpstr>Mobility management principles</vt:lpstr>
      <vt:lpstr>Mobility management</vt:lpstr>
      <vt:lpstr>Terminologies in mobility</vt:lpstr>
      <vt:lpstr>Terminologies in mobility</vt:lpstr>
      <vt:lpstr>Terminologies in mobility</vt:lpstr>
      <vt:lpstr>Terminologies in mobility</vt:lpstr>
      <vt:lpstr>Routing to a mobile  node</vt:lpstr>
      <vt:lpstr>Important concepts</vt:lpstr>
      <vt:lpstr>PowerPoint Presentation</vt:lpstr>
      <vt:lpstr>Routing to a mobile node</vt:lpstr>
      <vt:lpstr>Routing to a mobile node</vt:lpstr>
      <vt:lpstr>Indirect routing</vt:lpstr>
      <vt:lpstr>Indirect routing</vt:lpstr>
      <vt:lpstr>Advantages and disadvantages of indirect routing</vt:lpstr>
      <vt:lpstr>direct routing</vt:lpstr>
      <vt:lpstr>Direct routing</vt:lpstr>
      <vt:lpstr>Advantages and disadvantages of direct routing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INVESTING &amp; TRADING</dc:title>
  <dc:creator>Rizwanullah warr</dc:creator>
  <cp:lastModifiedBy>Rizwanullah warr</cp:lastModifiedBy>
  <cp:revision>194</cp:revision>
  <dcterms:created xsi:type="dcterms:W3CDTF">2023-11-19T18:02:42Z</dcterms:created>
  <dcterms:modified xsi:type="dcterms:W3CDTF">2023-11-23T07:52:01Z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