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gX973A6dfparLxXlhod1CwAosRy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2" name="Mohammad Noum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15T18:57:00.891">
    <p:pos x="7165" y="565"/>
    <p:text>The term commonly refers to a network bridge thatprocesses and routes data at the data link layer (layer 2) of the OSI model. Switches that additionally process data at the network layer (layer 3 and above) are oftenreferred to as Layer 3 switches or multilayer switches.</p:text>
    <p:extLst>
      <p:ext uri="{C676402C-5697-4E1C-873F-D02D1690AC5C}">
        <p15:threadingInfo timeZoneBias="0"/>
      </p:ext>
      <p:ext uri="http://customooxmlschemas.google.com/">
        <go:slidesCustomData xmlns:go="http://customooxmlschemas.google.com/" commentPostId="AAABDPwA3Cw"/>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1-15T20:24:03.617">
    <p:pos x="5410" y="3307"/>
    <p:text>PPP (Point-to-Point Protocol) and SLIP (Serial Line Internet Protocol)</p:text>
    <p:extLst>
      <p:ext uri="{C676402C-5697-4E1C-873F-D02D1690AC5C}">
        <p15:threadingInfo timeZoneBias="0"/>
      </p:ext>
      <p:ext uri="http://customooxmlschemas.google.com/">
        <go:slidesCustomData xmlns:go="http://customooxmlschemas.google.com/" commentPostId="AAABDRD3SEQ"/>
      </p:ext>
    </p:extLst>
  </p:cm>
  <p:cm authorId="0" idx="3" dt="2023-11-15T20:24:03.617">
    <p:pos x="5410" y="3307"/>
    <p:text>both are use for serial communication</p:text>
    <p:extLst>
      <p:ext uri="{C676402C-5697-4E1C-873F-D02D1690AC5C}">
        <p15:threadingInfo timeZoneBias="0">
          <p15:parentCm authorId="0" idx="2"/>
        </p15:threadingInfo>
      </p:ext>
      <p:ext uri="http://customooxmlschemas.google.com/">
        <go:slidesCustomData xmlns:go="http://customooxmlschemas.google.com/" commentPostId="AAABDRD3SEU"/>
      </p:ext>
    </p:extLst>
  </p:cm>
  <p:cm authorId="0" idx="4" dt="2023-11-15T20:21:56.663">
    <p:pos x="5415" y="3278"/>
    <p:text>Wireless Application Protocol is a technical standard for accessing information over a mobile wireless network.</p:text>
    <p:extLst>
      <p:ext uri="{C676402C-5697-4E1C-873F-D02D1690AC5C}">
        <p15:threadingInfo timeZoneBias="0"/>
      </p:ext>
      <p:ext uri="http://customooxmlschemas.google.com/">
        <go:slidesCustomData xmlns:go="http://customooxmlschemas.google.com/" commentPostId="AAABDPwA3C0"/>
      </p:ext>
    </p:extLst>
  </p:cm>
  <p:cm authorId="0" idx="5" dt="2023-11-15T20:00:20.730">
    <p:pos x="2466" y="3104"/>
    <p:text>A frame is a digital data transmission unit in computer networking and telecommunication</p:text>
    <p:extLst>
      <p:ext uri="{C676402C-5697-4E1C-873F-D02D1690AC5C}">
        <p15:threadingInfo timeZoneBias="0"/>
      </p:ext>
      <p:ext uri="http://customooxmlschemas.google.com/">
        <go:slidesCustomData xmlns:go="http://customooxmlschemas.google.com/" commentPostId="AAABDPwA3DA"/>
      </p:ext>
    </p:extLst>
  </p:cm>
  <p:cm authorId="0" idx="6" dt="2023-11-15T20:16:15.624">
    <p:pos x="4973" y="1182"/>
    <p:text>Extended Binary Coded Decimal Interchange Code</p:text>
    <p:extLst>
      <p:ext uri="{C676402C-5697-4E1C-873F-D02D1690AC5C}">
        <p15:threadingInfo timeZoneBias="0"/>
      </p:ext>
      <p:ext uri="http://customooxmlschemas.google.com/">
        <go:slidesCustomData xmlns:go="http://customooxmlschemas.google.com/" commentPostId="AAABDPwA3DE"/>
      </p:ext>
    </p:extLst>
  </p:cm>
  <p:cm authorId="0" idx="7" dt="2023-11-15T20:11:40.172">
    <p:pos x="5100" y="1671"/>
    <p:text>Remote Procedure Call is a software communication protocol that one program can use to request a service from a program located in another computer on a network without having to understand the network's details.</p:text>
    <p:extLst>
      <p:ext uri="{C676402C-5697-4E1C-873F-D02D1690AC5C}">
        <p15:threadingInfo timeZoneBias="0"/>
      </p:ext>
      <p:ext uri="http://customooxmlschemas.google.com/">
        <go:slidesCustomData xmlns:go="http://customooxmlschemas.google.com/" commentPostId="AAABDPwA3C4"/>
      </p:ext>
    </p:extLst>
  </p:cm>
  <p:cm authorId="0" idx="8" dt="2023-11-15T20:20:00.925">
    <p:pos x="5361" y="3694"/>
    <p:text>Internet Control Message Protocol (ICMP) is used for reporting errors and performing network diagnostics</p:text>
    <p:extLst>
      <p:ext uri="{C676402C-5697-4E1C-873F-D02D1690AC5C}">
        <p15:threadingInfo timeZoneBias="0"/>
      </p:ext>
      <p:ext uri="http://customooxmlschemas.google.com/">
        <go:slidesCustomData xmlns:go="http://customooxmlschemas.google.com/" commentPostId="AAABDRD3SEI"/>
      </p:ext>
    </p:extLst>
  </p:cm>
  <p:cm authorId="0" idx="9" dt="2023-11-15T20:17:25.243">
    <p:pos x="5372" y="2216"/>
    <p:text>IPX/SPX stands for Internetwork Packet Exchange/Sequenced Packet Exchange</p:text>
    <p:extLst>
      <p:ext uri="{C676402C-5697-4E1C-873F-D02D1690AC5C}">
        <p15:threadingInfo timeZoneBias="0"/>
      </p:ext>
      <p:ext uri="http://customooxmlschemas.google.com/">
        <go:slidesCustomData xmlns:go="http://customooxmlschemas.google.com/" commentPostId="AAABDRD3SEY"/>
      </p:ext>
    </p:extLst>
  </p:cm>
  <p:cm authorId="0" idx="10" dt="2023-11-15T20:15:01.264">
    <p:pos x="5000" y="1859"/>
    <p:text>(Network Basic Input/Output System)</p:text>
    <p:extLst>
      <p:ext uri="{C676402C-5697-4E1C-873F-D02D1690AC5C}">
        <p15:threadingInfo timeZoneBias="0"/>
      </p:ext>
      <p:ext uri="http://customooxmlschemas.google.com/">
        <go:slidesCustomData xmlns:go="http://customooxmlschemas.google.com/" commentPostId="AAABDPwA3C8"/>
      </p:ext>
    </p:extLst>
  </p:cm>
  <p:cm authorId="0" idx="11" dt="2023-11-15T20:13:34.115">
    <p:pos x="5602" y="1664"/>
    <p:text>The Network File System (NFS) is a protocol that allows access to files on a server in a manner similar to accessing local files.</p:text>
    <p:extLst>
      <p:ext uri="{C676402C-5697-4E1C-873F-D02D1690AC5C}">
        <p15:threadingInfo timeZoneBias="0"/>
      </p:ext>
      <p:ext uri="http://customooxmlschemas.google.com/">
        <go:slidesCustomData xmlns:go="http://customooxmlschemas.google.com/" commentPostId="AAABDPwA3DI"/>
      </p:ext>
    </p:extLst>
  </p:cm>
  <p:cm authorId="0" idx="12" dt="2023-11-15T20:24:12.975">
    <p:pos x="5556" y="3044"/>
    <p:text/>
    <p:extLst>
      <p:ext uri="{C676402C-5697-4E1C-873F-D02D1690AC5C}">
        <p15:threadingInfo timeZoneBias="0"/>
      </p:ext>
      <p:ext uri="http://customooxmlschemas.google.com/">
        <go:slidesCustomData xmlns:go="http://customooxmlschemas.google.com/" commentPostId="AAABDRD3SE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gif"/><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407066" y="1191309"/>
            <a:ext cx="1904999" cy="6016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b="1" lang="en-US" sz="2800">
                <a:latin typeface="Arial"/>
                <a:ea typeface="Arial"/>
                <a:cs typeface="Arial"/>
                <a:sym typeface="Arial"/>
              </a:rPr>
              <a:t>SWITCH</a:t>
            </a:r>
            <a:endParaRPr/>
          </a:p>
        </p:txBody>
      </p:sp>
      <p:sp>
        <p:nvSpPr>
          <p:cNvPr id="85" name="Google Shape;85;p1"/>
          <p:cNvSpPr txBox="1"/>
          <p:nvPr/>
        </p:nvSpPr>
        <p:spPr>
          <a:xfrm>
            <a:off x="2418347" y="1191309"/>
            <a:ext cx="977365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Switches are key building blocks for any network. They connect multiple devices, such as computers, wireless access points, printers, and servers; on the same network within a building or campus. A switch enables connected devices to share information and talk to each other</a:t>
            </a:r>
            <a:endParaRPr/>
          </a:p>
        </p:txBody>
      </p:sp>
      <p:sp>
        <p:nvSpPr>
          <p:cNvPr id="86" name="Google Shape;86;p1"/>
          <p:cNvSpPr txBox="1"/>
          <p:nvPr/>
        </p:nvSpPr>
        <p:spPr>
          <a:xfrm>
            <a:off x="2418346" y="3410901"/>
            <a:ext cx="922822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Router: A router is an electronic device that interconnects two or more computer networks and selectively interchanges packets of data between them. Each data packet contains address information that a router can use to determine if the source and destination are on the same network, or if the data packet must be transferred from one network to another. Where multiple routers are used in a large collection of interconnected networks, the routers exchange information about target system addresses, so that each router can build up a table showing the preferred paths between any two systems on the interconnected networks.</a:t>
            </a:r>
            <a:endParaRPr/>
          </a:p>
        </p:txBody>
      </p:sp>
      <p:sp>
        <p:nvSpPr>
          <p:cNvPr id="87" name="Google Shape;87;p1"/>
          <p:cNvSpPr txBox="1"/>
          <p:nvPr/>
        </p:nvSpPr>
        <p:spPr>
          <a:xfrm>
            <a:off x="513347" y="2114639"/>
            <a:ext cx="1904999" cy="601662"/>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800"/>
              <a:buFont typeface="Arial"/>
              <a:buNone/>
            </a:pPr>
            <a:r>
              <a:rPr b="1" lang="en-US" sz="2800" u="none">
                <a:solidFill>
                  <a:schemeClr val="dk1"/>
                </a:solidFill>
                <a:latin typeface="Arial"/>
                <a:ea typeface="Arial"/>
                <a:cs typeface="Arial"/>
                <a:sym typeface="Arial"/>
              </a:rPr>
              <a:t>Repeater</a:t>
            </a:r>
            <a:endParaRPr/>
          </a:p>
        </p:txBody>
      </p:sp>
      <p:sp>
        <p:nvSpPr>
          <p:cNvPr id="88" name="Google Shape;88;p1"/>
          <p:cNvSpPr txBox="1"/>
          <p:nvPr/>
        </p:nvSpPr>
        <p:spPr>
          <a:xfrm>
            <a:off x="352925" y="3327250"/>
            <a:ext cx="1904999" cy="601662"/>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800"/>
              <a:buFont typeface="Arial"/>
              <a:buNone/>
            </a:pPr>
            <a:r>
              <a:rPr b="1" lang="en-US" sz="2800" u="none">
                <a:solidFill>
                  <a:schemeClr val="dk1"/>
                </a:solidFill>
                <a:latin typeface="Arial"/>
                <a:ea typeface="Arial"/>
                <a:cs typeface="Arial"/>
                <a:sym typeface="Arial"/>
              </a:rPr>
              <a:t>Router</a:t>
            </a:r>
            <a:endParaRPr/>
          </a:p>
        </p:txBody>
      </p:sp>
      <p:sp>
        <p:nvSpPr>
          <p:cNvPr id="89" name="Google Shape;89;p1"/>
          <p:cNvSpPr txBox="1"/>
          <p:nvPr/>
        </p:nvSpPr>
        <p:spPr>
          <a:xfrm>
            <a:off x="2418347" y="2126921"/>
            <a:ext cx="962927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Functioning at Physical Layer. A repeater is an electronic device that receives a signal and retransmits it at a higher level and/or higher power, or onto the other side of an obstruction, so that the signal can cover longer distances.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Repeater have two ports, so cannot be used to connect for more than two devices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nvSpPr>
        <p:spPr>
          <a:xfrm>
            <a:off x="568037" y="789709"/>
            <a:ext cx="105571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network </a:t>
            </a:r>
            <a:r>
              <a:rPr lang="en-US" sz="1800">
                <a:solidFill>
                  <a:schemeClr val="dk1"/>
                </a:solidFill>
                <a:highlight>
                  <a:srgbClr val="FFFF00"/>
                </a:highlight>
                <a:latin typeface="Calibri"/>
                <a:ea typeface="Calibri"/>
                <a:cs typeface="Calibri"/>
                <a:sym typeface="Calibri"/>
              </a:rPr>
              <a:t>controller</a:t>
            </a:r>
            <a:r>
              <a:rPr lang="en-US" sz="1800">
                <a:solidFill>
                  <a:schemeClr val="dk1"/>
                </a:solidFill>
                <a:latin typeface="Calibri"/>
                <a:ea typeface="Calibri"/>
                <a:cs typeface="Calibri"/>
                <a:sym typeface="Calibri"/>
              </a:rPr>
              <a:t> collects and analyzes network traffic to proactively detect any potential issues before they become real problems. It can perform root-cause analysis and alert IT operations who can take corrective and preventive steps to ensure network services always remain available.</a:t>
            </a:r>
            <a:endParaRPr/>
          </a:p>
        </p:txBody>
      </p:sp>
      <p:sp>
        <p:nvSpPr>
          <p:cNvPr id="147" name="Google Shape;147;p10"/>
          <p:cNvSpPr txBox="1"/>
          <p:nvPr/>
        </p:nvSpPr>
        <p:spPr>
          <a:xfrm>
            <a:off x="568037" y="2244437"/>
            <a:ext cx="105571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computing, a </a:t>
            </a:r>
            <a:r>
              <a:rPr lang="en-US" sz="1800">
                <a:solidFill>
                  <a:schemeClr val="dk1"/>
                </a:solidFill>
                <a:highlight>
                  <a:srgbClr val="FFFF00"/>
                </a:highlight>
                <a:latin typeface="Calibri"/>
                <a:ea typeface="Calibri"/>
                <a:cs typeface="Calibri"/>
                <a:sym typeface="Calibri"/>
              </a:rPr>
              <a:t>firewall</a:t>
            </a:r>
            <a:r>
              <a:rPr lang="en-US" sz="1800">
                <a:solidFill>
                  <a:schemeClr val="dk1"/>
                </a:solidFill>
                <a:latin typeface="Calibri"/>
                <a:ea typeface="Calibri"/>
                <a:cs typeface="Calibri"/>
                <a:sym typeface="Calibri"/>
              </a:rPr>
              <a:t> is a network security system that monitors and controls incoming and outgoing network traffic based on predetermined security rules. A firewall typically establishes a barrier between a trusted network and an untrusted network, such as the Interne</a:t>
            </a:r>
            <a:endParaRPr/>
          </a:p>
        </p:txBody>
      </p:sp>
      <p:pic>
        <p:nvPicPr>
          <p:cNvPr id="148" name="Google Shape;148;p10"/>
          <p:cNvPicPr preferRelativeResize="0"/>
          <p:nvPr/>
        </p:nvPicPr>
        <p:blipFill rotWithShape="1">
          <a:blip r:embed="rId3">
            <a:alphaModFix/>
          </a:blip>
          <a:srcRect b="0" l="0" r="0" t="0"/>
          <a:stretch/>
        </p:blipFill>
        <p:spPr>
          <a:xfrm>
            <a:off x="2608119" y="3690234"/>
            <a:ext cx="6477000" cy="282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b="0" l="0" r="0" t="0"/>
          <a:stretch/>
        </p:blipFill>
        <p:spPr>
          <a:xfrm>
            <a:off x="2408026" y="519248"/>
            <a:ext cx="7066926" cy="6338752"/>
          </a:xfrm>
          <a:prstGeom prst="rect">
            <a:avLst/>
          </a:prstGeom>
          <a:noFill/>
          <a:ln>
            <a:noFill/>
          </a:ln>
        </p:spPr>
      </p:pic>
      <p:sp>
        <p:nvSpPr>
          <p:cNvPr id="95" name="Google Shape;95;p2"/>
          <p:cNvSpPr txBox="1"/>
          <p:nvPr/>
        </p:nvSpPr>
        <p:spPr>
          <a:xfrm>
            <a:off x="205412" y="288415"/>
            <a:ext cx="60332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What is Open Systems Interconnection Model?</a:t>
            </a:r>
            <a:endParaRPr/>
          </a:p>
        </p:txBody>
      </p:sp>
      <p:pic>
        <p:nvPicPr>
          <p:cNvPr id="96" name="Google Shape;96;p2"/>
          <p:cNvPicPr preferRelativeResize="0"/>
          <p:nvPr/>
        </p:nvPicPr>
        <p:blipFill rotWithShape="1">
          <a:blip r:embed="rId4">
            <a:alphaModFix/>
          </a:blip>
          <a:srcRect b="37031" l="38398" r="0" t="29116"/>
          <a:stretch/>
        </p:blipFill>
        <p:spPr>
          <a:xfrm>
            <a:off x="9037136" y="4949049"/>
            <a:ext cx="2640430" cy="806116"/>
          </a:xfrm>
          <a:prstGeom prst="rect">
            <a:avLst/>
          </a:prstGeom>
          <a:noFill/>
          <a:ln>
            <a:noFill/>
          </a:ln>
        </p:spPr>
      </p:pic>
      <p:sp>
        <p:nvSpPr>
          <p:cNvPr id="97" name="Google Shape;97;p2"/>
          <p:cNvSpPr/>
          <p:nvPr/>
        </p:nvSpPr>
        <p:spPr>
          <a:xfrm>
            <a:off x="2717048" y="3551322"/>
            <a:ext cx="147514" cy="2795454"/>
          </a:xfrm>
          <a:prstGeom prst="lef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2"/>
          <p:cNvSpPr/>
          <p:nvPr/>
        </p:nvSpPr>
        <p:spPr>
          <a:xfrm>
            <a:off x="2717048" y="980913"/>
            <a:ext cx="147514" cy="2059185"/>
          </a:xfrm>
          <a:prstGeom prst="lef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2"/>
          <p:cNvSpPr txBox="1"/>
          <p:nvPr/>
        </p:nvSpPr>
        <p:spPr>
          <a:xfrm rot="-5400000">
            <a:off x="1773597" y="5026013"/>
            <a:ext cx="13159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Lower Layer</a:t>
            </a:r>
            <a:endParaRPr/>
          </a:p>
        </p:txBody>
      </p:sp>
      <p:sp>
        <p:nvSpPr>
          <p:cNvPr id="100" name="Google Shape;100;p2"/>
          <p:cNvSpPr txBox="1"/>
          <p:nvPr/>
        </p:nvSpPr>
        <p:spPr>
          <a:xfrm rot="-5400000">
            <a:off x="1722217" y="1970047"/>
            <a:ext cx="13252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Upper Layer</a:t>
            </a:r>
            <a:endParaRPr/>
          </a:p>
        </p:txBody>
      </p:sp>
      <p:cxnSp>
        <p:nvCxnSpPr>
          <p:cNvPr id="101" name="Google Shape;101;p2"/>
          <p:cNvCxnSpPr/>
          <p:nvPr/>
        </p:nvCxnSpPr>
        <p:spPr>
          <a:xfrm rot="10800000">
            <a:off x="2569533" y="3551322"/>
            <a:ext cx="442661" cy="0"/>
          </a:xfrm>
          <a:prstGeom prst="straightConnector1">
            <a:avLst/>
          </a:prstGeom>
          <a:noFill/>
          <a:ln cap="flat" cmpd="sng" w="9525">
            <a:solidFill>
              <a:schemeClr val="accent1"/>
            </a:solidFill>
            <a:prstDash val="solid"/>
            <a:miter lim="800000"/>
            <a:headEnd len="sm" w="sm" type="none"/>
            <a:tailEnd len="med" w="med" type="triangle"/>
          </a:ln>
        </p:spPr>
      </p:cxnSp>
      <p:sp>
        <p:nvSpPr>
          <p:cNvPr id="102" name="Google Shape;102;p2"/>
          <p:cNvSpPr txBox="1"/>
          <p:nvPr/>
        </p:nvSpPr>
        <p:spPr>
          <a:xfrm rot="-5400000">
            <a:off x="1849021" y="3128115"/>
            <a:ext cx="92767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Heart of OSI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b="0" l="6475" r="1" t="0"/>
          <a:stretch/>
        </p:blipFill>
        <p:spPr>
          <a:xfrm>
            <a:off x="2651473" y="1579237"/>
            <a:ext cx="6694545" cy="47888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b="22954" l="18463" r="17382" t="43982"/>
          <a:stretch/>
        </p:blipFill>
        <p:spPr>
          <a:xfrm>
            <a:off x="3458818" y="781878"/>
            <a:ext cx="5499652" cy="1656521"/>
          </a:xfrm>
          <a:prstGeom prst="rect">
            <a:avLst/>
          </a:prstGeom>
          <a:noFill/>
          <a:ln>
            <a:noFill/>
          </a:ln>
        </p:spPr>
      </p:pic>
      <p:pic>
        <p:nvPicPr>
          <p:cNvPr id="113" name="Google Shape;113;p4"/>
          <p:cNvPicPr preferRelativeResize="0"/>
          <p:nvPr/>
        </p:nvPicPr>
        <p:blipFill rotWithShape="1">
          <a:blip r:embed="rId4">
            <a:alphaModFix/>
          </a:blip>
          <a:srcRect b="0" l="0" r="0" t="0"/>
          <a:stretch/>
        </p:blipFill>
        <p:spPr>
          <a:xfrm>
            <a:off x="3491113" y="2763081"/>
            <a:ext cx="5467357" cy="15621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5"/>
          <p:cNvPicPr preferRelativeResize="0"/>
          <p:nvPr/>
        </p:nvPicPr>
        <p:blipFill rotWithShape="1">
          <a:blip r:embed="rId4">
            <a:alphaModFix/>
          </a:blip>
          <a:srcRect b="3867" l="3065" r="2600" t="4141"/>
          <a:stretch/>
        </p:blipFill>
        <p:spPr>
          <a:xfrm>
            <a:off x="1842052" y="159026"/>
            <a:ext cx="8567004" cy="64538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6"/>
          <p:cNvPicPr preferRelativeResize="0"/>
          <p:nvPr/>
        </p:nvPicPr>
        <p:blipFill rotWithShape="1">
          <a:blip r:embed="rId3">
            <a:alphaModFix/>
          </a:blip>
          <a:srcRect b="0" l="0" r="0" t="0"/>
          <a:stretch/>
        </p:blipFill>
        <p:spPr>
          <a:xfrm>
            <a:off x="1605516" y="2647507"/>
            <a:ext cx="3048000" cy="2286000"/>
          </a:xfrm>
          <a:prstGeom prst="rect">
            <a:avLst/>
          </a:prstGeom>
          <a:noFill/>
          <a:ln>
            <a:noFill/>
          </a:ln>
        </p:spPr>
      </p:pic>
      <p:pic>
        <p:nvPicPr>
          <p:cNvPr id="124" name="Google Shape;124;p6"/>
          <p:cNvPicPr preferRelativeResize="0"/>
          <p:nvPr/>
        </p:nvPicPr>
        <p:blipFill rotWithShape="1">
          <a:blip r:embed="rId4">
            <a:alphaModFix/>
          </a:blip>
          <a:srcRect b="0" l="0" r="0" t="0"/>
          <a:stretch/>
        </p:blipFill>
        <p:spPr>
          <a:xfrm>
            <a:off x="5040976" y="2647507"/>
            <a:ext cx="3048000" cy="22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7"/>
          <p:cNvPicPr preferRelativeResize="0"/>
          <p:nvPr/>
        </p:nvPicPr>
        <p:blipFill rotWithShape="1">
          <a:blip r:embed="rId3">
            <a:alphaModFix/>
          </a:blip>
          <a:srcRect b="0" l="28952" r="30756" t="26190"/>
          <a:stretch/>
        </p:blipFill>
        <p:spPr>
          <a:xfrm>
            <a:off x="1195725" y="45237"/>
            <a:ext cx="7118001" cy="6767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nvSpPr>
        <p:spPr>
          <a:xfrm>
            <a:off x="152512" y="41304"/>
            <a:ext cx="59434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Switch vs. Router: What is the Difference?</a:t>
            </a:r>
            <a:endParaRPr sz="2400">
              <a:solidFill>
                <a:schemeClr val="dk1"/>
              </a:solidFill>
              <a:latin typeface="Calibri"/>
              <a:ea typeface="Calibri"/>
              <a:cs typeface="Calibri"/>
              <a:sym typeface="Calibri"/>
            </a:endParaRPr>
          </a:p>
        </p:txBody>
      </p:sp>
      <p:pic>
        <p:nvPicPr>
          <p:cNvPr id="135" name="Google Shape;135;p8"/>
          <p:cNvPicPr preferRelativeResize="0"/>
          <p:nvPr/>
        </p:nvPicPr>
        <p:blipFill rotWithShape="1">
          <a:blip r:embed="rId3">
            <a:alphaModFix/>
          </a:blip>
          <a:srcRect b="-1" l="5132" r="32631" t="18699"/>
          <a:stretch/>
        </p:blipFill>
        <p:spPr>
          <a:xfrm>
            <a:off x="3520575" y="437762"/>
            <a:ext cx="8145499" cy="5982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nvSpPr>
        <p:spPr>
          <a:xfrm>
            <a:off x="720436" y="969819"/>
            <a:ext cx="986893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How VLANs work. A VLAN is identified on network switches by a VLAN ID. Each port on a switch can have one or more VLAN IDs assigned to it and will land in a default VLAN if no other one is assigned. Each VLAN provides data-link access to all hosts connected to switch ports configured with its VLAN ID.</a:t>
            </a:r>
            <a:endParaRPr/>
          </a:p>
        </p:txBody>
      </p:sp>
      <p:pic>
        <p:nvPicPr>
          <p:cNvPr id="141" name="Google Shape;141;p9"/>
          <p:cNvPicPr preferRelativeResize="0"/>
          <p:nvPr/>
        </p:nvPicPr>
        <p:blipFill rotWithShape="1">
          <a:blip r:embed="rId3">
            <a:alphaModFix/>
          </a:blip>
          <a:srcRect b="0" l="0" r="0" t="0"/>
          <a:stretch/>
        </p:blipFill>
        <p:spPr>
          <a:xfrm>
            <a:off x="2102205" y="1893149"/>
            <a:ext cx="7105393" cy="47806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2023-11-15T18:46:39Z</dcterms:created>
  <dc:creator>Mohammad Nouman</dc:creator>
</cp:coreProperties>
</file>