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337" r:id="rId3"/>
    <p:sldId id="435" r:id="rId4"/>
    <p:sldId id="338" r:id="rId5"/>
    <p:sldId id="340" r:id="rId6"/>
    <p:sldId id="344" r:id="rId7"/>
    <p:sldId id="341" r:id="rId8"/>
    <p:sldId id="342" r:id="rId9"/>
    <p:sldId id="365" r:id="rId10"/>
    <p:sldId id="368" r:id="rId11"/>
    <p:sldId id="372" r:id="rId12"/>
    <p:sldId id="376" r:id="rId13"/>
    <p:sldId id="436" r:id="rId14"/>
    <p:sldId id="437" r:id="rId15"/>
    <p:sldId id="438" r:id="rId16"/>
    <p:sldId id="439" r:id="rId17"/>
    <p:sldId id="440" r:id="rId18"/>
    <p:sldId id="441" r:id="rId19"/>
    <p:sldId id="378" r:id="rId20"/>
    <p:sldId id="380" r:id="rId21"/>
    <p:sldId id="400" r:id="rId22"/>
    <p:sldId id="424" r:id="rId23"/>
    <p:sldId id="425" r:id="rId24"/>
    <p:sldId id="410" r:id="rId25"/>
    <p:sldId id="433" r:id="rId26"/>
    <p:sldId id="434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37"/>
            <p14:sldId id="435"/>
            <p14:sldId id="338"/>
            <p14:sldId id="340"/>
            <p14:sldId id="344"/>
            <p14:sldId id="341"/>
            <p14:sldId id="342"/>
            <p14:sldId id="365"/>
            <p14:sldId id="368"/>
            <p14:sldId id="372"/>
            <p14:sldId id="376"/>
            <p14:sldId id="436"/>
            <p14:sldId id="437"/>
            <p14:sldId id="438"/>
            <p14:sldId id="439"/>
            <p14:sldId id="440"/>
            <p14:sldId id="441"/>
            <p14:sldId id="378"/>
            <p14:sldId id="380"/>
            <p14:sldId id="400"/>
            <p14:sldId id="424"/>
            <p14:sldId id="425"/>
            <p14:sldId id="410"/>
            <p14:sldId id="433"/>
            <p14:sldId id="434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4195" autoAdjust="0"/>
  </p:normalViewPr>
  <p:slideViewPr>
    <p:cSldViewPr>
      <p:cViewPr>
        <p:scale>
          <a:sx n="76" d="100"/>
          <a:sy n="76" d="100"/>
        </p:scale>
        <p:origin x="-120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29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568575"/>
            <a:ext cx="6180224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and Network </a:t>
            </a:r>
            <a:r>
              <a:rPr lang="en-US" dirty="0" smtClean="0"/>
              <a:t>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Access Control</a:t>
            </a:r>
            <a:endParaRPr lang="en-US" sz="2800" b="1" dirty="0"/>
          </a:p>
        </p:txBody>
      </p:sp>
      <p:pic>
        <p:nvPicPr>
          <p:cNvPr id="23554" name="Picture 2" descr="pcbsd/trunk/SysInstaller/custom/images/network-secur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0"/>
            <a:ext cx="3619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Factor Authentication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96413"/>
            <a:ext cx="8534400" cy="4728187"/>
          </a:xfrm>
        </p:spPr>
        <p:txBody>
          <a:bodyPr>
            <a:noAutofit/>
          </a:bodyPr>
          <a:lstStyle/>
          <a:p>
            <a:r>
              <a:rPr lang="en-US" sz="2400" dirty="0" smtClean="0"/>
              <a:t>Authentication </a:t>
            </a:r>
            <a:r>
              <a:rPr lang="en-US" sz="2400" dirty="0"/>
              <a:t>based upon two methods. </a:t>
            </a:r>
            <a:endParaRPr lang="en-US" sz="2400" dirty="0" smtClean="0"/>
          </a:p>
          <a:p>
            <a:r>
              <a:rPr lang="en-US" sz="2400" dirty="0" smtClean="0"/>
              <a:t>ATM </a:t>
            </a:r>
            <a:r>
              <a:rPr lang="en-US" sz="2400" dirty="0"/>
              <a:t>cards are an example of two-factor </a:t>
            </a:r>
            <a:r>
              <a:rPr lang="en-US" sz="2400" dirty="0" smtClean="0"/>
              <a:t>authentication at </a:t>
            </a:r>
            <a:r>
              <a:rPr lang="en-US" sz="2400" dirty="0"/>
              <a:t>work.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779072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96413"/>
            <a:ext cx="8534400" cy="5185387"/>
          </a:xfrm>
        </p:spPr>
        <p:txBody>
          <a:bodyPr>
            <a:noAutofit/>
          </a:bodyPr>
          <a:lstStyle/>
          <a:p>
            <a:r>
              <a:rPr lang="en-US" sz="2400" dirty="0" smtClean="0"/>
              <a:t>People vs People Authentications</a:t>
            </a:r>
          </a:p>
          <a:p>
            <a:r>
              <a:rPr lang="en-US" sz="2400" dirty="0" smtClean="0"/>
              <a:t>People vs Computer Authentications</a:t>
            </a:r>
          </a:p>
          <a:p>
            <a:r>
              <a:rPr lang="en-US" sz="2400" dirty="0" smtClean="0"/>
              <a:t>Computer vs Computer Authentications</a:t>
            </a:r>
          </a:p>
          <a:p>
            <a:pPr lvl="1"/>
            <a:r>
              <a:rPr lang="en-US" sz="2000" dirty="0" smtClean="0"/>
              <a:t>Client authentication</a:t>
            </a:r>
          </a:p>
          <a:p>
            <a:pPr lvl="1"/>
            <a:r>
              <a:rPr lang="en-US" sz="2000" dirty="0" smtClean="0"/>
              <a:t>Server authentication </a:t>
            </a:r>
          </a:p>
          <a:p>
            <a:pPr lvl="1"/>
            <a:r>
              <a:rPr lang="en-US" sz="2000" dirty="0" smtClean="0"/>
              <a:t>Mutual authentication</a:t>
            </a:r>
          </a:p>
          <a:p>
            <a:r>
              <a:rPr lang="en-US" sz="2400" dirty="0" smtClean="0"/>
              <a:t>Example : Kerberos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9242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5410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Permission </a:t>
            </a:r>
            <a:r>
              <a:rPr lang="en-US" sz="2400" b="1" dirty="0"/>
              <a:t>to conduct some </a:t>
            </a:r>
            <a:r>
              <a:rPr lang="en-US" sz="2400" b="1" dirty="0" smtClean="0"/>
              <a:t>action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b="1" dirty="0" smtClean="0"/>
              <a:t>Authentication </a:t>
            </a:r>
            <a:r>
              <a:rPr lang="en-US" sz="2000" b="1" dirty="0"/>
              <a:t>is about verifying identity</a:t>
            </a:r>
            <a:r>
              <a:rPr lang="en-US" sz="2000" dirty="0"/>
              <a:t>, </a:t>
            </a:r>
            <a:endParaRPr lang="en-US" sz="2000" dirty="0" smtClean="0"/>
          </a:p>
          <a:p>
            <a:pPr lvl="1"/>
            <a:r>
              <a:rPr lang="en-US" sz="2000" b="1" dirty="0" smtClean="0"/>
              <a:t>authorization </a:t>
            </a:r>
            <a:r>
              <a:rPr lang="en-US" sz="2000" b="1" dirty="0"/>
              <a:t>is </a:t>
            </a:r>
            <a:r>
              <a:rPr lang="en-US" sz="2000" b="1" dirty="0" smtClean="0"/>
              <a:t>verifying </a:t>
            </a:r>
            <a:r>
              <a:rPr lang="en-US" sz="2000" b="1" dirty="0"/>
              <a:t>a </a:t>
            </a:r>
            <a:r>
              <a:rPr lang="en-US" sz="2000" b="1" dirty="0" smtClean="0"/>
              <a:t>user’s authority</a:t>
            </a:r>
            <a:r>
              <a:rPr lang="en-US" sz="2000" b="1" dirty="0"/>
              <a:t>. </a:t>
            </a:r>
            <a:endParaRPr lang="en-US" sz="2000" b="1" dirty="0" smtClean="0"/>
          </a:p>
          <a:p>
            <a:r>
              <a:rPr lang="en-US" sz="2400" dirty="0" smtClean="0"/>
              <a:t>Example : Use of ATM to withdraw Money you don’t have.</a:t>
            </a:r>
          </a:p>
        </p:txBody>
      </p:sp>
    </p:spTree>
    <p:extLst>
      <p:ext uri="{BB962C8B-B14F-4D97-AF65-F5344CB8AC3E}">
        <p14:creationId xmlns:p14="http://schemas.microsoft.com/office/powerpoint/2010/main" val="29203006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5410200"/>
          </a:xfrm>
        </p:spPr>
        <p:txBody>
          <a:bodyPr>
            <a:noAutofit/>
          </a:bodyPr>
          <a:lstStyle/>
          <a:p>
            <a:r>
              <a:rPr lang="en-US" sz="2400" b="1" dirty="0"/>
              <a:t>Access Control Models</a:t>
            </a:r>
          </a:p>
          <a:p>
            <a:r>
              <a:rPr lang="en-US" sz="2400" b="1" dirty="0" smtClean="0"/>
              <a:t>Mandatory access control </a:t>
            </a:r>
            <a:r>
              <a:rPr lang="en-US" sz="2400" b="1" dirty="0"/>
              <a:t>(MAC) </a:t>
            </a:r>
            <a:r>
              <a:rPr lang="en-US" sz="2400" b="1" dirty="0" smtClean="0"/>
              <a:t>model </a:t>
            </a:r>
          </a:p>
          <a:p>
            <a:r>
              <a:rPr lang="en-US" sz="2000" dirty="0"/>
              <a:t>In the MAC model, the computer system decides exactly who has access to which </a:t>
            </a:r>
            <a:r>
              <a:rPr lang="en-US" sz="2000" dirty="0" smtClean="0"/>
              <a:t>resources in </a:t>
            </a:r>
            <a:r>
              <a:rPr lang="en-US" sz="2000" dirty="0"/>
              <a:t>the system.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the MAC model, if Alice creates a new document, the system can decide </a:t>
            </a:r>
            <a:r>
              <a:rPr lang="en-US" sz="2000" dirty="0" smtClean="0"/>
              <a:t>that no one but Alice is allowed to access that document. </a:t>
            </a:r>
          </a:p>
          <a:p>
            <a:r>
              <a:rPr lang="en-US" sz="2000" dirty="0" smtClean="0"/>
              <a:t>Alice herself does not have the right to decide </a:t>
            </a:r>
            <a:r>
              <a:rPr lang="en-US" sz="2000" dirty="0"/>
              <a:t>who else is allowed to access the file that she authored. </a:t>
            </a:r>
            <a:endParaRPr lang="en-US" sz="2000" dirty="0" smtClean="0"/>
          </a:p>
          <a:p>
            <a:r>
              <a:rPr lang="en-US" sz="2000" dirty="0" smtClean="0"/>
              <a:t>Even </a:t>
            </a:r>
            <a:r>
              <a:rPr lang="en-US" sz="2000" dirty="0"/>
              <a:t>if she wants to share </a:t>
            </a:r>
            <a:r>
              <a:rPr lang="en-US" sz="2000" dirty="0" smtClean="0"/>
              <a:t>the document </a:t>
            </a:r>
            <a:r>
              <a:rPr lang="en-US" sz="2000" dirty="0"/>
              <a:t>she authored with her friend Bob, she is not </a:t>
            </a:r>
            <a:r>
              <a:rPr lang="en-US" sz="2000" dirty="0" smtClean="0"/>
              <a:t>authorized </a:t>
            </a:r>
            <a:r>
              <a:rPr lang="en-US" sz="2000" dirty="0"/>
              <a:t>to make that decision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5842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5410200"/>
          </a:xfrm>
        </p:spPr>
        <p:txBody>
          <a:bodyPr>
            <a:noAutofit/>
          </a:bodyPr>
          <a:lstStyle/>
          <a:p>
            <a:r>
              <a:rPr lang="en-US" sz="2400" b="1" dirty="0"/>
              <a:t>Access Control Models</a:t>
            </a:r>
          </a:p>
          <a:p>
            <a:r>
              <a:rPr lang="en-US" sz="2400" b="1" dirty="0" smtClean="0"/>
              <a:t>Mandatory access control </a:t>
            </a:r>
            <a:r>
              <a:rPr lang="en-US" sz="2400" b="1" dirty="0"/>
              <a:t>(MAC) </a:t>
            </a:r>
            <a:r>
              <a:rPr lang="en-US" sz="2400" b="1" dirty="0" smtClean="0"/>
              <a:t>model </a:t>
            </a:r>
          </a:p>
          <a:p>
            <a:r>
              <a:rPr lang="en-US" sz="2000" dirty="0" smtClean="0"/>
              <a:t>Security Labels</a:t>
            </a:r>
          </a:p>
          <a:p>
            <a:pPr lvl="1"/>
            <a:r>
              <a:rPr lang="en-US" sz="1600" dirty="0" smtClean="0"/>
              <a:t>Classification</a:t>
            </a:r>
          </a:p>
          <a:p>
            <a:pPr lvl="1"/>
            <a:r>
              <a:rPr lang="en-US" sz="1600" dirty="0" smtClean="0"/>
              <a:t>Clearance</a:t>
            </a:r>
          </a:p>
          <a:p>
            <a:r>
              <a:rPr lang="en-US" sz="2000" dirty="0" smtClean="0"/>
              <a:t>Categories </a:t>
            </a:r>
          </a:p>
          <a:p>
            <a:pPr lvl="1"/>
            <a:r>
              <a:rPr lang="en-US" sz="1600" dirty="0" smtClean="0"/>
              <a:t>Need to Know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a </a:t>
            </a:r>
            <a:r>
              <a:rPr lang="en-US" sz="2000" dirty="0" smtClean="0"/>
              <a:t>MAC model</a:t>
            </a:r>
            <a:r>
              <a:rPr lang="en-US" sz="2000" dirty="0"/>
              <a:t>, only the computer system determines who is authorized to access documents </a:t>
            </a:r>
            <a:r>
              <a:rPr lang="en-US" sz="2000" dirty="0" smtClean="0"/>
              <a:t>that Alice </a:t>
            </a:r>
            <a:r>
              <a:rPr lang="en-US" sz="2000" dirty="0"/>
              <a:t>creates.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2286000"/>
            <a:ext cx="33051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3339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4724400"/>
          </a:xfrm>
        </p:spPr>
        <p:txBody>
          <a:bodyPr>
            <a:noAutofit/>
          </a:bodyPr>
          <a:lstStyle/>
          <a:p>
            <a:r>
              <a:rPr lang="en-US" sz="2400" b="1" dirty="0"/>
              <a:t>Access Control Models</a:t>
            </a:r>
          </a:p>
          <a:p>
            <a:r>
              <a:rPr lang="en-US" sz="2400" b="1" dirty="0"/>
              <a:t>Discretionary Access Control (DAC)</a:t>
            </a:r>
          </a:p>
          <a:p>
            <a:r>
              <a:rPr lang="en-US" sz="2400" dirty="0"/>
              <a:t>The DAC model is different from the MAC model in that users are authorized to </a:t>
            </a:r>
            <a:r>
              <a:rPr lang="en-US" sz="2400" dirty="0" smtClean="0"/>
              <a:t>determine which </a:t>
            </a:r>
            <a:r>
              <a:rPr lang="en-US" sz="2400" dirty="0"/>
              <a:t>other users can access files or other resources that they create, use, or own.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dirty="0" smtClean="0"/>
              <a:t>discretionary access </a:t>
            </a:r>
            <a:r>
              <a:rPr lang="en-US" sz="2400" dirty="0"/>
              <a:t>system, Alice could let Bob access a file at her discretion by issuing a </a:t>
            </a:r>
            <a:r>
              <a:rPr lang="en-US" sz="2400" dirty="0" smtClean="0"/>
              <a:t>command to </a:t>
            </a:r>
            <a:r>
              <a:rPr lang="en-US" sz="2400" dirty="0"/>
              <a:t>the system, and then Bob would be given access to that file.</a:t>
            </a:r>
            <a:r>
              <a:rPr lang="en-US" sz="1800" dirty="0"/>
              <a:t>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572948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3886200"/>
          </a:xfrm>
        </p:spPr>
        <p:txBody>
          <a:bodyPr>
            <a:noAutofit/>
          </a:bodyPr>
          <a:lstStyle/>
          <a:p>
            <a:r>
              <a:rPr lang="en-US" sz="2400" b="1" dirty="0"/>
              <a:t>Access Control Models</a:t>
            </a:r>
          </a:p>
          <a:p>
            <a:r>
              <a:rPr lang="en-US" sz="2400" b="1" dirty="0"/>
              <a:t>Discretionary Access Control (DAC</a:t>
            </a:r>
            <a:r>
              <a:rPr lang="en-US" sz="2400" b="1" dirty="0" smtClean="0"/>
              <a:t>)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For </a:t>
            </a:r>
            <a:r>
              <a:rPr lang="en-US" sz="1800" dirty="0"/>
              <a:t>instance, in UNIX, </a:t>
            </a:r>
            <a:r>
              <a:rPr lang="en-US" sz="1800" dirty="0" smtClean="0"/>
              <a:t>which uses </a:t>
            </a:r>
            <a:r>
              <a:rPr lang="en-US" sz="1800" dirty="0"/>
              <a:t>a DAC model, Alice could issue the command to allow all users on the system to read the file.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ACL that results from such a command </a:t>
            </a:r>
            <a:r>
              <a:rPr lang="en-US" sz="1800" dirty="0" smtClean="0"/>
              <a:t>is </a:t>
            </a:r>
            <a:r>
              <a:rPr lang="en-US" sz="1800" dirty="0"/>
              <a:t>shown in Table 1-4, in which the third row specifies that every user (denoted by *) has </a:t>
            </a:r>
            <a:r>
              <a:rPr lang="en-US" sz="1800" dirty="0" smtClean="0"/>
              <a:t>read </a:t>
            </a:r>
            <a:r>
              <a:rPr lang="en-US" sz="1800" dirty="0"/>
              <a:t>privileges for the file /home/Alice/product_specs.txt.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chmod</a:t>
            </a:r>
            <a:r>
              <a:rPr lang="en-US" sz="1800" dirty="0" smtClean="0"/>
              <a:t> </a:t>
            </a:r>
            <a:r>
              <a:rPr lang="en-US" sz="1800" dirty="0" err="1"/>
              <a:t>a+r</a:t>
            </a:r>
            <a:r>
              <a:rPr lang="en-US" sz="1800" dirty="0"/>
              <a:t> /</a:t>
            </a:r>
            <a:r>
              <a:rPr lang="en-US" sz="1800" dirty="0" smtClean="0"/>
              <a:t>home/Alice/product_specs.txt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835572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3389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5486400"/>
          </a:xfrm>
        </p:spPr>
        <p:txBody>
          <a:bodyPr>
            <a:noAutofit/>
          </a:bodyPr>
          <a:lstStyle/>
          <a:p>
            <a:r>
              <a:rPr lang="en-US" sz="2400" b="1" dirty="0"/>
              <a:t>Access Control Models</a:t>
            </a:r>
          </a:p>
          <a:p>
            <a:r>
              <a:rPr lang="en-US" sz="2400" b="1" dirty="0"/>
              <a:t>Role-Based Access Control (RBAC)</a:t>
            </a:r>
          </a:p>
          <a:p>
            <a:r>
              <a:rPr lang="en-US" sz="2800" dirty="0"/>
              <a:t>The third access control model is the RBAC model, which is similar to the MAC model in </a:t>
            </a:r>
            <a:r>
              <a:rPr lang="en-US" sz="2800" dirty="0" smtClean="0"/>
              <a:t>the sense </a:t>
            </a:r>
            <a:r>
              <a:rPr lang="en-US" sz="2800" dirty="0"/>
              <a:t>that the system decides exactly which users are allowed to access which </a:t>
            </a:r>
            <a:r>
              <a:rPr lang="en-US" sz="2800" dirty="0" smtClean="0"/>
              <a:t>resources—but the </a:t>
            </a:r>
            <a:r>
              <a:rPr lang="en-US" sz="2800" dirty="0"/>
              <a:t>system does this in a special way.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RBAC system will incorporate the user’s role into </a:t>
            </a:r>
            <a:r>
              <a:rPr lang="en-US" sz="2800" dirty="0" smtClean="0"/>
              <a:t>its access </a:t>
            </a:r>
            <a:r>
              <a:rPr lang="en-US" sz="2800" dirty="0"/>
              <a:t>decision.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38388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3810000"/>
          </a:xfrm>
        </p:spPr>
        <p:txBody>
          <a:bodyPr>
            <a:noAutofit/>
          </a:bodyPr>
          <a:lstStyle/>
          <a:p>
            <a:r>
              <a:rPr lang="en-US" sz="2400" b="1" dirty="0"/>
              <a:t>Access Control Models</a:t>
            </a:r>
          </a:p>
          <a:p>
            <a:r>
              <a:rPr lang="en-US" sz="2400" b="1" dirty="0"/>
              <a:t>Role-Based Access Control (RBAC)</a:t>
            </a:r>
          </a:p>
          <a:p>
            <a:r>
              <a:rPr lang="en-US" sz="2800" dirty="0"/>
              <a:t>As per the role-based ACL shown in Table 1-3, a backup operator is allowed to read </a:t>
            </a:r>
            <a:r>
              <a:rPr lang="en-US" sz="2800" dirty="0" smtClean="0"/>
              <a:t>data from </a:t>
            </a:r>
            <a:r>
              <a:rPr lang="en-US" sz="2800" dirty="0"/>
              <a:t>all user home directories (/home/*) so that the data can be archived. </a:t>
            </a:r>
            <a:endParaRPr lang="en-US" sz="2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7696200" cy="188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4733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Authorization- Implementation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5181600"/>
          </a:xfrm>
        </p:spPr>
        <p:txBody>
          <a:bodyPr>
            <a:noAutofit/>
          </a:bodyPr>
          <a:lstStyle/>
          <a:p>
            <a:r>
              <a:rPr lang="en-US" sz="2000" b="1" dirty="0"/>
              <a:t>Access Control Lists (ACLs)</a:t>
            </a:r>
          </a:p>
          <a:p>
            <a:r>
              <a:rPr lang="en-US" sz="2000" dirty="0"/>
              <a:t>Minimally, an ACL is a set of users and a corresponding set of resources they are allowed </a:t>
            </a:r>
            <a:r>
              <a:rPr lang="en-US" sz="2000" dirty="0" smtClean="0"/>
              <a:t>to access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dirty="0"/>
              <a:t>entity (or a process) that is capable of being authenticated is often referred to as a principal.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example, Alice may have access to all the files in her home directory</a:t>
            </a:r>
            <a:r>
              <a:rPr lang="en-US" sz="2000" dirty="0" smtClean="0"/>
              <a:t>, </a:t>
            </a:r>
            <a:r>
              <a:rPr lang="en-US" sz="2000" dirty="0"/>
              <a:t>but may </a:t>
            </a:r>
            <a:r>
              <a:rPr lang="en-US" sz="2000" dirty="0" smtClean="0"/>
              <a:t>not have </a:t>
            </a:r>
            <a:r>
              <a:rPr lang="en-US" sz="2000" dirty="0"/>
              <a:t>access to Bob’s files. </a:t>
            </a:r>
            <a:endParaRPr lang="en-US" sz="2000" dirty="0" smtClean="0"/>
          </a:p>
          <a:p>
            <a:r>
              <a:rPr lang="en-US" sz="2000" dirty="0" smtClean="0"/>
              <a:t>Suppose </a:t>
            </a:r>
            <a:r>
              <a:rPr lang="en-US" sz="2000" dirty="0"/>
              <a:t>Alice’s home directory is /home/Alice, and Bob’s </a:t>
            </a:r>
            <a:r>
              <a:rPr lang="en-US" sz="2000" dirty="0" smtClean="0"/>
              <a:t>home directory </a:t>
            </a:r>
            <a:r>
              <a:rPr lang="en-US" sz="2000" dirty="0"/>
              <a:t>is /home/Bob. An ACL that models this </a:t>
            </a:r>
            <a:r>
              <a:rPr lang="en-US" sz="2000" dirty="0" smtClean="0"/>
              <a:t>is shown </a:t>
            </a:r>
            <a:r>
              <a:rPr lang="en-US" sz="2000" dirty="0"/>
              <a:t>in Table 1-1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95898"/>
            <a:ext cx="8458200" cy="246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0480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Key Concepts in Access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19200"/>
            <a:ext cx="80772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Identification</a:t>
            </a:r>
          </a:p>
          <a:p>
            <a:pPr marL="0" indent="0">
              <a:buNone/>
            </a:pPr>
            <a:r>
              <a:rPr lang="en-US" dirty="0"/>
              <a:t>• Authentication</a:t>
            </a:r>
          </a:p>
          <a:p>
            <a:pPr marL="0" indent="0">
              <a:buNone/>
            </a:pPr>
            <a:r>
              <a:rPr lang="en-US" dirty="0"/>
              <a:t>• Authorization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Data/message </a:t>
            </a:r>
            <a:r>
              <a:rPr lang="en-US" dirty="0"/>
              <a:t>integrity</a:t>
            </a:r>
          </a:p>
          <a:p>
            <a:pPr marL="0" indent="0">
              <a:buNone/>
            </a:pPr>
            <a:r>
              <a:rPr lang="en-US" dirty="0"/>
              <a:t>• Accountability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Non-repudiation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68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95400"/>
            <a:ext cx="8534400" cy="3581400"/>
          </a:xfrm>
        </p:spPr>
        <p:txBody>
          <a:bodyPr>
            <a:noAutofit/>
          </a:bodyPr>
          <a:lstStyle/>
          <a:p>
            <a:r>
              <a:rPr lang="en-US" sz="2400" b="1" dirty="0"/>
              <a:t>Access Control Lists (ACLs)</a:t>
            </a:r>
          </a:p>
          <a:p>
            <a:r>
              <a:rPr lang="en-US" sz="2400" dirty="0"/>
              <a:t>In some more sophisticated ACL schemes, another piece of information called a </a:t>
            </a:r>
            <a:r>
              <a:rPr lang="en-US" sz="2400" i="1" dirty="0"/>
              <a:t>role </a:t>
            </a:r>
            <a:r>
              <a:rPr lang="en-US" sz="2400" dirty="0" smtClean="0"/>
              <a:t>is added</a:t>
            </a:r>
            <a:r>
              <a:rPr lang="en-US" sz="2400" dirty="0"/>
              <a:t>, which enables a user or principal to access particular resources. </a:t>
            </a:r>
            <a:endParaRPr lang="en-US" sz="2400" dirty="0" smtClean="0"/>
          </a:p>
          <a:p>
            <a:r>
              <a:rPr lang="en-US" sz="2400" dirty="0" smtClean="0"/>
              <a:t>Table </a:t>
            </a:r>
            <a:r>
              <a:rPr lang="en-US" sz="2400" dirty="0"/>
              <a:t>1-2 shows </a:t>
            </a:r>
            <a:r>
              <a:rPr lang="en-US" sz="2400" dirty="0" smtClean="0"/>
              <a:t>an example </a:t>
            </a:r>
            <a:r>
              <a:rPr lang="en-US" sz="2400" dirty="0"/>
              <a:t>mapping of users to roles, and </a:t>
            </a:r>
            <a:endParaRPr lang="en-US" sz="2400" dirty="0" smtClean="0"/>
          </a:p>
          <a:p>
            <a:r>
              <a:rPr lang="en-US" sz="2400" dirty="0" smtClean="0"/>
              <a:t>Table </a:t>
            </a:r>
            <a:r>
              <a:rPr lang="en-US" sz="2400" dirty="0"/>
              <a:t>1-3 shows a role-based </a:t>
            </a:r>
            <a:r>
              <a:rPr lang="en-US" sz="2400" dirty="0" smtClean="0"/>
              <a:t>ACL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5867400" cy="297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705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Accountability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8534400" cy="563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goal of accountability is to ensure </a:t>
            </a:r>
            <a:r>
              <a:rPr lang="en-US" sz="2800" dirty="0" smtClean="0"/>
              <a:t>that you </a:t>
            </a:r>
            <a:r>
              <a:rPr lang="en-US" sz="2800" dirty="0"/>
              <a:t>are able to determine who the attacker or principal is in the </a:t>
            </a:r>
            <a:r>
              <a:rPr lang="en-US" sz="2800" b="1" dirty="0"/>
              <a:t>case that something </a:t>
            </a:r>
            <a:r>
              <a:rPr lang="en-US" sz="2800" b="1" dirty="0" smtClean="0"/>
              <a:t>goes wrong </a:t>
            </a:r>
            <a:r>
              <a:rPr lang="en-US" sz="2800" b="1" dirty="0"/>
              <a:t>or an erroneous transaction is identified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the case of a malicious incident, you </a:t>
            </a:r>
            <a:r>
              <a:rPr lang="en-US" sz="2800" dirty="0" smtClean="0"/>
              <a:t>want to </a:t>
            </a:r>
            <a:r>
              <a:rPr lang="en-US" sz="2800" dirty="0"/>
              <a:t>be able </a:t>
            </a:r>
            <a:r>
              <a:rPr lang="en-US" sz="2800" b="1" dirty="0"/>
              <a:t>to prosecute and prove that the attacker conducted illegitimate actions.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case of </a:t>
            </a:r>
            <a:r>
              <a:rPr lang="en-US" sz="2800" dirty="0"/>
              <a:t>an erroneous transaction, you want to identify which principal made the mistake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0838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8534400" cy="563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Most computer </a:t>
            </a:r>
            <a:r>
              <a:rPr lang="en-US" sz="2800" dirty="0"/>
              <a:t>systems </a:t>
            </a:r>
            <a:r>
              <a:rPr lang="en-US" sz="2800" b="1" dirty="0"/>
              <a:t>achieve</a:t>
            </a:r>
            <a:r>
              <a:rPr lang="en-US" sz="2800" dirty="0"/>
              <a:t> accountability through authentication and the </a:t>
            </a:r>
            <a:r>
              <a:rPr lang="en-US" sz="2800" b="1" dirty="0"/>
              <a:t>use of logging </a:t>
            </a:r>
            <a:r>
              <a:rPr lang="en-US" sz="2800" b="1" dirty="0" smtClean="0"/>
              <a:t>and audit </a:t>
            </a:r>
            <a:r>
              <a:rPr lang="en-US" sz="2800" b="1" dirty="0"/>
              <a:t>trails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It is also crucial to make sure that when the logging is done and audit trails are kept, the logs cannot be deleted or modified after the fact.</a:t>
            </a:r>
          </a:p>
        </p:txBody>
      </p:sp>
    </p:spTree>
    <p:extLst>
      <p:ext uri="{BB962C8B-B14F-4D97-AF65-F5344CB8AC3E}">
        <p14:creationId xmlns:p14="http://schemas.microsoft.com/office/powerpoint/2010/main" val="4993314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8534400" cy="5638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To </a:t>
            </a:r>
            <a:r>
              <a:rPr lang="en-US" sz="2400" b="1" dirty="0"/>
              <a:t>prevent logs from being deleted or altered</a:t>
            </a:r>
            <a:r>
              <a:rPr lang="en-US" sz="2400" dirty="0"/>
              <a:t>, they </a:t>
            </a:r>
            <a:r>
              <a:rPr lang="en-US" sz="2400" dirty="0" smtClean="0"/>
              <a:t>could immediately </a:t>
            </a:r>
            <a:r>
              <a:rPr lang="en-US" sz="2400" dirty="0"/>
              <a:t>be transferred to another system that hopefully an attacker would not be able </a:t>
            </a:r>
            <a:r>
              <a:rPr lang="en-US" sz="2400" dirty="0" smtClean="0"/>
              <a:t>to access </a:t>
            </a:r>
            <a:r>
              <a:rPr lang="en-US" sz="2400" dirty="0"/>
              <a:t>as easily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MACs (message authentication codes)</a:t>
            </a:r>
            <a:r>
              <a:rPr lang="en-US" sz="2400" dirty="0"/>
              <a:t> can be used to construct integrity check tokens that can either be added to each entry of a log </a:t>
            </a:r>
            <a:r>
              <a:rPr lang="en-US" sz="2400" dirty="0" smtClean="0"/>
              <a:t>or associated </a:t>
            </a:r>
            <a:r>
              <a:rPr lang="en-US" sz="2400" dirty="0"/>
              <a:t>with an entire log file to allow you to detect any potential modifications to the </a:t>
            </a:r>
            <a:r>
              <a:rPr lang="en-US" sz="2400" dirty="0" smtClean="0"/>
              <a:t>system log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also use </a:t>
            </a:r>
            <a:r>
              <a:rPr lang="en-US" sz="2400" b="1" dirty="0"/>
              <a:t>write once, read many (WORM) media</a:t>
            </a:r>
            <a:r>
              <a:rPr lang="en-US" sz="2400" dirty="0"/>
              <a:t> to store system logs, </a:t>
            </a:r>
            <a:r>
              <a:rPr lang="en-US" sz="2400" dirty="0" smtClean="0"/>
              <a:t>since once </a:t>
            </a:r>
            <a:r>
              <a:rPr lang="en-US" sz="2400" dirty="0"/>
              <a:t>written, these logs may be hard (or even physically impossible) to modify—short </a:t>
            </a:r>
            <a:r>
              <a:rPr lang="en-US" sz="2400" dirty="0" smtClean="0"/>
              <a:t>of destroying </a:t>
            </a:r>
            <a:r>
              <a:rPr lang="en-US" sz="2400" dirty="0"/>
              <a:t>the media completely.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92694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1143000"/>
          </a:xfrm>
        </p:spPr>
        <p:txBody>
          <a:bodyPr/>
          <a:lstStyle/>
          <a:p>
            <a:r>
              <a:rPr lang="en-US" dirty="0"/>
              <a:t>Non-repudiation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143000"/>
            <a:ext cx="8534400" cy="5638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/>
              <a:t>goal of non-repudiation is to ensure </a:t>
            </a:r>
            <a:r>
              <a:rPr lang="en-US" sz="2800" b="1" dirty="0" err="1"/>
              <a:t>undeniability</a:t>
            </a:r>
            <a:r>
              <a:rPr lang="en-US" sz="2800" b="1" dirty="0"/>
              <a:t> of a transaction by any of the </a:t>
            </a:r>
            <a:r>
              <a:rPr lang="en-US" sz="2800" b="1" dirty="0" smtClean="0"/>
              <a:t>parties involved</a:t>
            </a:r>
            <a:r>
              <a:rPr lang="en-US" sz="2800" b="1" dirty="0"/>
              <a:t>. A trusted third party, such as Trent, can be used to accomplish this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r>
              <a:rPr lang="en-US" sz="2800" dirty="0"/>
              <a:t>For example, let us say Alice interacted with Bob at some point, and she does not </a:t>
            </a:r>
            <a:r>
              <a:rPr lang="en-US" sz="2800" dirty="0" smtClean="0"/>
              <a:t>want Bob </a:t>
            </a:r>
            <a:r>
              <a:rPr lang="en-US" sz="2800" dirty="0"/>
              <a:t>to deny that she interacted with him. Alice wants to prove to some trusted third party (i.e</a:t>
            </a:r>
            <a:r>
              <a:rPr lang="en-US" sz="2800" dirty="0" smtClean="0"/>
              <a:t>., Trent</a:t>
            </a:r>
            <a:r>
              <a:rPr lang="en-US" sz="2800" dirty="0"/>
              <a:t>) that she did communicate with Bob.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610730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1143000"/>
          </a:xfrm>
        </p:spPr>
        <p:txBody>
          <a:bodyPr/>
          <a:lstStyle/>
          <a:p>
            <a:r>
              <a:rPr lang="en-US" dirty="0"/>
              <a:t>Non-repudiation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143000"/>
            <a:ext cx="8534400" cy="56388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To </a:t>
            </a:r>
            <a:r>
              <a:rPr lang="en-US" sz="2800" b="1" dirty="0"/>
              <a:t>summarize, trusted third parties can help conduct non-</a:t>
            </a:r>
            <a:r>
              <a:rPr lang="en-US" sz="2800" b="1" dirty="0" err="1"/>
              <a:t>repudiable</a:t>
            </a:r>
            <a:r>
              <a:rPr lang="en-US" sz="2800" b="1" dirty="0"/>
              <a:t> transactions</a:t>
            </a:r>
            <a:r>
              <a:rPr lang="en-US" sz="2800" b="1" dirty="0" smtClean="0"/>
              <a:t>.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general, non-repudiation protocols in the world of security are used to ensure that </a:t>
            </a:r>
            <a:r>
              <a:rPr lang="en-US" sz="2800" dirty="0" smtClean="0"/>
              <a:t>two parties </a:t>
            </a:r>
            <a:r>
              <a:rPr lang="en-US" sz="2800" dirty="0"/>
              <a:t>cannot deny that they interacted with each other.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most non-repudiation protocols</a:t>
            </a:r>
            <a:r>
              <a:rPr lang="en-US" sz="2800" dirty="0" smtClean="0"/>
              <a:t>, as </a:t>
            </a:r>
            <a:r>
              <a:rPr lang="en-US" sz="2800" dirty="0"/>
              <a:t>Alice and Bob interact, various sets of evidence, such as receipts, are generated. </a:t>
            </a:r>
            <a:endParaRPr lang="en-US" sz="2800" dirty="0" smtClean="0"/>
          </a:p>
          <a:p>
            <a:r>
              <a:rPr lang="en-US" sz="2800" dirty="0" smtClean="0"/>
              <a:t>The receipts </a:t>
            </a:r>
            <a:r>
              <a:rPr lang="en-US" sz="2800" dirty="0"/>
              <a:t>can be digitally signed statements that can be shown to Trent to prove that a </a:t>
            </a:r>
            <a:r>
              <a:rPr lang="en-US" sz="2800" dirty="0" smtClean="0"/>
              <a:t>transaction took </a:t>
            </a:r>
            <a:r>
              <a:rPr lang="en-US" sz="2800" dirty="0"/>
              <a:t>place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1370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1143000"/>
          </a:xfrm>
        </p:spPr>
        <p:txBody>
          <a:bodyPr/>
          <a:lstStyle/>
          <a:p>
            <a:r>
              <a:rPr lang="en-US" dirty="0"/>
              <a:t>Non-repudiation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143000"/>
            <a:ext cx="8534400" cy="563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Unfortunately</a:t>
            </a:r>
            <a:r>
              <a:rPr lang="en-US" sz="2800" dirty="0"/>
              <a:t>, while non-repudiation protocols sound desirable in theory, they end </a:t>
            </a:r>
            <a:r>
              <a:rPr lang="en-US" sz="2800" dirty="0" smtClean="0"/>
              <a:t>up being </a:t>
            </a:r>
            <a:r>
              <a:rPr lang="en-US" sz="2800" dirty="0"/>
              <a:t>very expensive to implement, and are not used often in practice.</a:t>
            </a:r>
          </a:p>
        </p:txBody>
      </p:sp>
    </p:spTree>
    <p:extLst>
      <p:ext uri="{BB962C8B-B14F-4D97-AF65-F5344CB8AC3E}">
        <p14:creationId xmlns:p14="http://schemas.microsoft.com/office/powerpoint/2010/main" val="30216885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It is the act of Identifying an entity from many.</a:t>
            </a:r>
          </a:p>
          <a:p>
            <a:r>
              <a:rPr lang="en-US" sz="2800" b="1" dirty="0" smtClean="0">
                <a:latin typeface="+mj-lt"/>
              </a:rPr>
              <a:t>Recognizing one from many</a:t>
            </a:r>
            <a:endParaRPr lang="en-US" b="1" dirty="0" smtClean="0">
              <a:latin typeface="+mj-lt"/>
            </a:endParaRPr>
          </a:p>
          <a:p>
            <a:pPr marL="0" indent="0" eaLnBrk="1" hangingPunct="1">
              <a:buNone/>
            </a:pPr>
            <a:endParaRPr lang="en-U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895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Authentication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It is the act of Identity Verification</a:t>
            </a:r>
          </a:p>
          <a:p>
            <a:r>
              <a:rPr lang="en-US" b="1" dirty="0" smtClean="0">
                <a:latin typeface="+mj-lt"/>
              </a:rPr>
              <a:t>Bob needs to prove he is who he claims to be.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Three General Ways to authenticate and verify identity: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Something you </a:t>
            </a:r>
            <a:r>
              <a:rPr lang="en-US" sz="1800" b="1" i="1" dirty="0" smtClean="0">
                <a:latin typeface="Tahoma" charset="0"/>
              </a:rPr>
              <a:t>know (i.e., Passwords)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Something you </a:t>
            </a:r>
            <a:r>
              <a:rPr lang="en-US" sz="1800" b="1" i="1" dirty="0" smtClean="0">
                <a:latin typeface="Tahoma" charset="0"/>
              </a:rPr>
              <a:t>have (i.e., Cards)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Something you </a:t>
            </a:r>
            <a:r>
              <a:rPr lang="en-US" sz="1800" b="1" i="1" dirty="0" smtClean="0">
                <a:latin typeface="Tahoma" charset="0"/>
              </a:rPr>
              <a:t>are (i.e., Biometrics)</a:t>
            </a:r>
            <a:endParaRPr lang="en-US" sz="1800" dirty="0" smtClean="0">
              <a:latin typeface="Tahoma" charset="0"/>
            </a:endParaRPr>
          </a:p>
          <a:p>
            <a:pPr eaLnBrk="1" hangingPunct="1"/>
            <a:endParaRPr lang="en-U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776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Something you </a:t>
            </a:r>
            <a:r>
              <a:rPr lang="en-US" i="1" smtClean="0"/>
              <a:t>KNOW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ahoma" charset="0"/>
              </a:rPr>
              <a:t>Example: Passwords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Advantages:</a:t>
            </a:r>
          </a:p>
          <a:p>
            <a:pPr lvl="2"/>
            <a:r>
              <a:rPr lang="en-US" sz="2000" dirty="0" smtClean="0">
                <a:latin typeface="Tahoma" charset="0"/>
              </a:rPr>
              <a:t>Password </a:t>
            </a:r>
            <a:r>
              <a:rPr lang="en-US" sz="2000" dirty="0">
                <a:latin typeface="Tahoma" charset="0"/>
              </a:rPr>
              <a:t>schemes are simple to implement compared to other authentication mechanisms, </a:t>
            </a:r>
            <a:r>
              <a:rPr lang="en-US" sz="2000" dirty="0" smtClean="0">
                <a:latin typeface="Tahoma" charset="0"/>
              </a:rPr>
              <a:t>such as biometrics</a:t>
            </a:r>
          </a:p>
          <a:p>
            <a:pPr lvl="2"/>
            <a:r>
              <a:rPr lang="en-US" sz="2000" dirty="0" smtClean="0">
                <a:latin typeface="Tahoma" charset="0"/>
              </a:rPr>
              <a:t>Password </a:t>
            </a:r>
            <a:r>
              <a:rPr lang="en-US" sz="2000" dirty="0">
                <a:latin typeface="Tahoma" charset="0"/>
              </a:rPr>
              <a:t>schemes are </a:t>
            </a:r>
            <a:r>
              <a:rPr lang="en-US" sz="2000" dirty="0" smtClean="0">
                <a:latin typeface="Tahoma" charset="0"/>
              </a:rPr>
              <a:t>Simple for users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6474493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Something you </a:t>
            </a:r>
            <a:r>
              <a:rPr lang="en-US" i="1" dirty="0" smtClean="0"/>
              <a:t>KNOW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 smtClean="0">
                <a:latin typeface="Tahoma" charset="0"/>
              </a:rPr>
              <a:t>Example: Passwords</a:t>
            </a:r>
          </a:p>
          <a:p>
            <a:pPr lvl="1" eaLnBrk="1" hangingPunct="1"/>
            <a:r>
              <a:rPr lang="en-US" sz="1800" b="1" dirty="0" smtClean="0">
                <a:latin typeface="Tahoma" charset="0"/>
              </a:rPr>
              <a:t>Disadvantages:</a:t>
            </a:r>
          </a:p>
          <a:p>
            <a:pPr lvl="1" eaLnBrk="1" hangingPunct="1"/>
            <a:r>
              <a:rPr lang="en-US" sz="1800" b="1" dirty="0" smtClean="0">
                <a:latin typeface="Tahoma" charset="0"/>
              </a:rPr>
              <a:t>First Disadvantage: (Cracking easy passwords)</a:t>
            </a:r>
          </a:p>
          <a:p>
            <a:pPr lvl="2"/>
            <a:r>
              <a:rPr lang="en-US" sz="2000" dirty="0" smtClean="0">
                <a:latin typeface="Tahoma" charset="0"/>
              </a:rPr>
              <a:t>Most </a:t>
            </a:r>
            <a:r>
              <a:rPr lang="en-US" sz="2000" dirty="0">
                <a:latin typeface="Tahoma" charset="0"/>
              </a:rPr>
              <a:t>users do not choose strong passwords, which are hard for attackers to </a:t>
            </a:r>
            <a:r>
              <a:rPr lang="en-US" sz="2000" dirty="0" smtClean="0">
                <a:latin typeface="Tahoma" charset="0"/>
              </a:rPr>
              <a:t>guess</a:t>
            </a:r>
          </a:p>
          <a:p>
            <a:pPr lvl="2"/>
            <a:r>
              <a:rPr lang="en-US" sz="2000" b="1" dirty="0">
                <a:latin typeface="Tahoma" charset="0"/>
              </a:rPr>
              <a:t>Solution: Strong passwords including combinations of Alphabets, numbers and Special characters.</a:t>
            </a:r>
          </a:p>
          <a:p>
            <a:pPr lvl="1"/>
            <a:r>
              <a:rPr lang="en-US" sz="1800" b="1" dirty="0">
                <a:latin typeface="Tahoma" charset="0"/>
              </a:rPr>
              <a:t>Second Disadvantage: (Password Stealing</a:t>
            </a:r>
            <a:r>
              <a:rPr lang="en-US" sz="1800" b="1" dirty="0" smtClean="0">
                <a:latin typeface="Tahoma" charset="0"/>
              </a:rPr>
              <a:t>)</a:t>
            </a:r>
          </a:p>
          <a:p>
            <a:pPr lvl="2"/>
            <a:r>
              <a:rPr lang="en-US" sz="2000" b="1" dirty="0">
                <a:latin typeface="Tahoma" charset="0"/>
              </a:rPr>
              <a:t>One Time Passwords</a:t>
            </a:r>
          </a:p>
          <a:p>
            <a:pPr lvl="2"/>
            <a:endParaRPr lang="en-US" sz="2000" dirty="0" smtClean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4690408"/>
            <a:ext cx="647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000" b="1" dirty="0">
                <a:latin typeface="Tahoma" charset="0"/>
              </a:rPr>
              <a:t>Problem: </a:t>
            </a:r>
            <a:r>
              <a:rPr lang="en-US" sz="2000" dirty="0">
                <a:latin typeface="Tahoma" charset="0"/>
              </a:rPr>
              <a:t>The major problem with this system is that no user will be able to remember all these password.</a:t>
            </a:r>
          </a:p>
          <a:p>
            <a:pPr lvl="2"/>
            <a:r>
              <a:rPr lang="en-US" sz="2000" b="1" dirty="0">
                <a:latin typeface="Tahoma" charset="0"/>
              </a:rPr>
              <a:t>Solution: </a:t>
            </a:r>
            <a:r>
              <a:rPr lang="en-US" sz="2000" dirty="0">
                <a:latin typeface="Tahoma" charset="0"/>
              </a:rPr>
              <a:t>A device could be used that keeps track of all the different passwords the user would need to use each time she logs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588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Something you </a:t>
            </a:r>
            <a:r>
              <a:rPr lang="en-US" i="1" dirty="0" smtClean="0"/>
              <a:t>HAVE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8529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latin typeface="Tahoma" charset="0"/>
              </a:rPr>
              <a:t>OTP Cards :</a:t>
            </a:r>
            <a:r>
              <a:rPr lang="en-US" sz="2000" dirty="0" smtClean="0">
                <a:latin typeface="Tahoma" charset="0"/>
              </a:rPr>
              <a:t> The OTP card is a One Time Password generator. When the code button is pushed a new dynamic password is displayed on the card</a:t>
            </a:r>
            <a:r>
              <a:rPr lang="en-US" sz="2000" dirty="0">
                <a:latin typeface="Tahoma" charset="0"/>
              </a:rPr>
              <a:t>. One such product</a:t>
            </a:r>
            <a:r>
              <a:rPr lang="en-US" sz="2000" dirty="0" smtClean="0">
                <a:latin typeface="Tahoma" charset="0"/>
              </a:rPr>
              <a:t>, offered </a:t>
            </a:r>
            <a:r>
              <a:rPr lang="en-US" sz="2000" dirty="0">
                <a:latin typeface="Tahoma" charset="0"/>
              </a:rPr>
              <a:t>by RSA Security, is the </a:t>
            </a:r>
            <a:r>
              <a:rPr lang="en-US" sz="2000" dirty="0" err="1">
                <a:latin typeface="Tahoma" charset="0"/>
              </a:rPr>
              <a:t>SecurID</a:t>
            </a:r>
            <a:r>
              <a:rPr lang="en-US" sz="2000" dirty="0">
                <a:latin typeface="Tahoma" charset="0"/>
              </a:rPr>
              <a:t> card (other companies have different names for </a:t>
            </a:r>
            <a:r>
              <a:rPr lang="en-US" sz="2000" dirty="0" smtClean="0">
                <a:latin typeface="Tahoma" charset="0"/>
              </a:rPr>
              <a:t>such cards</a:t>
            </a:r>
            <a:r>
              <a:rPr lang="en-US" sz="2000" dirty="0">
                <a:latin typeface="Tahoma" charset="0"/>
              </a:rPr>
              <a:t>). The </a:t>
            </a:r>
            <a:r>
              <a:rPr lang="en-US" sz="2000" dirty="0" err="1">
                <a:latin typeface="Tahoma" charset="0"/>
              </a:rPr>
              <a:t>SecurID</a:t>
            </a:r>
            <a:r>
              <a:rPr lang="en-US" sz="2000" dirty="0">
                <a:latin typeface="Tahoma" charset="0"/>
              </a:rPr>
              <a:t> card is a device that flashes a new password to the user periodically (</a:t>
            </a:r>
            <a:r>
              <a:rPr lang="en-US" sz="2000" dirty="0" smtClean="0">
                <a:latin typeface="Tahoma" charset="0"/>
              </a:rPr>
              <a:t>every 60 </a:t>
            </a:r>
            <a:r>
              <a:rPr lang="en-US" sz="2000" dirty="0">
                <a:latin typeface="Tahoma" charset="0"/>
              </a:rPr>
              <a:t>seconds or so). </a:t>
            </a:r>
            <a:endParaRPr lang="en-US" sz="2000" dirty="0" smtClean="0">
              <a:latin typeface="Tahoma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The </a:t>
            </a:r>
            <a:r>
              <a:rPr lang="en-US" sz="2000" dirty="0">
                <a:latin typeface="Tahoma" charset="0"/>
              </a:rPr>
              <a:t>server knows the algorithm that </a:t>
            </a:r>
            <a:r>
              <a:rPr lang="en-US" sz="2000" dirty="0" smtClean="0">
                <a:latin typeface="Tahoma" charset="0"/>
              </a:rPr>
              <a:t>the </a:t>
            </a:r>
            <a:r>
              <a:rPr lang="en-US" sz="2000" dirty="0" err="1" smtClean="0">
                <a:latin typeface="Tahoma" charset="0"/>
              </a:rPr>
              <a:t>SecurID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card uses to generate passwords, and can verify the password that the user enters</a:t>
            </a:r>
            <a:r>
              <a:rPr lang="en-US" sz="2000" dirty="0" smtClean="0">
                <a:latin typeface="Tahoma" charset="0"/>
              </a:rPr>
              <a:t>.</a:t>
            </a:r>
            <a:endParaRPr lang="en-US" sz="2000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4161472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ahoma" charset="0"/>
              </a:rPr>
              <a:t>Smart Cards: </a:t>
            </a:r>
            <a:r>
              <a:rPr lang="en-US" dirty="0">
                <a:latin typeface="Tahoma" charset="0"/>
              </a:rPr>
              <a:t>Another mechanism that can authenticate users based on something that they have is a smart card. A smart card is tamper-resistant, which means that if a bad guy tries to open the card or gain access to the information stored on it, the card will self-destruct</a:t>
            </a:r>
            <a:r>
              <a:rPr lang="en-US" dirty="0" smtClean="0">
                <a:latin typeface="Tahoma" charset="0"/>
              </a:rPr>
              <a:t>.</a:t>
            </a:r>
          </a:p>
          <a:p>
            <a:r>
              <a:rPr lang="en-US" b="1" dirty="0" smtClean="0">
                <a:latin typeface="Tahoma" charset="0"/>
              </a:rPr>
              <a:t>ATM Card : You know what it is </a:t>
            </a:r>
            <a:r>
              <a:rPr lang="en-US" b="1" dirty="0" smtClean="0">
                <a:latin typeface="Tahoma" charset="0"/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54129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Something you </a:t>
            </a:r>
            <a:r>
              <a:rPr lang="en-US" i="1" smtClean="0"/>
              <a:t>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Biometrics</a:t>
            </a:r>
          </a:p>
          <a:p>
            <a:pPr lvl="1"/>
            <a:r>
              <a:rPr lang="en-US" dirty="0" smtClean="0"/>
              <a:t>Palm Scan</a:t>
            </a:r>
          </a:p>
          <a:p>
            <a:pPr lvl="1"/>
            <a:r>
              <a:rPr lang="en-US" dirty="0" smtClean="0"/>
              <a:t>Iris scan</a:t>
            </a:r>
          </a:p>
          <a:p>
            <a:pPr lvl="1"/>
            <a:r>
              <a:rPr lang="en-US" dirty="0" smtClean="0"/>
              <a:t>Retina Scan</a:t>
            </a:r>
          </a:p>
          <a:p>
            <a:pPr lvl="1"/>
            <a:r>
              <a:rPr lang="en-US" dirty="0" smtClean="0"/>
              <a:t>Fingerprinting</a:t>
            </a:r>
          </a:p>
          <a:p>
            <a:pPr lvl="1"/>
            <a:r>
              <a:rPr lang="en-US" dirty="0" smtClean="0"/>
              <a:t>Voice Identification</a:t>
            </a:r>
          </a:p>
          <a:p>
            <a:pPr lvl="1"/>
            <a:r>
              <a:rPr lang="en-US" dirty="0" smtClean="0"/>
              <a:t>Facial Recognition</a:t>
            </a:r>
          </a:p>
          <a:p>
            <a:pPr lvl="1"/>
            <a:r>
              <a:rPr lang="en-US" dirty="0" smtClean="0"/>
              <a:t>Signature Dynamics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 descr="http://upload.wikimedia.org/wikipedia/commons/thumb/e/ed/Human_eye_cross-sectional_view_grayscale.png/250px-Human_eye_cross-sectional_view_graysc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238125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266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Disadvantages- Something You Are</a:t>
            </a: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596413"/>
            <a:ext cx="8686800" cy="4728187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</a:t>
            </a:r>
            <a:r>
              <a:rPr lang="en-US" b="1" dirty="0"/>
              <a:t>disadvantages</a:t>
            </a:r>
            <a:r>
              <a:rPr lang="en-US" dirty="0"/>
              <a:t> to these biometric authentication techniques are the number </a:t>
            </a:r>
            <a:r>
              <a:rPr lang="en-US" dirty="0" smtClean="0"/>
              <a:t>of false </a:t>
            </a:r>
            <a:r>
              <a:rPr lang="en-US" dirty="0"/>
              <a:t>positives and negatives </a:t>
            </a:r>
            <a:r>
              <a:rPr lang="en-US" dirty="0" smtClean="0"/>
              <a:t>generated</a:t>
            </a:r>
          </a:p>
          <a:p>
            <a:r>
              <a:rPr lang="en-US" dirty="0" smtClean="0"/>
              <a:t>A </a:t>
            </a:r>
            <a:r>
              <a:rPr lang="en-US" b="1" dirty="0"/>
              <a:t>false positive </a:t>
            </a:r>
            <a:r>
              <a:rPr lang="en-US" dirty="0"/>
              <a:t>occurs when a user is indeed an authentic user of the system, but the </a:t>
            </a:r>
            <a:r>
              <a:rPr lang="en-US" dirty="0" smtClean="0"/>
              <a:t>biometric authentication </a:t>
            </a:r>
            <a:r>
              <a:rPr lang="en-US" dirty="0"/>
              <a:t>device rejects the user.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false negative</a:t>
            </a:r>
            <a:r>
              <a:rPr lang="en-US" dirty="0"/>
              <a:t>, on the other hand, occurs </a:t>
            </a:r>
            <a:r>
              <a:rPr lang="en-US" dirty="0" smtClean="0"/>
              <a:t>when an </a:t>
            </a:r>
            <a:r>
              <a:rPr lang="en-US" dirty="0"/>
              <a:t>impersonator successfully impersonates a user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Social Acceptance </a:t>
            </a:r>
            <a:r>
              <a:rPr lang="en-US" dirty="0" smtClean="0"/>
              <a:t>also plays an important factor.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407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1776</Words>
  <Application>Microsoft Office PowerPoint</Application>
  <PresentationFormat>On-screen Show (4:3)</PresentationFormat>
  <Paragraphs>163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Training</vt:lpstr>
      <vt:lpstr>Information and Network Security </vt:lpstr>
      <vt:lpstr>Key Concepts in Access Control</vt:lpstr>
      <vt:lpstr>Identification</vt:lpstr>
      <vt:lpstr>Authentication</vt:lpstr>
      <vt:lpstr>Something you KNOW</vt:lpstr>
      <vt:lpstr>Something you KNOW</vt:lpstr>
      <vt:lpstr>Something you HAVE</vt:lpstr>
      <vt:lpstr>Something you ARE</vt:lpstr>
      <vt:lpstr>Disadvantages- Something You Are</vt:lpstr>
      <vt:lpstr>Two Factor Authentication</vt:lpstr>
      <vt:lpstr>Authentication</vt:lpstr>
      <vt:lpstr>Authorization</vt:lpstr>
      <vt:lpstr>Authorization</vt:lpstr>
      <vt:lpstr>Authorization</vt:lpstr>
      <vt:lpstr>Authorization</vt:lpstr>
      <vt:lpstr>Authorization</vt:lpstr>
      <vt:lpstr>Authorization</vt:lpstr>
      <vt:lpstr>Authorization</vt:lpstr>
      <vt:lpstr>Authorization- Implementation</vt:lpstr>
      <vt:lpstr>Authorization</vt:lpstr>
      <vt:lpstr>Accountability</vt:lpstr>
      <vt:lpstr>Accountability</vt:lpstr>
      <vt:lpstr>Accountability</vt:lpstr>
      <vt:lpstr>Non-repudiation</vt:lpstr>
      <vt:lpstr>Non-repudiation</vt:lpstr>
      <vt:lpstr>Non-repudiation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2012-10-03T06:51:32Z</dcterms:created>
  <dcterms:modified xsi:type="dcterms:W3CDTF">2016-03-29T07:56:24Z</dcterms:modified>
</cp:coreProperties>
</file>