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22"/>
  </p:notesMasterIdLst>
  <p:handoutMasterIdLst>
    <p:handoutMasterId r:id="rId23"/>
  </p:handoutMasterIdLst>
  <p:sldIdLst>
    <p:sldId id="259" r:id="rId2"/>
    <p:sldId id="337" r:id="rId3"/>
    <p:sldId id="441" r:id="rId4"/>
    <p:sldId id="442" r:id="rId5"/>
    <p:sldId id="443" r:id="rId6"/>
    <p:sldId id="446" r:id="rId7"/>
    <p:sldId id="447" r:id="rId8"/>
    <p:sldId id="445" r:id="rId9"/>
    <p:sldId id="448" r:id="rId10"/>
    <p:sldId id="449" r:id="rId11"/>
    <p:sldId id="410" r:id="rId12"/>
    <p:sldId id="433" r:id="rId13"/>
    <p:sldId id="434" r:id="rId14"/>
    <p:sldId id="455" r:id="rId15"/>
    <p:sldId id="456" r:id="rId16"/>
    <p:sldId id="457" r:id="rId17"/>
    <p:sldId id="458" r:id="rId18"/>
    <p:sldId id="459" r:id="rId19"/>
    <p:sldId id="460"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37"/>
            <p14:sldId id="441"/>
            <p14:sldId id="442"/>
            <p14:sldId id="443"/>
            <p14:sldId id="446"/>
            <p14:sldId id="447"/>
            <p14:sldId id="445"/>
            <p14:sldId id="448"/>
            <p14:sldId id="449"/>
            <p14:sldId id="410"/>
            <p14:sldId id="433"/>
            <p14:sldId id="434"/>
            <p14:sldId id="455"/>
            <p14:sldId id="456"/>
            <p14:sldId id="457"/>
            <p14:sldId id="458"/>
            <p14:sldId id="459"/>
            <p14:sldId id="460"/>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4195" autoAdjust="0"/>
  </p:normalViewPr>
  <p:slideViewPr>
    <p:cSldViewPr>
      <p:cViewPr>
        <p:scale>
          <a:sx n="70" d="100"/>
          <a:sy n="70" d="100"/>
        </p:scale>
        <p:origin x="-1398" y="-6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78182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5105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37931725" indent="-37474525"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E798C4D-F56D-4AC3-AF2C-8A77DF1B84A5}" type="slidenum">
              <a:rPr lang="en-AU" altLang="en-US" smtClean="0">
                <a:latin typeface="Arial" charset="0"/>
                <a:ea typeface="ＭＳ Ｐゴシック" pitchFamily="34" charset="-128"/>
              </a:rPr>
              <a:pPr eaLnBrk="1" hangingPunct="1">
                <a:spcBef>
                  <a:spcPct val="0"/>
                </a:spcBef>
              </a:pPr>
              <a:t>16</a:t>
            </a:fld>
            <a:endParaRPr lang="en-AU" altLang="en-US" smtClean="0">
              <a:latin typeface="Arial" charset="0"/>
              <a:ea typeface="ＭＳ Ｐゴシック" pitchFamily="34" charset="-128"/>
            </a:endParaRPr>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charset="0"/>
                <a:ea typeface="ＭＳ Ｐゴシック" pitchFamily="34" charset="-128"/>
              </a:rPr>
              <a:t>The full Kerberos v4 authentication dialogue is shown here from Stallings Table 15.1, divided into 3 phases. The justification for each item in the messages is given in Stallings Table 4.1.</a:t>
            </a:r>
          </a:p>
          <a:p>
            <a:pPr eaLnBrk="1" hangingPunct="1"/>
            <a:r>
              <a:rPr lang="en-US" altLang="en-US" smtClean="0">
                <a:latin typeface="Arial" charset="0"/>
                <a:ea typeface="ＭＳ Ｐゴシック" pitchFamily="34" charset="-128"/>
              </a:rPr>
              <a:t>First, consider the problem of captured ticket-granting tickets and the need to determine that the ticket presenter is the same as the client for whom the ticket was issued. An efficient way of doing this is to use a session encryption key to secure information. Table 15.1a shows the technique for distributing the session key. Note that several additional pieces of information have been added to this first phase of the dialogue. Message (1) includes a timestamp, so that the AS knows that the message is timely. Message (2) includes several elements of the ticket in a form accessible to C. This enables C to confirm that this ticket is for the TGS and to learn its expiration time. Note that the ticket does not prove anyone's identity but is a way to distribute keys securely. It is the authenticator that proves the client's identity. Because the authenticator can be used only once and has a short lifetime, the threat of an opponent stealing both the ticket and the authenticator for presentation later is countered. C then sends the TGS a message that includes the ticket plus the ID of the requested service (message 3). The reply from the TGS, in message (4), follows the form of message (2). C now has a reusable service-granting ticket for V. When C presents this ticket, as shown in message (5), it also sends an authenticator. The server can decrypt the ticket, recover the session key, and decrypt the authenticator.  If mutual authentication is required, the server can reply as shown in message (6)</a:t>
            </a:r>
          </a:p>
          <a:p>
            <a:pPr eaLnBrk="1" hangingPunct="1"/>
            <a:endParaRPr lang="en-AU" altLang="en-US" smtClean="0">
              <a:latin typeface="Arial"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20</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05572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930316892"/>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288102333"/>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1/7/2019</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00702412"/>
      </p:ext>
    </p:extLst>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80571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189745090"/>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646318557"/>
      </p:ext>
    </p:extLst>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74429509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865987217"/>
      </p:ext>
    </p:extLst>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300686925"/>
      </p:ext>
    </p:extLst>
  </p:cSld>
  <p:clrMapOvr>
    <a:masterClrMapping/>
  </p:clrMapOvr>
  <p:transition spd="slow">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692129862"/>
      </p:ext>
    </p:extLst>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2218747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50" r:id="rId14"/>
    <p:sldLayoutId id="2147483663" r:id="rId15"/>
  </p:sldLayoutIdLst>
  <p:transition spd="slow">
    <p:wipe dir="d"/>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2568575"/>
            <a:ext cx="6180224" cy="1470025"/>
          </a:xfrm>
        </p:spPr>
        <p:txBody>
          <a:bodyPr>
            <a:normAutofit fontScale="90000"/>
          </a:bodyPr>
          <a:lstStyle/>
          <a:p>
            <a:r>
              <a:rPr lang="en-US" dirty="0" smtClean="0"/>
              <a:t>Information and Network Security</a:t>
            </a:r>
            <a:br>
              <a:rPr lang="en-US" dirty="0" smtClean="0"/>
            </a:br>
            <a:endParaRPr lang="en-US" dirty="0"/>
          </a:p>
        </p:txBody>
      </p:sp>
      <p:sp>
        <p:nvSpPr>
          <p:cNvPr id="3" name="Subtitle 2"/>
          <p:cNvSpPr>
            <a:spLocks noGrp="1"/>
          </p:cNvSpPr>
          <p:nvPr>
            <p:ph type="subTitle" idx="1"/>
          </p:nvPr>
        </p:nvSpPr>
        <p:spPr/>
        <p:txBody>
          <a:bodyPr>
            <a:normAutofit/>
          </a:bodyPr>
          <a:lstStyle/>
          <a:p>
            <a:r>
              <a:rPr lang="en-US" sz="2800" b="1" dirty="0" smtClean="0"/>
              <a:t>Access Control -2</a:t>
            </a:r>
            <a:endParaRPr lang="en-US" sz="2800" b="1" dirty="0"/>
          </a:p>
        </p:txBody>
      </p:sp>
      <p:pic>
        <p:nvPicPr>
          <p:cNvPr id="23554" name="Picture 2" descr="pcbsd/trunk/SysInstaller/custom/images/network-secur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0"/>
            <a:ext cx="3619500" cy="2619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Administration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74" y="1600200"/>
            <a:ext cx="8667826" cy="3910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825194"/>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b="1" dirty="0" smtClean="0"/>
              <a:t>The </a:t>
            </a:r>
            <a:r>
              <a:rPr lang="en-US" sz="2800" b="1" dirty="0"/>
              <a:t>goal of non-repudiation is to ensure </a:t>
            </a:r>
            <a:r>
              <a:rPr lang="en-US" sz="2800" b="1" dirty="0" err="1"/>
              <a:t>undeniability</a:t>
            </a:r>
            <a:r>
              <a:rPr lang="en-US" sz="2800" b="1" dirty="0"/>
              <a:t> of a transaction by any of the </a:t>
            </a:r>
            <a:r>
              <a:rPr lang="en-US" sz="2800" b="1" dirty="0" smtClean="0"/>
              <a:t>parties involved</a:t>
            </a:r>
            <a:r>
              <a:rPr lang="en-US" sz="2800" b="1" dirty="0"/>
              <a:t>. A trusted third party, such as Trent, can be used to accomplish this</a:t>
            </a:r>
            <a:r>
              <a:rPr lang="en-US" sz="2800" b="1" dirty="0" smtClean="0"/>
              <a:t>.</a:t>
            </a:r>
            <a:endParaRPr lang="en-US" sz="2800" b="1" dirty="0"/>
          </a:p>
          <a:p>
            <a:r>
              <a:rPr lang="en-US" sz="2800" dirty="0"/>
              <a:t>For example, let us say Alice interacted with Bob at some point, and she does not </a:t>
            </a:r>
            <a:r>
              <a:rPr lang="en-US" sz="2800" dirty="0" smtClean="0"/>
              <a:t>want Bob </a:t>
            </a:r>
            <a:r>
              <a:rPr lang="en-US" sz="2800" dirty="0"/>
              <a:t>to deny that she interacted with him. Alice wants to prove to some trusted third party (i.e</a:t>
            </a:r>
            <a:r>
              <a:rPr lang="en-US" sz="2800" dirty="0" smtClean="0"/>
              <a:t>., Trent</a:t>
            </a:r>
            <a:r>
              <a:rPr lang="en-US" sz="2800" dirty="0"/>
              <a:t>) that she did communicate with Bob. </a:t>
            </a:r>
            <a:endParaRPr lang="en-US" sz="2800" dirty="0" smtClean="0"/>
          </a:p>
        </p:txBody>
      </p:sp>
    </p:spTree>
    <p:extLst>
      <p:ext uri="{BB962C8B-B14F-4D97-AF65-F5344CB8AC3E}">
        <p14:creationId xmlns:p14="http://schemas.microsoft.com/office/powerpoint/2010/main" val="2761073033"/>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b="1" dirty="0" smtClean="0"/>
              <a:t>To </a:t>
            </a:r>
            <a:r>
              <a:rPr lang="en-US" sz="2800" b="1" dirty="0"/>
              <a:t>summarize, trusted third parties can help conduct non-</a:t>
            </a:r>
            <a:r>
              <a:rPr lang="en-US" sz="2800" b="1" dirty="0" err="1"/>
              <a:t>repudiable</a:t>
            </a:r>
            <a:r>
              <a:rPr lang="en-US" sz="2800" b="1" dirty="0"/>
              <a:t> transactions</a:t>
            </a:r>
            <a:r>
              <a:rPr lang="en-US" sz="2800" b="1" dirty="0" smtClean="0"/>
              <a:t>.</a:t>
            </a:r>
            <a:r>
              <a:rPr lang="en-US" sz="2800" dirty="0" smtClean="0"/>
              <a:t> </a:t>
            </a:r>
          </a:p>
          <a:p>
            <a:r>
              <a:rPr lang="en-US" sz="2800" dirty="0" smtClean="0"/>
              <a:t>In </a:t>
            </a:r>
            <a:r>
              <a:rPr lang="en-US" sz="2800" dirty="0"/>
              <a:t>general, non-repudiation protocols in the world of security are used to ensure that </a:t>
            </a:r>
            <a:r>
              <a:rPr lang="en-US" sz="2800" dirty="0" smtClean="0"/>
              <a:t>two parties </a:t>
            </a:r>
            <a:r>
              <a:rPr lang="en-US" sz="2800" dirty="0"/>
              <a:t>cannot deny that they interacted with each other. </a:t>
            </a:r>
            <a:endParaRPr lang="en-US" sz="2800" dirty="0" smtClean="0"/>
          </a:p>
          <a:p>
            <a:r>
              <a:rPr lang="en-US" sz="2800" dirty="0" smtClean="0"/>
              <a:t>In </a:t>
            </a:r>
            <a:r>
              <a:rPr lang="en-US" sz="2800" dirty="0"/>
              <a:t>most non-repudiation protocols</a:t>
            </a:r>
            <a:r>
              <a:rPr lang="en-US" sz="2800" dirty="0" smtClean="0"/>
              <a:t>, as </a:t>
            </a:r>
            <a:r>
              <a:rPr lang="en-US" sz="2800" dirty="0"/>
              <a:t>Alice and Bob interact, various sets of evidence, such as receipts, are generated. </a:t>
            </a:r>
            <a:endParaRPr lang="en-US" sz="2800" dirty="0" smtClean="0"/>
          </a:p>
          <a:p>
            <a:r>
              <a:rPr lang="en-US" sz="2800" dirty="0" smtClean="0"/>
              <a:t>The receipts </a:t>
            </a:r>
            <a:r>
              <a:rPr lang="en-US" sz="2800" dirty="0"/>
              <a:t>can be digitally signed statements that can be shown to Trent to prove that a </a:t>
            </a:r>
            <a:r>
              <a:rPr lang="en-US" sz="2800" dirty="0" smtClean="0"/>
              <a:t>transaction took </a:t>
            </a:r>
            <a:r>
              <a:rPr lang="en-US" sz="2800" dirty="0"/>
              <a:t>place</a:t>
            </a:r>
            <a:r>
              <a:rPr lang="en-US" sz="2800" dirty="0" smtClean="0"/>
              <a:t>.</a:t>
            </a:r>
            <a:endParaRPr lang="en-US" sz="2800" dirty="0"/>
          </a:p>
        </p:txBody>
      </p:sp>
    </p:spTree>
    <p:extLst>
      <p:ext uri="{BB962C8B-B14F-4D97-AF65-F5344CB8AC3E}">
        <p14:creationId xmlns:p14="http://schemas.microsoft.com/office/powerpoint/2010/main" val="1538137081"/>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dirty="0" smtClean="0"/>
              <a:t>Unfortunately</a:t>
            </a:r>
            <a:r>
              <a:rPr lang="en-US" sz="2800" dirty="0"/>
              <a:t>, while non-repudiation protocols sound desirable in theory, they end </a:t>
            </a:r>
            <a:r>
              <a:rPr lang="en-US" sz="2800" dirty="0" smtClean="0"/>
              <a:t>up being </a:t>
            </a:r>
            <a:r>
              <a:rPr lang="en-US" sz="2800" dirty="0"/>
              <a:t>very expensive to implement, and are not used often in practice.</a:t>
            </a:r>
          </a:p>
        </p:txBody>
      </p:sp>
    </p:spTree>
    <p:extLst>
      <p:ext uri="{BB962C8B-B14F-4D97-AF65-F5344CB8AC3E}">
        <p14:creationId xmlns:p14="http://schemas.microsoft.com/office/powerpoint/2010/main" val="3021688554"/>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Single Sign On Systems</a:t>
            </a:r>
            <a:endParaRPr lang="en-US" dirty="0"/>
          </a:p>
        </p:txBody>
      </p:sp>
    </p:spTree>
    <p:extLst>
      <p:ext uri="{BB962C8B-B14F-4D97-AF65-F5344CB8AC3E}">
        <p14:creationId xmlns:p14="http://schemas.microsoft.com/office/powerpoint/2010/main" val="984961108"/>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77BD37DC-4743-4CF3-B689-D0C653EB869D}" type="slidenum">
              <a:rPr lang="en-US" altLang="en-US" sz="1400" smtClean="0">
                <a:latin typeface="Times New Roman" pitchFamily="18" charset="0"/>
              </a:rPr>
              <a:pPr eaLnBrk="1" hangingPunct="1">
                <a:spcBef>
                  <a:spcPct val="0"/>
                </a:spcBef>
                <a:buFontTx/>
                <a:buNone/>
              </a:pPr>
              <a:t>15</a:t>
            </a:fld>
            <a:endParaRPr lang="en-US" altLang="en-US" sz="1400" smtClean="0">
              <a:latin typeface="Times New Roman" pitchFamily="18" charset="0"/>
            </a:endParaRPr>
          </a:p>
        </p:txBody>
      </p:sp>
      <p:sp>
        <p:nvSpPr>
          <p:cNvPr id="6146" name="Rectangle 2"/>
          <p:cNvSpPr>
            <a:spLocks noGrp="1" noChangeArrowheads="1"/>
          </p:cNvSpPr>
          <p:nvPr>
            <p:ph type="title"/>
          </p:nvPr>
        </p:nvSpPr>
        <p:spPr/>
        <p:txBody>
          <a:bodyPr/>
          <a:lstStyle/>
          <a:p>
            <a:pPr eaLnBrk="1" hangingPunct="1">
              <a:defRPr/>
            </a:pPr>
            <a:r>
              <a:rPr lang="sv-SE" altLang="en-US" smtClean="0"/>
              <a:t>KERBEROS</a:t>
            </a:r>
            <a:endParaRPr lang="en-US" altLang="en-US" smtClean="0"/>
          </a:p>
        </p:txBody>
      </p:sp>
      <p:sp>
        <p:nvSpPr>
          <p:cNvPr id="15364" name="Rectangle 3"/>
          <p:cNvSpPr>
            <a:spLocks noGrp="1" noChangeArrowheads="1"/>
          </p:cNvSpPr>
          <p:nvPr>
            <p:ph type="body" idx="1"/>
          </p:nvPr>
        </p:nvSpPr>
        <p:spPr/>
        <p:txBody>
          <a:bodyPr/>
          <a:lstStyle/>
          <a:p>
            <a:pPr eaLnBrk="1" hangingPunct="1">
              <a:lnSpc>
                <a:spcPct val="90000"/>
              </a:lnSpc>
            </a:pPr>
            <a:r>
              <a:rPr lang="en-US" altLang="en-US" smtClean="0"/>
              <a:t>Provides a centralized authentication server to authenticate users to servers and servers to users.</a:t>
            </a:r>
          </a:p>
          <a:p>
            <a:pPr eaLnBrk="1" hangingPunct="1">
              <a:lnSpc>
                <a:spcPct val="90000"/>
              </a:lnSpc>
            </a:pPr>
            <a:r>
              <a:rPr lang="en-US" altLang="en-US" smtClean="0"/>
              <a:t>Relies on conventional encryption, making no use of public-key encryption</a:t>
            </a:r>
          </a:p>
          <a:p>
            <a:pPr eaLnBrk="1" hangingPunct="1">
              <a:lnSpc>
                <a:spcPct val="90000"/>
              </a:lnSpc>
            </a:pPr>
            <a:r>
              <a:rPr lang="en-US" altLang="en-US" smtClean="0"/>
              <a:t>Two versions: version 4 and 5</a:t>
            </a:r>
          </a:p>
          <a:p>
            <a:pPr eaLnBrk="1" hangingPunct="1">
              <a:lnSpc>
                <a:spcPct val="90000"/>
              </a:lnSpc>
            </a:pPr>
            <a:r>
              <a:rPr lang="en-US" altLang="en-US" smtClean="0"/>
              <a:t>Version 4 makes use of DES</a:t>
            </a:r>
          </a:p>
        </p:txBody>
      </p:sp>
    </p:spTree>
    <p:extLst>
      <p:ext uri="{BB962C8B-B14F-4D97-AF65-F5344CB8AC3E}">
        <p14:creationId xmlns:p14="http://schemas.microsoft.com/office/powerpoint/2010/main" val="103580061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a:xfrm>
            <a:off x="685800" y="-152400"/>
            <a:ext cx="7772400" cy="1143000"/>
          </a:xfrm>
        </p:spPr>
        <p:txBody>
          <a:bodyPr/>
          <a:lstStyle/>
          <a:p>
            <a:pPr eaLnBrk="1" hangingPunct="1">
              <a:defRPr/>
            </a:pPr>
            <a:r>
              <a:rPr lang="en-AU" dirty="0"/>
              <a:t>Kerberos v4 Dialogue</a:t>
            </a:r>
          </a:p>
        </p:txBody>
      </p:sp>
      <p:pic>
        <p:nvPicPr>
          <p:cNvPr id="1638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153400" cy="60388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1602301"/>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74207BA8-A70B-400A-8DA3-E4C54175ADDD}" type="slidenum">
              <a:rPr lang="en-US" altLang="en-US" sz="1400" smtClean="0">
                <a:latin typeface="Times New Roman" pitchFamily="18" charset="0"/>
              </a:rPr>
              <a:pPr eaLnBrk="1" hangingPunct="1">
                <a:spcBef>
                  <a:spcPct val="0"/>
                </a:spcBef>
                <a:buFontTx/>
                <a:buNone/>
              </a:pPr>
              <a:t>17</a:t>
            </a:fld>
            <a:endParaRPr lang="en-US" altLang="en-US" sz="1400" smtClean="0">
              <a:latin typeface="Times New Roman" pitchFamily="18" charset="0"/>
            </a:endParaRPr>
          </a:p>
        </p:txBody>
      </p:sp>
      <p:sp>
        <p:nvSpPr>
          <p:cNvPr id="13314" name="Rectangle 2"/>
          <p:cNvSpPr>
            <a:spLocks noGrp="1" noChangeArrowheads="1"/>
          </p:cNvSpPr>
          <p:nvPr>
            <p:ph type="title"/>
          </p:nvPr>
        </p:nvSpPr>
        <p:spPr>
          <a:xfrm>
            <a:off x="685800" y="228600"/>
            <a:ext cx="7772400" cy="533400"/>
          </a:xfrm>
        </p:spPr>
        <p:txBody>
          <a:bodyPr>
            <a:normAutofit fontScale="90000"/>
          </a:bodyPr>
          <a:lstStyle/>
          <a:p>
            <a:pPr eaLnBrk="1" hangingPunct="1">
              <a:defRPr/>
            </a:pPr>
            <a:r>
              <a:rPr lang="sv-SE" altLang="en-US" sz="4000" smtClean="0"/>
              <a:t>Overview of Kerberos</a:t>
            </a:r>
            <a:endParaRPr lang="en-US" altLang="en-US" sz="4000"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20738"/>
            <a:ext cx="8305800"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AutoShape 5"/>
          <p:cNvSpPr>
            <a:spLocks noChangeAspect="1" noChangeArrowheads="1"/>
          </p:cNvSpPr>
          <p:nvPr/>
        </p:nvSpPr>
        <p:spPr bwMode="auto">
          <a:xfrm>
            <a:off x="-1524000" y="-1447800"/>
            <a:ext cx="12192000"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endParaRPr lang="en-US" altLang="en-US" sz="2400">
              <a:latin typeface="Times New Roman" pitchFamily="18" charset="0"/>
            </a:endParaRPr>
          </a:p>
        </p:txBody>
      </p:sp>
    </p:spTree>
    <p:extLst>
      <p:ext uri="{BB962C8B-B14F-4D97-AF65-F5344CB8AC3E}">
        <p14:creationId xmlns:p14="http://schemas.microsoft.com/office/powerpoint/2010/main" val="2282176921"/>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17BBB1C0-0B7A-418D-A87D-D9EE7B8FE078}" type="slidenum">
              <a:rPr lang="en-US" altLang="en-US" sz="1400" smtClean="0">
                <a:latin typeface="Times New Roman" pitchFamily="18" charset="0"/>
              </a:rPr>
              <a:pPr eaLnBrk="1" hangingPunct="1">
                <a:spcBef>
                  <a:spcPct val="0"/>
                </a:spcBef>
                <a:buFontTx/>
                <a:buNone/>
              </a:pPr>
              <a:t>18</a:t>
            </a:fld>
            <a:endParaRPr lang="en-US" altLang="en-US" sz="1400" smtClean="0">
              <a:latin typeface="Times New Roman" pitchFamily="18" charset="0"/>
            </a:endParaRPr>
          </a:p>
        </p:txBody>
      </p:sp>
      <p:sp>
        <p:nvSpPr>
          <p:cNvPr id="12290" name="Rectangle 2"/>
          <p:cNvSpPr>
            <a:spLocks noGrp="1" noChangeArrowheads="1"/>
          </p:cNvSpPr>
          <p:nvPr>
            <p:ph type="title"/>
          </p:nvPr>
        </p:nvSpPr>
        <p:spPr/>
        <p:txBody>
          <a:bodyPr/>
          <a:lstStyle/>
          <a:p>
            <a:pPr eaLnBrk="1" hangingPunct="1">
              <a:defRPr/>
            </a:pPr>
            <a:r>
              <a:rPr lang="sv-SE" altLang="en-US" smtClean="0"/>
              <a:t>Version 4 Authentication Dialogue</a:t>
            </a:r>
            <a:endParaRPr lang="en-US" altLang="en-US" smtClean="0"/>
          </a:p>
        </p:txBody>
      </p:sp>
      <p:sp>
        <p:nvSpPr>
          <p:cNvPr id="18436" name="Rectangle 3"/>
          <p:cNvSpPr>
            <a:spLocks noGrp="1" noChangeArrowheads="1"/>
          </p:cNvSpPr>
          <p:nvPr>
            <p:ph type="body" idx="1"/>
          </p:nvPr>
        </p:nvSpPr>
        <p:spPr>
          <a:xfrm>
            <a:off x="609600" y="1981200"/>
            <a:ext cx="8153400" cy="4114800"/>
          </a:xfrm>
        </p:spPr>
        <p:txBody>
          <a:bodyPr/>
          <a:lstStyle/>
          <a:p>
            <a:pPr eaLnBrk="1" hangingPunct="1"/>
            <a:r>
              <a:rPr lang="en-US" altLang="en-US" sz="2800" smtClean="0"/>
              <a:t>Problems:</a:t>
            </a:r>
          </a:p>
          <a:p>
            <a:pPr lvl="1" eaLnBrk="1" hangingPunct="1"/>
            <a:r>
              <a:rPr lang="en-US" altLang="en-US" sz="2400" smtClean="0"/>
              <a:t>Lifetime associated with the ticket-granting ticket</a:t>
            </a:r>
          </a:p>
          <a:p>
            <a:pPr lvl="1" eaLnBrk="1" hangingPunct="1"/>
            <a:r>
              <a:rPr lang="en-US" altLang="en-US" sz="2400" smtClean="0"/>
              <a:t>If too short </a:t>
            </a:r>
            <a:r>
              <a:rPr lang="en-US" altLang="en-US" sz="2400" smtClean="0">
                <a:sym typeface="Wingdings 3" pitchFamily="18" charset="2"/>
              </a:rPr>
              <a:t> repeatedly asked for password</a:t>
            </a:r>
          </a:p>
          <a:p>
            <a:pPr lvl="1" eaLnBrk="1" hangingPunct="1"/>
            <a:r>
              <a:rPr lang="en-US" altLang="en-US" sz="2400" smtClean="0">
                <a:sym typeface="Wingdings 3" pitchFamily="18" charset="2"/>
              </a:rPr>
              <a:t>If too long  greater opportunity to replay</a:t>
            </a:r>
          </a:p>
          <a:p>
            <a:pPr eaLnBrk="1" hangingPunct="1">
              <a:lnSpc>
                <a:spcPct val="120000"/>
              </a:lnSpc>
            </a:pPr>
            <a:r>
              <a:rPr lang="en-US" altLang="en-US" sz="2800" smtClean="0">
                <a:sym typeface="Wingdings 3" pitchFamily="18" charset="2"/>
              </a:rPr>
              <a:t>The threat is that an opponent will steal the ticket and us</a:t>
            </a:r>
            <a:r>
              <a:rPr lang="sv-SE" altLang="en-US" sz="2800" smtClean="0">
                <a:sym typeface="Wingdings 3" pitchFamily="18" charset="2"/>
              </a:rPr>
              <a:t>e</a:t>
            </a:r>
            <a:r>
              <a:rPr lang="en-US" altLang="en-US" sz="2800" smtClean="0">
                <a:sym typeface="Wingdings 3" pitchFamily="18" charset="2"/>
              </a:rPr>
              <a:t> i</a:t>
            </a:r>
            <a:r>
              <a:rPr lang="sv-SE" altLang="en-US" sz="2800" smtClean="0">
                <a:sym typeface="Wingdings 3" pitchFamily="18" charset="2"/>
              </a:rPr>
              <a:t>t</a:t>
            </a:r>
            <a:r>
              <a:rPr lang="en-US" altLang="en-US" sz="2800" smtClean="0">
                <a:sym typeface="Wingdings 3" pitchFamily="18" charset="2"/>
              </a:rPr>
              <a:t> before it expires</a:t>
            </a:r>
          </a:p>
        </p:txBody>
      </p:sp>
    </p:spTree>
    <p:extLst>
      <p:ext uri="{BB962C8B-B14F-4D97-AF65-F5344CB8AC3E}">
        <p14:creationId xmlns:p14="http://schemas.microsoft.com/office/powerpoint/2010/main" val="1379141387"/>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1B8CA60C-1969-4239-BD65-42FF97AE36CA}" type="slidenum">
              <a:rPr lang="en-US" altLang="en-US" sz="1400" smtClean="0">
                <a:latin typeface="Times New Roman" pitchFamily="18" charset="0"/>
              </a:rPr>
              <a:pPr eaLnBrk="1" hangingPunct="1">
                <a:spcBef>
                  <a:spcPct val="0"/>
                </a:spcBef>
                <a:buFontTx/>
                <a:buNone/>
              </a:pPr>
              <a:t>19</a:t>
            </a:fld>
            <a:endParaRPr lang="en-US" altLang="en-US" sz="1400" smtClean="0">
              <a:latin typeface="Times New Roman" pitchFamily="18" charset="0"/>
            </a:endParaRPr>
          </a:p>
        </p:txBody>
      </p:sp>
      <p:sp>
        <p:nvSpPr>
          <p:cNvPr id="15362" name="Rectangle 2"/>
          <p:cNvSpPr>
            <a:spLocks noGrp="1" noChangeArrowheads="1"/>
          </p:cNvSpPr>
          <p:nvPr>
            <p:ph type="title"/>
          </p:nvPr>
        </p:nvSpPr>
        <p:spPr/>
        <p:txBody>
          <a:bodyPr>
            <a:normAutofit fontScale="90000"/>
          </a:bodyPr>
          <a:lstStyle/>
          <a:p>
            <a:pPr eaLnBrk="1" hangingPunct="1">
              <a:defRPr/>
            </a:pPr>
            <a:r>
              <a:rPr lang="en-US" altLang="en-US" smtClean="0"/>
              <a:t>Difference Between Version 4 and 5</a:t>
            </a:r>
          </a:p>
        </p:txBody>
      </p:sp>
      <p:sp>
        <p:nvSpPr>
          <p:cNvPr id="19460" name="Rectangle 3"/>
          <p:cNvSpPr>
            <a:spLocks noGrp="1" noChangeArrowheads="1"/>
          </p:cNvSpPr>
          <p:nvPr>
            <p:ph type="body" idx="1"/>
          </p:nvPr>
        </p:nvSpPr>
        <p:spPr>
          <a:xfrm>
            <a:off x="457200" y="1981200"/>
            <a:ext cx="8458200" cy="4114800"/>
          </a:xfrm>
        </p:spPr>
        <p:txBody>
          <a:bodyPr/>
          <a:lstStyle/>
          <a:p>
            <a:pPr eaLnBrk="1" hangingPunct="1"/>
            <a:r>
              <a:rPr lang="en-US" altLang="en-US" smtClean="0"/>
              <a:t>Encryption system dependence (</a:t>
            </a:r>
            <a:r>
              <a:rPr lang="sv-SE" altLang="en-US" smtClean="0"/>
              <a:t>V.4 </a:t>
            </a:r>
            <a:r>
              <a:rPr lang="en-US" altLang="en-US" smtClean="0"/>
              <a:t>DES)</a:t>
            </a:r>
          </a:p>
          <a:p>
            <a:pPr eaLnBrk="1" hangingPunct="1"/>
            <a:r>
              <a:rPr lang="en-US" altLang="en-US" smtClean="0"/>
              <a:t>Internet protocol dependence</a:t>
            </a:r>
          </a:p>
          <a:p>
            <a:pPr eaLnBrk="1" hangingPunct="1"/>
            <a:r>
              <a:rPr lang="en-US" altLang="en-US" smtClean="0"/>
              <a:t>Message byte ordering</a:t>
            </a:r>
          </a:p>
          <a:p>
            <a:pPr eaLnBrk="1" hangingPunct="1"/>
            <a:r>
              <a:rPr lang="en-US" altLang="en-US" smtClean="0"/>
              <a:t>Ticket lifetime</a:t>
            </a:r>
          </a:p>
          <a:p>
            <a:pPr eaLnBrk="1" hangingPunct="1"/>
            <a:r>
              <a:rPr lang="en-US" altLang="en-US" smtClean="0"/>
              <a:t>Authentication forwarding</a:t>
            </a:r>
          </a:p>
          <a:p>
            <a:pPr eaLnBrk="1" hangingPunct="1"/>
            <a:r>
              <a:rPr lang="en-US" altLang="en-US" smtClean="0"/>
              <a:t>Inter-realm authentication</a:t>
            </a:r>
          </a:p>
          <a:p>
            <a:pPr eaLnBrk="1" hangingPunct="1"/>
            <a:endParaRPr lang="en-US" altLang="en-US" smtClean="0"/>
          </a:p>
        </p:txBody>
      </p:sp>
    </p:spTree>
    <p:extLst>
      <p:ext uri="{BB962C8B-B14F-4D97-AF65-F5344CB8AC3E}">
        <p14:creationId xmlns:p14="http://schemas.microsoft.com/office/powerpoint/2010/main" val="2775250860"/>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Access Control</a:t>
            </a:r>
            <a:endParaRPr lang="en-US" dirty="0"/>
          </a:p>
        </p:txBody>
      </p:sp>
      <p:sp>
        <p:nvSpPr>
          <p:cNvPr id="5" name="Content Placeholder 4"/>
          <p:cNvSpPr>
            <a:spLocks noGrp="1"/>
          </p:cNvSpPr>
          <p:nvPr>
            <p:ph idx="1"/>
            <p:custDataLst>
              <p:tags r:id="rId3"/>
            </p:custDataLst>
          </p:nvPr>
        </p:nvSpPr>
        <p:spPr>
          <a:xfrm>
            <a:off x="762000" y="1219200"/>
            <a:ext cx="8077200" cy="4297363"/>
          </a:xfrm>
        </p:spPr>
        <p:txBody>
          <a:bodyPr>
            <a:normAutofit fontScale="85000" lnSpcReduction="20000"/>
          </a:bodyPr>
          <a:lstStyle/>
          <a:p>
            <a:r>
              <a:rPr lang="en-US" dirty="0" smtClean="0"/>
              <a:t>Access Control Mechanisms</a:t>
            </a:r>
          </a:p>
          <a:p>
            <a:pPr lvl="1"/>
            <a:r>
              <a:rPr lang="en-US" dirty="0" smtClean="0"/>
              <a:t>Rule based Access Control</a:t>
            </a:r>
          </a:p>
          <a:p>
            <a:pPr lvl="1"/>
            <a:r>
              <a:rPr lang="en-US" dirty="0" smtClean="0"/>
              <a:t>Constrained User Interfaces</a:t>
            </a:r>
          </a:p>
          <a:p>
            <a:pPr lvl="1"/>
            <a:r>
              <a:rPr lang="en-US" dirty="0" smtClean="0"/>
              <a:t>Access Control Matrix</a:t>
            </a:r>
          </a:p>
          <a:p>
            <a:pPr lvl="1"/>
            <a:r>
              <a:rPr lang="en-US" dirty="0" smtClean="0"/>
              <a:t>Capabilities and ACL</a:t>
            </a:r>
          </a:p>
          <a:p>
            <a:pPr lvl="1"/>
            <a:r>
              <a:rPr lang="en-US" dirty="0" smtClean="0"/>
              <a:t>Content and Context Based Access Control</a:t>
            </a:r>
          </a:p>
          <a:p>
            <a:r>
              <a:rPr lang="en-US" dirty="0" smtClean="0"/>
              <a:t>Access Control Administration</a:t>
            </a:r>
          </a:p>
          <a:p>
            <a:r>
              <a:rPr lang="en-US" dirty="0" smtClean="0"/>
              <a:t>Network Access Control</a:t>
            </a:r>
          </a:p>
          <a:p>
            <a:pPr lvl="1"/>
            <a:r>
              <a:rPr lang="en-US" dirty="0" smtClean="0"/>
              <a:t>Firewalls</a:t>
            </a:r>
          </a:p>
          <a:p>
            <a:pPr lvl="1"/>
            <a:r>
              <a:rPr lang="en-US" dirty="0" smtClean="0"/>
              <a:t>IDS</a:t>
            </a:r>
          </a:p>
          <a:p>
            <a:r>
              <a:rPr lang="en-US" dirty="0" smtClean="0"/>
              <a:t>Single Sign-On Systems</a:t>
            </a:r>
          </a:p>
        </p:txBody>
      </p:sp>
    </p:spTree>
    <p:custDataLst>
      <p:tags r:id="rId1"/>
    </p:custDataLst>
    <p:extLst>
      <p:ext uri="{BB962C8B-B14F-4D97-AF65-F5344CB8AC3E}">
        <p14:creationId xmlns:p14="http://schemas.microsoft.com/office/powerpoint/2010/main" val="13276858"/>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smtClean="0"/>
              <a:t>Rule Based Access Control</a:t>
            </a:r>
            <a:endParaRPr lang="en-US" i="1" dirty="0" smtClean="0"/>
          </a:p>
        </p:txBody>
      </p:sp>
      <p:sp>
        <p:nvSpPr>
          <p:cNvPr id="4" name="Content Placeholder 3"/>
          <p:cNvSpPr>
            <a:spLocks noGrp="1"/>
          </p:cNvSpPr>
          <p:nvPr>
            <p:ph idx="1"/>
          </p:nvPr>
        </p:nvSpPr>
        <p:spPr>
          <a:xfrm>
            <a:off x="533400" y="1295400"/>
            <a:ext cx="8534400" cy="3810000"/>
          </a:xfrm>
        </p:spPr>
        <p:txBody>
          <a:bodyPr>
            <a:noAutofit/>
          </a:bodyPr>
          <a:lstStyle/>
          <a:p>
            <a:r>
              <a:rPr lang="en-US" sz="2800" dirty="0"/>
              <a:t>uses specific rules that indicate what can and cannot happen between a subject and an </a:t>
            </a:r>
            <a:r>
              <a:rPr lang="en-US" sz="2800" dirty="0" smtClean="0"/>
              <a:t>object</a:t>
            </a:r>
          </a:p>
          <a:p>
            <a:r>
              <a:rPr lang="en-US" sz="2800" dirty="0"/>
              <a:t>based on the simple concept of “if X then Y</a:t>
            </a:r>
            <a:r>
              <a:rPr lang="en-US" sz="2800" dirty="0" smtClean="0"/>
              <a:t>” </a:t>
            </a:r>
            <a:r>
              <a:rPr lang="en-US" sz="2800" dirty="0" err="1" smtClean="0"/>
              <a:t>i.e</a:t>
            </a:r>
            <a:r>
              <a:rPr lang="en-US" sz="2800" dirty="0" smtClean="0"/>
              <a:t> propositional logic</a:t>
            </a:r>
          </a:p>
          <a:p>
            <a:r>
              <a:rPr lang="en-US" sz="2800" dirty="0"/>
              <a:t>Rule-based access control is </a:t>
            </a:r>
            <a:r>
              <a:rPr lang="en-US" sz="2800" dirty="0" smtClean="0"/>
              <a:t>NOT </a:t>
            </a:r>
            <a:r>
              <a:rPr lang="en-US" sz="2800" dirty="0"/>
              <a:t>necessarily </a:t>
            </a:r>
            <a:r>
              <a:rPr lang="en-US" sz="2800" dirty="0" smtClean="0"/>
              <a:t>identity-based</a:t>
            </a:r>
          </a:p>
          <a:p>
            <a:pPr lvl="1"/>
            <a:r>
              <a:rPr lang="en-US" sz="2400" dirty="0" smtClean="0"/>
              <a:t>Tom can use 5 MB attachments</a:t>
            </a:r>
          </a:p>
          <a:p>
            <a:pPr lvl="1"/>
            <a:r>
              <a:rPr lang="en-US" sz="2400" dirty="0" smtClean="0"/>
              <a:t>Finance officer can use 6 MB attachments</a:t>
            </a:r>
          </a:p>
          <a:p>
            <a:pPr lvl="1"/>
            <a:r>
              <a:rPr lang="en-US" sz="2400" dirty="0" smtClean="0"/>
              <a:t>Every user with secret clearance can use 5 MB attachments</a:t>
            </a:r>
          </a:p>
          <a:p>
            <a:endParaRPr lang="en-US" sz="2800" dirty="0" smtClean="0"/>
          </a:p>
        </p:txBody>
      </p:sp>
    </p:spTree>
    <p:extLst>
      <p:ext uri="{BB962C8B-B14F-4D97-AF65-F5344CB8AC3E}">
        <p14:creationId xmlns:p14="http://schemas.microsoft.com/office/powerpoint/2010/main" val="2714473361"/>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Constrained User Interfaces</a:t>
            </a:r>
            <a:endParaRPr lang="en-US" dirty="0"/>
          </a:p>
        </p:txBody>
      </p:sp>
      <p:sp>
        <p:nvSpPr>
          <p:cNvPr id="3" name="Content Placeholder 2"/>
          <p:cNvSpPr>
            <a:spLocks noGrp="1"/>
          </p:cNvSpPr>
          <p:nvPr>
            <p:ph idx="1"/>
          </p:nvPr>
        </p:nvSpPr>
        <p:spPr>
          <a:xfrm>
            <a:off x="457200" y="1596413"/>
            <a:ext cx="8077200" cy="4297363"/>
          </a:xfrm>
        </p:spPr>
        <p:txBody>
          <a:bodyPr>
            <a:normAutofit/>
          </a:bodyPr>
          <a:lstStyle/>
          <a:p>
            <a:r>
              <a:rPr lang="en-US" sz="2800" dirty="0" smtClean="0"/>
              <a:t>Database Views</a:t>
            </a:r>
          </a:p>
          <a:p>
            <a:endParaRPr lang="en-US" sz="2800" dirty="0" smtClean="0"/>
          </a:p>
          <a:p>
            <a:endParaRPr lang="en-US" sz="2800" dirty="0"/>
          </a:p>
          <a:p>
            <a:endParaRPr lang="en-US" sz="2800" dirty="0" smtClean="0"/>
          </a:p>
          <a:p>
            <a:endParaRPr lang="en-US" sz="2800" dirty="0"/>
          </a:p>
          <a:p>
            <a:r>
              <a:rPr lang="en-US" sz="2800" dirty="0" smtClean="0"/>
              <a:t>Restricted Shells</a:t>
            </a:r>
          </a:p>
          <a:p>
            <a:r>
              <a:rPr lang="en-US" sz="2800" dirty="0" smtClean="0"/>
              <a:t>Physical Constraints (ATM)</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1524000"/>
            <a:ext cx="57054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882822"/>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a:t>
            </a:r>
            <a:endParaRPr lang="en-US" dirty="0"/>
          </a:p>
        </p:txBody>
      </p:sp>
      <p:sp>
        <p:nvSpPr>
          <p:cNvPr id="3" name="Content Placeholder 2"/>
          <p:cNvSpPr>
            <a:spLocks noGrp="1"/>
          </p:cNvSpPr>
          <p:nvPr>
            <p:ph idx="1"/>
          </p:nvPr>
        </p:nvSpPr>
        <p:spPr/>
        <p:txBody>
          <a:bodyPr/>
          <a:lstStyle/>
          <a:p>
            <a:r>
              <a:rPr lang="en-US" dirty="0" smtClean="0"/>
              <a:t>Table </a:t>
            </a:r>
            <a:r>
              <a:rPr lang="en-US" dirty="0"/>
              <a:t>of </a:t>
            </a:r>
            <a:r>
              <a:rPr lang="en-US" b="1" dirty="0"/>
              <a:t>subjects</a:t>
            </a:r>
            <a:r>
              <a:rPr lang="en-US" dirty="0"/>
              <a:t> and </a:t>
            </a:r>
            <a:r>
              <a:rPr lang="en-US" b="1" dirty="0"/>
              <a:t>objects</a:t>
            </a:r>
            <a:r>
              <a:rPr lang="en-US" dirty="0"/>
              <a:t> </a:t>
            </a:r>
            <a:r>
              <a:rPr lang="en-US" dirty="0" smtClean="0"/>
              <a:t>indicating, </a:t>
            </a:r>
            <a:r>
              <a:rPr lang="en-US" dirty="0"/>
              <a:t>what actions </a:t>
            </a:r>
            <a:r>
              <a:rPr lang="en-US" dirty="0" smtClean="0"/>
              <a:t>individual </a:t>
            </a:r>
            <a:r>
              <a:rPr lang="en-US" dirty="0"/>
              <a:t>subjects can take upon individual </a:t>
            </a:r>
            <a:r>
              <a:rPr lang="en-US" dirty="0" smtClean="0"/>
              <a:t>objects</a:t>
            </a:r>
          </a:p>
          <a:p>
            <a:r>
              <a:rPr lang="en-US" dirty="0" smtClean="0"/>
              <a:t>Usually </a:t>
            </a:r>
            <a:r>
              <a:rPr lang="en-US" dirty="0"/>
              <a:t>an attribute of DAC </a:t>
            </a:r>
            <a:r>
              <a:rPr lang="en-US" dirty="0" smtClean="0"/>
              <a:t>models</a:t>
            </a:r>
          </a:p>
          <a:p>
            <a:r>
              <a:rPr lang="en-US" dirty="0"/>
              <a:t>The access rights </a:t>
            </a:r>
            <a:r>
              <a:rPr lang="en-US" dirty="0" smtClean="0"/>
              <a:t>can </a:t>
            </a:r>
            <a:r>
              <a:rPr lang="en-US" dirty="0"/>
              <a:t>be assigned directly to the subjects (capabilities) or to the objects (</a:t>
            </a:r>
            <a:r>
              <a:rPr lang="en-US" dirty="0" smtClean="0"/>
              <a:t>ACLs)</a:t>
            </a:r>
            <a:endParaRPr lang="en-US" dirty="0"/>
          </a:p>
        </p:txBody>
      </p:sp>
    </p:spTree>
    <p:extLst>
      <p:ext uri="{BB962C8B-B14F-4D97-AF65-F5344CB8AC3E}">
        <p14:creationId xmlns:p14="http://schemas.microsoft.com/office/powerpoint/2010/main" val="572851967"/>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a:t>
            </a:r>
            <a:endParaRPr lang="en-US" dirty="0"/>
          </a:p>
        </p:txBody>
      </p:sp>
      <p:sp>
        <p:nvSpPr>
          <p:cNvPr id="3" name="Content Placeholder 2"/>
          <p:cNvSpPr>
            <a:spLocks noGrp="1"/>
          </p:cNvSpPr>
          <p:nvPr>
            <p:ph idx="1"/>
          </p:nvPr>
        </p:nvSpPr>
        <p:spPr>
          <a:xfrm>
            <a:off x="762000" y="1295400"/>
            <a:ext cx="8077200" cy="4297363"/>
          </a:xfrm>
        </p:spPr>
        <p:txBody>
          <a:bodyPr>
            <a:normAutofit/>
          </a:bodyPr>
          <a:lstStyle/>
          <a:p>
            <a:r>
              <a:rPr lang="en-US" dirty="0" smtClean="0"/>
              <a:t>Capabilities</a:t>
            </a:r>
          </a:p>
          <a:p>
            <a:pPr lvl="1"/>
            <a:r>
              <a:rPr lang="en-US" dirty="0"/>
              <a:t>specifies the access rights a certain subject possesses pertaining to </a:t>
            </a:r>
            <a:r>
              <a:rPr lang="en-US" dirty="0" smtClean="0"/>
              <a:t>specific </a:t>
            </a:r>
            <a:r>
              <a:rPr lang="en-US" dirty="0"/>
              <a:t>objects</a:t>
            </a:r>
            <a:r>
              <a:rPr lang="en-US" dirty="0" smtClean="0"/>
              <a:t>.</a:t>
            </a:r>
          </a:p>
          <a:p>
            <a:pPr lvl="1"/>
            <a:r>
              <a:rPr lang="en-US" dirty="0"/>
              <a:t>corresponds to the subject’s row in the access control matrix</a:t>
            </a:r>
          </a:p>
          <a:p>
            <a:pPr lvl="1"/>
            <a:r>
              <a:rPr lang="en-US" dirty="0" smtClean="0"/>
              <a:t>capability table bound to a subject </a:t>
            </a:r>
          </a:p>
          <a:p>
            <a:pPr lvl="1"/>
            <a:r>
              <a:rPr lang="en-US" dirty="0" smtClean="0"/>
              <a:t>Capability </a:t>
            </a:r>
            <a:r>
              <a:rPr lang="en-US" dirty="0"/>
              <a:t>can be in the form of a token, ticket, or key</a:t>
            </a:r>
            <a:endParaRPr lang="en-US" dirty="0" smtClean="0"/>
          </a:p>
          <a:p>
            <a:pPr marL="457200" lvl="1"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105400"/>
            <a:ext cx="75314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379662"/>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a:t>
            </a:r>
            <a:endParaRPr lang="en-US" dirty="0"/>
          </a:p>
        </p:txBody>
      </p:sp>
      <p:sp>
        <p:nvSpPr>
          <p:cNvPr id="3" name="Content Placeholder 2"/>
          <p:cNvSpPr>
            <a:spLocks noGrp="1"/>
          </p:cNvSpPr>
          <p:nvPr>
            <p:ph idx="1"/>
          </p:nvPr>
        </p:nvSpPr>
        <p:spPr/>
        <p:txBody>
          <a:bodyPr/>
          <a:lstStyle/>
          <a:p>
            <a:r>
              <a:rPr lang="en-US" dirty="0" smtClean="0"/>
              <a:t>Capabilities</a:t>
            </a:r>
          </a:p>
          <a:p>
            <a:pPr lvl="1"/>
            <a:r>
              <a:rPr lang="en-US" dirty="0"/>
              <a:t>specifies the </a:t>
            </a:r>
            <a:r>
              <a:rPr lang="en-US" dirty="0" smtClean="0"/>
              <a:t>list of subjects authorized to </a:t>
            </a:r>
            <a:r>
              <a:rPr lang="en-US" dirty="0" smtClean="0"/>
              <a:t>access </a:t>
            </a:r>
            <a:r>
              <a:rPr lang="en-US" dirty="0"/>
              <a:t>a </a:t>
            </a:r>
            <a:r>
              <a:rPr lang="en-US" dirty="0" smtClean="0"/>
              <a:t>specific </a:t>
            </a:r>
            <a:r>
              <a:rPr lang="en-US" b="1" dirty="0" smtClean="0"/>
              <a:t>object</a:t>
            </a:r>
          </a:p>
          <a:p>
            <a:pPr lvl="1"/>
            <a:r>
              <a:rPr lang="en-US" dirty="0"/>
              <a:t>ACL corresponds to the </a:t>
            </a:r>
            <a:r>
              <a:rPr lang="en-US" b="1" dirty="0"/>
              <a:t>object’s </a:t>
            </a:r>
            <a:r>
              <a:rPr lang="en-US" b="1" dirty="0" smtClean="0"/>
              <a:t>column</a:t>
            </a:r>
            <a:r>
              <a:rPr lang="en-US" dirty="0" smtClean="0"/>
              <a:t> </a:t>
            </a:r>
            <a:r>
              <a:rPr lang="en-US" dirty="0"/>
              <a:t>in the access control matrix</a:t>
            </a:r>
          </a:p>
          <a:p>
            <a:pPr lvl="1"/>
            <a:r>
              <a:rPr lang="en-US" dirty="0" smtClean="0"/>
              <a:t>ACL </a:t>
            </a:r>
            <a:r>
              <a:rPr lang="en-US" dirty="0"/>
              <a:t>is bound </a:t>
            </a:r>
            <a:r>
              <a:rPr lang="en-US" dirty="0" smtClean="0"/>
              <a:t>to an object</a:t>
            </a:r>
          </a:p>
          <a:p>
            <a:pPr marL="457200" lvl="1"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4572000"/>
            <a:ext cx="63531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381336"/>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and Context based Access</a:t>
            </a:r>
            <a:endParaRPr lang="en-US" dirty="0"/>
          </a:p>
        </p:txBody>
      </p:sp>
      <p:sp>
        <p:nvSpPr>
          <p:cNvPr id="3" name="Content Placeholder 2"/>
          <p:cNvSpPr>
            <a:spLocks noGrp="1"/>
          </p:cNvSpPr>
          <p:nvPr>
            <p:ph idx="1"/>
          </p:nvPr>
        </p:nvSpPr>
        <p:spPr/>
        <p:txBody>
          <a:bodyPr/>
          <a:lstStyle/>
          <a:p>
            <a:r>
              <a:rPr lang="en-US" dirty="0" smtClean="0"/>
              <a:t>Content dependent Access Control</a:t>
            </a:r>
          </a:p>
          <a:p>
            <a:endParaRPr lang="en-US" dirty="0" smtClean="0"/>
          </a:p>
          <a:p>
            <a:endParaRPr lang="en-US" dirty="0"/>
          </a:p>
          <a:p>
            <a:r>
              <a:rPr lang="en-US" dirty="0" smtClean="0"/>
              <a:t>Context dependent Access Control</a:t>
            </a:r>
          </a:p>
          <a:p>
            <a:pPr lvl="1"/>
            <a:r>
              <a:rPr lang="en-US" dirty="0" smtClean="0"/>
              <a:t>Firewalls and Intrusion detection systems</a:t>
            </a:r>
          </a:p>
          <a:p>
            <a:endParaRPr lang="en-US" dirty="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76031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39" y="4410075"/>
            <a:ext cx="8637361"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09366"/>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Summary</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1113"/>
            <a:ext cx="8631627" cy="527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8881321"/>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7.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1144</Words>
  <Application>Microsoft Office PowerPoint</Application>
  <PresentationFormat>On-screen Show (4:3)</PresentationFormat>
  <Paragraphs>118</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Information and Network Security </vt:lpstr>
      <vt:lpstr>Access Control</vt:lpstr>
      <vt:lpstr>Rule Based Access Control</vt:lpstr>
      <vt:lpstr>Constrained User Interfaces</vt:lpstr>
      <vt:lpstr>Access Control Matrix</vt:lpstr>
      <vt:lpstr>Access Control Matrix</vt:lpstr>
      <vt:lpstr>Access Control Matrix</vt:lpstr>
      <vt:lpstr>Content and Context based Access</vt:lpstr>
      <vt:lpstr>Summary</vt:lpstr>
      <vt:lpstr>Access Control Administration</vt:lpstr>
      <vt:lpstr>Non-repudiation</vt:lpstr>
      <vt:lpstr>Non-repudiation</vt:lpstr>
      <vt:lpstr>Non-repudiation</vt:lpstr>
      <vt:lpstr>Single Sign On Systems</vt:lpstr>
      <vt:lpstr>KERBEROS</vt:lpstr>
      <vt:lpstr>Kerberos v4 Dialogue</vt:lpstr>
      <vt:lpstr>Overview of Kerberos</vt:lpstr>
      <vt:lpstr>Version 4 Authentication Dialogue</vt:lpstr>
      <vt:lpstr>Difference Between Version 4 and 5</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2012-10-03T06:51:32Z</dcterms:created>
  <dcterms:modified xsi:type="dcterms:W3CDTF">2019-01-07T09:05:35Z</dcterms:modified>
</cp:coreProperties>
</file>