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1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65" r:id="rId4"/>
    <p:sldId id="268" r:id="rId5"/>
    <p:sldId id="269" r:id="rId6"/>
    <p:sldId id="259" r:id="rId7"/>
    <p:sldId id="260" r:id="rId8"/>
    <p:sldId id="261" r:id="rId9"/>
    <p:sldId id="266" r:id="rId10"/>
    <p:sldId id="262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F\Office%20Data\E\Data%20from%20D\Users\Ejaz\PMP\Kim%20Heldman\7QC\Diagrams\Scatter%20Diagram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E:\F\Office%20Data\E\Data%20from%20D\Users\Ejaz\PMP\Kim%20Heldman\7QC\Diagrams\Scatter%20Diagram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E:\F\Office%20Data\E\Data%20from%20D\Users\Ejaz\PMP\Kim%20Heldman\7QC\Diagrams\Scatter%20Diagra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687791685613767E-2"/>
          <c:y val="5.3706575434445493E-2"/>
          <c:w val="0.90371989017584409"/>
          <c:h val="0.87774350878789975"/>
        </c:manualLayout>
      </c:layout>
      <c:lineChart>
        <c:grouping val="standard"/>
        <c:varyColors val="0"/>
        <c:ser>
          <c:idx val="0"/>
          <c:order val="0"/>
          <c:tx>
            <c:strRef>
              <c:f>'Control Chart'!$B$7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3.0216044719746046E-3"/>
                  <c:y val="-2.672697368421052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5CA-4D0E-B26A-34C589CD0F48}"/>
                </c:ext>
              </c:extLst>
            </c:dLbl>
            <c:dLbl>
              <c:idx val="3"/>
              <c:layout>
                <c:manualLayout>
                  <c:x val="1.5863423477866748E-2"/>
                  <c:y val="-2.2615131578947369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5CA-4D0E-B26A-34C589CD0F48}"/>
                </c:ext>
              </c:extLst>
            </c:dLbl>
            <c:dLbl>
              <c:idx val="4"/>
              <c:layout>
                <c:manualLayout>
                  <c:x val="6.7986100619428919E-3"/>
                  <c:y val="-3.2894736842105261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5CA-4D0E-B26A-34C589CD0F48}"/>
                </c:ext>
              </c:extLst>
            </c:dLbl>
            <c:dLbl>
              <c:idx val="6"/>
              <c:layout>
                <c:manualLayout>
                  <c:x val="6.0432089439491814E-3"/>
                  <c:y val="-2.6726973684210602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5CA-4D0E-B26A-34C589CD0F48}"/>
                </c:ext>
              </c:extLst>
            </c:dLbl>
            <c:dLbl>
              <c:idx val="7"/>
              <c:layout>
                <c:manualLayout>
                  <c:x val="-7.5540111799365461E-4"/>
                  <c:y val="4.728618421052631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5CA-4D0E-B26A-34C589CD0F48}"/>
                </c:ext>
              </c:extLst>
            </c:dLbl>
            <c:dLbl>
              <c:idx val="8"/>
              <c:layout>
                <c:manualLayout>
                  <c:x val="-8.309412297930311E-3"/>
                  <c:y val="-4.3174342105263157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5CA-4D0E-B26A-34C589CD0F48}"/>
                </c:ext>
              </c:extLst>
            </c:dLbl>
            <c:dLbl>
              <c:idx val="9"/>
              <c:layout>
                <c:manualLayout>
                  <c:x val="-4.3686907780595308E-2"/>
                  <c:y val="2.896477226061028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5CA-4D0E-B26A-34C589CD0F48}"/>
                </c:ext>
              </c:extLst>
            </c:dLbl>
            <c:dLbl>
              <c:idx val="10"/>
              <c:layout>
                <c:manualLayout>
                  <c:x val="1.5108022359873092E-3"/>
                  <c:y val="-3.7006578947368418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5CA-4D0E-B26A-34C589CD0F48}"/>
                </c:ext>
              </c:extLst>
            </c:dLbl>
            <c:dLbl>
              <c:idx val="11"/>
              <c:layout>
                <c:manualLayout>
                  <c:x val="-6.8152230971128769E-2"/>
                  <c:y val="6.4187690824361238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5CA-4D0E-B26A-34C589CD0F48}"/>
                </c:ext>
              </c:extLst>
            </c:dLbl>
            <c:dLbl>
              <c:idx val="12"/>
              <c:layout>
                <c:manualLayout>
                  <c:x val="7.5540111799364358E-3"/>
                  <c:y val="-3.2894736842105261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5CA-4D0E-B26A-34C589CD0F48}"/>
                </c:ext>
              </c:extLst>
            </c:dLbl>
            <c:dLbl>
              <c:idx val="13"/>
              <c:layout>
                <c:manualLayout>
                  <c:x val="-3.777005589968295E-2"/>
                  <c:y val="4.11184210526315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5CA-4D0E-B26A-34C589CD0F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'Control Chart'!$A$8:$A$21</c:f>
              <c:strCache>
                <c:ptCount val="14"/>
                <c:pt idx="0">
                  <c:v>Ali</c:v>
                </c:pt>
                <c:pt idx="1">
                  <c:v>Aslam</c:v>
                </c:pt>
                <c:pt idx="2">
                  <c:v>Akram</c:v>
                </c:pt>
                <c:pt idx="3">
                  <c:v>Asghar</c:v>
                </c:pt>
                <c:pt idx="4">
                  <c:v>Akbar</c:v>
                </c:pt>
                <c:pt idx="5">
                  <c:v>Zain</c:v>
                </c:pt>
                <c:pt idx="6">
                  <c:v>Usman</c:v>
                </c:pt>
                <c:pt idx="7">
                  <c:v>Murtaza</c:v>
                </c:pt>
                <c:pt idx="8">
                  <c:v>Shafique</c:v>
                </c:pt>
                <c:pt idx="9">
                  <c:v>Ashfaq</c:v>
                </c:pt>
                <c:pt idx="10">
                  <c:v>Sarwar</c:v>
                </c:pt>
                <c:pt idx="11">
                  <c:v>Zafar</c:v>
                </c:pt>
                <c:pt idx="12">
                  <c:v>Sajjad</c:v>
                </c:pt>
                <c:pt idx="13">
                  <c:v>Qasam</c:v>
                </c:pt>
              </c:strCache>
            </c:strRef>
          </c:cat>
          <c:val>
            <c:numRef>
              <c:f>'Control Chart'!$B$8:$B$21</c:f>
              <c:numCache>
                <c:formatCode>h:mm</c:formatCode>
                <c:ptCount val="14"/>
                <c:pt idx="0">
                  <c:v>0.41319444444444442</c:v>
                </c:pt>
                <c:pt idx="1">
                  <c:v>0.41388888888888892</c:v>
                </c:pt>
                <c:pt idx="2">
                  <c:v>0.40625</c:v>
                </c:pt>
                <c:pt idx="3">
                  <c:v>0.40972222222222227</c:v>
                </c:pt>
                <c:pt idx="4">
                  <c:v>0.41666666666666669</c:v>
                </c:pt>
                <c:pt idx="5">
                  <c:v>0.42708333333333331</c:v>
                </c:pt>
                <c:pt idx="6">
                  <c:v>0.41666666666666669</c:v>
                </c:pt>
                <c:pt idx="7">
                  <c:v>0.40972222222222227</c:v>
                </c:pt>
                <c:pt idx="8">
                  <c:v>0.42708333333333331</c:v>
                </c:pt>
                <c:pt idx="9">
                  <c:v>0.42708333333333331</c:v>
                </c:pt>
                <c:pt idx="10">
                  <c:v>0.42708333333333331</c:v>
                </c:pt>
                <c:pt idx="11">
                  <c:v>0.42708333333333331</c:v>
                </c:pt>
                <c:pt idx="12">
                  <c:v>0.42708333333333331</c:v>
                </c:pt>
                <c:pt idx="13">
                  <c:v>0.42708333333333331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25CA-4D0E-B26A-34C589CD0F48}"/>
            </c:ext>
          </c:extLst>
        </c:ser>
        <c:ser>
          <c:idx val="1"/>
          <c:order val="1"/>
          <c:tx>
            <c:strRef>
              <c:f>'Control Chart'!$C$7</c:f>
              <c:strCache>
                <c:ptCount val="1"/>
                <c:pt idx="0">
                  <c:v>Mean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'Control Chart'!$A$8:$A$21</c:f>
              <c:strCache>
                <c:ptCount val="14"/>
                <c:pt idx="0">
                  <c:v>Ali</c:v>
                </c:pt>
                <c:pt idx="1">
                  <c:v>Aslam</c:v>
                </c:pt>
                <c:pt idx="2">
                  <c:v>Akram</c:v>
                </c:pt>
                <c:pt idx="3">
                  <c:v>Asghar</c:v>
                </c:pt>
                <c:pt idx="4">
                  <c:v>Akbar</c:v>
                </c:pt>
                <c:pt idx="5">
                  <c:v>Zain</c:v>
                </c:pt>
                <c:pt idx="6">
                  <c:v>Usman</c:v>
                </c:pt>
                <c:pt idx="7">
                  <c:v>Murtaza</c:v>
                </c:pt>
                <c:pt idx="8">
                  <c:v>Shafique</c:v>
                </c:pt>
                <c:pt idx="9">
                  <c:v>Ashfaq</c:v>
                </c:pt>
                <c:pt idx="10">
                  <c:v>Sarwar</c:v>
                </c:pt>
                <c:pt idx="11">
                  <c:v>Zafar</c:v>
                </c:pt>
                <c:pt idx="12">
                  <c:v>Sajjad</c:v>
                </c:pt>
                <c:pt idx="13">
                  <c:v>Qasam</c:v>
                </c:pt>
              </c:strCache>
            </c:strRef>
          </c:cat>
          <c:val>
            <c:numRef>
              <c:f>'Control Chart'!$C$8:$C$21</c:f>
              <c:numCache>
                <c:formatCode>h:mm</c:formatCode>
                <c:ptCount val="14"/>
                <c:pt idx="0">
                  <c:v>0.41319444444444442</c:v>
                </c:pt>
                <c:pt idx="1">
                  <c:v>0.41319444444444442</c:v>
                </c:pt>
                <c:pt idx="2">
                  <c:v>0.41319444444444442</c:v>
                </c:pt>
                <c:pt idx="3">
                  <c:v>0.41319444444444442</c:v>
                </c:pt>
                <c:pt idx="4">
                  <c:v>0.41319444444444442</c:v>
                </c:pt>
                <c:pt idx="5">
                  <c:v>0.41319444444444442</c:v>
                </c:pt>
                <c:pt idx="6">
                  <c:v>0.41319444444444442</c:v>
                </c:pt>
                <c:pt idx="7">
                  <c:v>0.41319444444444442</c:v>
                </c:pt>
                <c:pt idx="8">
                  <c:v>0.41319444444444442</c:v>
                </c:pt>
                <c:pt idx="9">
                  <c:v>0.41319444444444442</c:v>
                </c:pt>
                <c:pt idx="10">
                  <c:v>0.41319444444444442</c:v>
                </c:pt>
                <c:pt idx="11">
                  <c:v>0.41319444444444442</c:v>
                </c:pt>
                <c:pt idx="12">
                  <c:v>0.41319444444444442</c:v>
                </c:pt>
                <c:pt idx="13">
                  <c:v>0.41319444444444442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25CA-4D0E-B26A-34C589CD0F48}"/>
            </c:ext>
          </c:extLst>
        </c:ser>
        <c:ser>
          <c:idx val="2"/>
          <c:order val="2"/>
          <c:tx>
            <c:strRef>
              <c:f>'Control Chart'!$D$7</c:f>
              <c:strCache>
                <c:ptCount val="1"/>
                <c:pt idx="0">
                  <c:v>UCL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'Control Chart'!$A$8:$A$21</c:f>
              <c:strCache>
                <c:ptCount val="14"/>
                <c:pt idx="0">
                  <c:v>Ali</c:v>
                </c:pt>
                <c:pt idx="1">
                  <c:v>Aslam</c:v>
                </c:pt>
                <c:pt idx="2">
                  <c:v>Akram</c:v>
                </c:pt>
                <c:pt idx="3">
                  <c:v>Asghar</c:v>
                </c:pt>
                <c:pt idx="4">
                  <c:v>Akbar</c:v>
                </c:pt>
                <c:pt idx="5">
                  <c:v>Zain</c:v>
                </c:pt>
                <c:pt idx="6">
                  <c:v>Usman</c:v>
                </c:pt>
                <c:pt idx="7">
                  <c:v>Murtaza</c:v>
                </c:pt>
                <c:pt idx="8">
                  <c:v>Shafique</c:v>
                </c:pt>
                <c:pt idx="9">
                  <c:v>Ashfaq</c:v>
                </c:pt>
                <c:pt idx="10">
                  <c:v>Sarwar</c:v>
                </c:pt>
                <c:pt idx="11">
                  <c:v>Zafar</c:v>
                </c:pt>
                <c:pt idx="12">
                  <c:v>Sajjad</c:v>
                </c:pt>
                <c:pt idx="13">
                  <c:v>Qasam</c:v>
                </c:pt>
              </c:strCache>
            </c:strRef>
          </c:cat>
          <c:val>
            <c:numRef>
              <c:f>'Control Chart'!$D$8:$D$21</c:f>
              <c:numCache>
                <c:formatCode>h:mm</c:formatCode>
                <c:ptCount val="14"/>
                <c:pt idx="0">
                  <c:v>0.41666666666666669</c:v>
                </c:pt>
                <c:pt idx="1">
                  <c:v>0.41666666666666669</c:v>
                </c:pt>
                <c:pt idx="2">
                  <c:v>0.41666666666666669</c:v>
                </c:pt>
                <c:pt idx="3">
                  <c:v>0.41666666666666669</c:v>
                </c:pt>
                <c:pt idx="4">
                  <c:v>0.41666666666666669</c:v>
                </c:pt>
                <c:pt idx="5">
                  <c:v>0.41666666666666669</c:v>
                </c:pt>
                <c:pt idx="6">
                  <c:v>0.41666666666666669</c:v>
                </c:pt>
                <c:pt idx="7">
                  <c:v>0.41666666666666669</c:v>
                </c:pt>
                <c:pt idx="8">
                  <c:v>0.41666666666666669</c:v>
                </c:pt>
                <c:pt idx="9">
                  <c:v>0.41666666666666669</c:v>
                </c:pt>
                <c:pt idx="10">
                  <c:v>0.41666666666666669</c:v>
                </c:pt>
                <c:pt idx="11">
                  <c:v>0.41666666666666669</c:v>
                </c:pt>
                <c:pt idx="12">
                  <c:v>0.41666666666666669</c:v>
                </c:pt>
                <c:pt idx="13">
                  <c:v>0.41666666666666669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25CA-4D0E-B26A-34C589CD0F48}"/>
            </c:ext>
          </c:extLst>
        </c:ser>
        <c:ser>
          <c:idx val="3"/>
          <c:order val="3"/>
          <c:tx>
            <c:strRef>
              <c:f>'Control Chart'!$E$7</c:f>
              <c:strCache>
                <c:ptCount val="1"/>
                <c:pt idx="0">
                  <c:v>LCL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'Control Chart'!$A$8:$A$21</c:f>
              <c:strCache>
                <c:ptCount val="14"/>
                <c:pt idx="0">
                  <c:v>Ali</c:v>
                </c:pt>
                <c:pt idx="1">
                  <c:v>Aslam</c:v>
                </c:pt>
                <c:pt idx="2">
                  <c:v>Akram</c:v>
                </c:pt>
                <c:pt idx="3">
                  <c:v>Asghar</c:v>
                </c:pt>
                <c:pt idx="4">
                  <c:v>Akbar</c:v>
                </c:pt>
                <c:pt idx="5">
                  <c:v>Zain</c:v>
                </c:pt>
                <c:pt idx="6">
                  <c:v>Usman</c:v>
                </c:pt>
                <c:pt idx="7">
                  <c:v>Murtaza</c:v>
                </c:pt>
                <c:pt idx="8">
                  <c:v>Shafique</c:v>
                </c:pt>
                <c:pt idx="9">
                  <c:v>Ashfaq</c:v>
                </c:pt>
                <c:pt idx="10">
                  <c:v>Sarwar</c:v>
                </c:pt>
                <c:pt idx="11">
                  <c:v>Zafar</c:v>
                </c:pt>
                <c:pt idx="12">
                  <c:v>Sajjad</c:v>
                </c:pt>
                <c:pt idx="13">
                  <c:v>Qasam</c:v>
                </c:pt>
              </c:strCache>
            </c:strRef>
          </c:cat>
          <c:val>
            <c:numRef>
              <c:f>'Control Chart'!$E$8:$E$21</c:f>
              <c:numCache>
                <c:formatCode>h:mm</c:formatCode>
                <c:ptCount val="14"/>
                <c:pt idx="0">
                  <c:v>0.40972222222222227</c:v>
                </c:pt>
                <c:pt idx="1">
                  <c:v>0.40972222222222227</c:v>
                </c:pt>
                <c:pt idx="2">
                  <c:v>0.40972222222222227</c:v>
                </c:pt>
                <c:pt idx="3">
                  <c:v>0.40972222222222227</c:v>
                </c:pt>
                <c:pt idx="4">
                  <c:v>0.40972222222222227</c:v>
                </c:pt>
                <c:pt idx="5">
                  <c:v>0.40972222222222227</c:v>
                </c:pt>
                <c:pt idx="6">
                  <c:v>0.40972222222222227</c:v>
                </c:pt>
                <c:pt idx="7">
                  <c:v>0.40972222222222227</c:v>
                </c:pt>
                <c:pt idx="8">
                  <c:v>0.40972222222222227</c:v>
                </c:pt>
                <c:pt idx="9">
                  <c:v>0.40972222222222227</c:v>
                </c:pt>
                <c:pt idx="10">
                  <c:v>0.40972222222222227</c:v>
                </c:pt>
                <c:pt idx="11">
                  <c:v>0.40972222222222227</c:v>
                </c:pt>
                <c:pt idx="12">
                  <c:v>0.40972222222222227</c:v>
                </c:pt>
                <c:pt idx="13">
                  <c:v>0.40972222222222227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25CA-4D0E-B26A-34C589CD0F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02628528"/>
        <c:axId val="1802622704"/>
      </c:lineChart>
      <c:catAx>
        <c:axId val="1802628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2622704"/>
        <c:crosses val="autoZero"/>
        <c:auto val="1"/>
        <c:lblAlgn val="ctr"/>
        <c:lblOffset val="100"/>
        <c:noMultiLvlLbl val="0"/>
      </c:catAx>
      <c:valAx>
        <c:axId val="1802622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:m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2628528"/>
        <c:crosses val="autoZero"/>
        <c:crossBetween val="between"/>
      </c:valAx>
      <c:spPr>
        <a:solidFill>
          <a:schemeClr val="accent1">
            <a:lumMod val="20000"/>
            <a:lumOff val="80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>
        <a:lumMod val="60000"/>
        <a:lumOff val="40000"/>
      </a:schemeClr>
    </a:solidFill>
    <a:ln w="7620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Лист1!$A$75:$A$77</cx:f>
        <cx:lvl ptCount="3">
          <cx:pt idx="0">Late Awakner</cx:pt>
          <cx:pt idx="1">Traffic Problem</cx:pt>
          <cx:pt idx="2">Non Seriousness</cx:pt>
        </cx:lvl>
      </cx:strDim>
      <cx:numDim type="val">
        <cx:f>Лист1!$B$75:$B$77</cx:f>
        <cx:lvl ptCount="3" formatCode="General">
          <cx:pt idx="0">16</cx:pt>
          <cx:pt idx="1">1</cx:pt>
          <cx:pt idx="2">3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 sz="2400" b="1"/>
            </a:pPr>
            <a:r>
              <a:rPr lang="en-US" sz="24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Calibri" panose="020F0502020204030204"/>
              </a:rPr>
              <a:t>Reasons</a:t>
            </a:r>
            <a:r>
              <a:rPr lang="en-US" sz="2400" b="1"/>
              <a:t> for late coming</a:t>
            </a:r>
          </a:p>
        </cx:rich>
      </cx:tx>
    </cx:title>
    <cx:plotArea>
      <cx:plotAreaRegion>
        <cx:plotSurface>
          <cx:spPr>
            <a:ln w="76200">
              <a:solidFill>
                <a:srgbClr val="FF0000"/>
              </a:solidFill>
            </a:ln>
          </cx:spPr>
        </cx:plotSurface>
        <cx:series layoutId="clusteredColumn" uniqueId="{70A8C03E-DC0F-431B-89A7-8EA85C732029}">
          <cx:spPr>
            <a:solidFill>
              <a:schemeClr val="accent5"/>
            </a:solidFill>
            <a:ln>
              <a:noFill/>
            </a:ln>
          </cx:spPr>
          <cx:dataId val="0"/>
          <cx:layoutPr>
            <cx:aggregation/>
          </cx:layoutPr>
          <cx:axisId val="1"/>
        </cx:series>
        <cx:series layoutId="paretoLine" ownerIdx="0" uniqueId="{C24F103C-9C9D-4915-BE39-F202F151DB85}">
          <cx:axisId val="2"/>
        </cx:series>
      </cx:plotAreaRegion>
      <cx:axis id="0">
        <cx:catScaling gapWidth="0.600000024"/>
        <cx:tickLabels/>
        <cx:txPr>
          <a:bodyPr spcFirstLastPara="1" vertOverflow="ellipsis" wrap="square" lIns="0" tIns="0" rIns="0" bIns="0" anchor="ctr" anchorCtr="1"/>
          <a:lstStyle/>
          <a:p>
            <a:pPr>
              <a:defRPr sz="1600" b="1"/>
            </a:pPr>
            <a:endParaRPr lang="en-US" sz="1600" b="1"/>
          </a:p>
        </cx:txPr>
      </cx:axis>
      <cx:axis id="1">
        <cx:valScaling/>
        <cx:majorGridlines/>
        <cx:tickLabels/>
        <cx:txPr>
          <a:bodyPr spcFirstLastPara="1" vertOverflow="ellipsis" wrap="square" lIns="0" tIns="0" rIns="0" bIns="0" anchor="ctr" anchorCtr="1"/>
          <a:lstStyle/>
          <a:p>
            <a:pPr>
              <a:defRPr sz="1600" b="1"/>
            </a:pPr>
            <a:endParaRPr lang="en-US" sz="1600" b="1"/>
          </a:p>
        </cx:txPr>
      </cx:axis>
      <cx:axis id="2" hidden="1">
        <cx:valScaling max="1" min="0"/>
        <cx:units unit="percentage"/>
        <cx:tickLabels/>
        <cx:txPr>
          <a:bodyPr spcFirstLastPara="1" vertOverflow="ellipsis" wrap="square" lIns="0" tIns="0" rIns="0" bIns="0" anchor="ctr" anchorCtr="1"/>
          <a:lstStyle/>
          <a:p>
            <a:pPr>
              <a:defRPr/>
            </a:pPr>
            <a:endParaRPr lang="en-US"/>
          </a:p>
        </cx:txPr>
      </cx:axis>
    </cx:plotArea>
  </cx:chart>
  <cx:spPr>
    <a:solidFill>
      <a:schemeClr val="bg1"/>
    </a:solidFill>
    <a:ln w="98425">
      <a:solidFill>
        <a:schemeClr val="tx1"/>
      </a:solidFill>
    </a:ln>
  </cx:spPr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Лист1!$A$56:$A$58</cx:f>
        <cx:lvl ptCount="3">
          <cx:pt idx="0">before 9:55</cx:pt>
          <cx:pt idx="1">On 9:55</cx:pt>
          <cx:pt idx="2">After 9:55</cx:pt>
        </cx:lvl>
      </cx:strDim>
      <cx:numDim type="val">
        <cx:f>Лист1!$B$56:$B$58</cx:f>
        <cx:lvl ptCount="3" formatCode="General">
          <cx:pt idx="0">10</cx:pt>
          <cx:pt idx="1">30</cx:pt>
          <cx:pt idx="2">20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 sz="1800" b="1"/>
            </a:pPr>
            <a:r>
              <a:rPr lang="en-US" sz="1800" b="1"/>
              <a:t>Histogram</a:t>
            </a:r>
          </a:p>
        </cx:rich>
      </cx:tx>
    </cx:title>
    <cx:plotArea>
      <cx:plotAreaRegion>
        <cx:series layoutId="clusteredColumn" uniqueId="{886C6C76-52CF-45D7-9F37-FA4A9A72BEE6}">
          <cx:tx>
            <cx:txData>
              <cx:f>Лист1!$B$55</cx:f>
              <cx:v>Freqeuncy</cx:v>
            </cx:txData>
          </cx:tx>
          <cx:spPr>
            <a:ln w="76200">
              <a:solidFill>
                <a:schemeClr val="tx1"/>
              </a:solidFill>
            </a:ln>
          </cx:spPr>
          <cx:dataId val="0"/>
          <cx:layoutPr>
            <cx:aggregation/>
          </cx:layoutPr>
          <cx:axisId val="1"/>
        </cx:series>
        <cx:series layoutId="paretoLine" ownerIdx="0" uniqueId="{CDED333D-269F-4E7B-806C-E4DFA20A93F4}">
          <cx:spPr>
            <a:ln>
              <a:solidFill>
                <a:srgbClr val="FF0000"/>
              </a:solidFill>
            </a:ln>
          </cx:spPr>
          <cx:axisId val="2"/>
        </cx:series>
      </cx:plotAreaRegion>
      <cx:axis id="0">
        <cx:catScaling gapWidth="0"/>
        <cx:tickLabels/>
        <cx:txPr>
          <a:bodyPr spcFirstLastPara="1" vertOverflow="ellipsis" wrap="square" lIns="0" tIns="0" rIns="0" bIns="0" anchor="ctr" anchorCtr="1"/>
          <a:lstStyle/>
          <a:p>
            <a:pPr>
              <a:defRPr sz="1600" b="1"/>
            </a:pPr>
            <a:endParaRPr lang="en-US" sz="1600" b="1"/>
          </a:p>
        </cx:txPr>
      </cx:axis>
      <cx:axis id="1">
        <cx:valScaling/>
        <cx:majorGridlines/>
        <cx:tickLabels/>
        <cx:txPr>
          <a:bodyPr spcFirstLastPara="1" vertOverflow="ellipsis" wrap="square" lIns="0" tIns="0" rIns="0" bIns="0" anchor="ctr" anchorCtr="1"/>
          <a:lstStyle/>
          <a:p>
            <a:pPr>
              <a:defRPr sz="1600" b="1"/>
            </a:pPr>
            <a:endParaRPr lang="en-US" sz="1600" b="1"/>
          </a:p>
        </cx:txPr>
      </cx:axis>
      <cx:axis id="2" hidden="1">
        <cx:valScaling max="1" min="0"/>
        <cx:units unit="percentage"/>
        <cx:tickLabels/>
      </cx:axis>
    </cx:plotArea>
  </cx:chart>
  <cx:spPr>
    <a:solidFill>
      <a:schemeClr val="bg1"/>
    </a:solidFill>
    <a:ln w="114300">
      <a:solidFill>
        <a:schemeClr val="tx1"/>
      </a:solidFill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7FA9-7AFB-47ED-8775-205A48364D28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2FD7-4065-451F-B85C-A6065148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8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7FA9-7AFB-47ED-8775-205A48364D28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2FD7-4065-451F-B85C-A6065148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4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7FA9-7AFB-47ED-8775-205A48364D28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2FD7-4065-451F-B85C-A6065148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9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7FA9-7AFB-47ED-8775-205A48364D28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2FD7-4065-451F-B85C-A6065148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5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7FA9-7AFB-47ED-8775-205A48364D28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2FD7-4065-451F-B85C-A6065148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7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7FA9-7AFB-47ED-8775-205A48364D28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2FD7-4065-451F-B85C-A6065148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7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7FA9-7AFB-47ED-8775-205A48364D28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2FD7-4065-451F-B85C-A6065148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3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7FA9-7AFB-47ED-8775-205A48364D28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2FD7-4065-451F-B85C-A6065148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0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7FA9-7AFB-47ED-8775-205A48364D28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2FD7-4065-451F-B85C-A6065148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68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7FA9-7AFB-47ED-8775-205A48364D28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2FD7-4065-451F-B85C-A6065148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33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7FA9-7AFB-47ED-8775-205A48364D28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2FD7-4065-451F-B85C-A6065148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6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C7FA9-7AFB-47ED-8775-205A48364D28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52FD7-4065-451F-B85C-A6065148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8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045203" y="3015682"/>
            <a:ext cx="7376589" cy="820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b="1" u="sng" dirty="0" smtClean="0"/>
              <a:t>7 Quality Control Tools</a:t>
            </a:r>
            <a:endParaRPr lang="en-US" sz="6000" b="1" u="sng" dirty="0"/>
          </a:p>
        </p:txBody>
      </p:sp>
    </p:spTree>
    <p:extLst>
      <p:ext uri="{BB962C8B-B14F-4D97-AF65-F5344CB8AC3E}">
        <p14:creationId xmlns:p14="http://schemas.microsoft.com/office/powerpoint/2010/main" val="194142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8735" y="-25705"/>
            <a:ext cx="7193280" cy="928998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+mn-lt"/>
              </a:rPr>
              <a:t>6</a:t>
            </a:r>
            <a:r>
              <a:rPr lang="en-US" sz="4000" b="1" u="sng" dirty="0" smtClean="0">
                <a:latin typeface="+mn-lt"/>
              </a:rPr>
              <a:t>. Control Chart:</a:t>
            </a:r>
            <a:endParaRPr lang="en-US" sz="4000" b="1" u="sng" dirty="0">
              <a:latin typeface="+mn-lt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2800704"/>
              </p:ext>
            </p:extLst>
          </p:nvPr>
        </p:nvGraphicFramePr>
        <p:xfrm>
          <a:off x="390885" y="1097039"/>
          <a:ext cx="7165901" cy="5277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765552"/>
              </p:ext>
            </p:extLst>
          </p:nvPr>
        </p:nvGraphicFramePr>
        <p:xfrm>
          <a:off x="8450733" y="202765"/>
          <a:ext cx="3601022" cy="6172200"/>
        </p:xfrm>
        <a:graphic>
          <a:graphicData uri="http://schemas.openxmlformats.org/drawingml/2006/table">
            <a:tbl>
              <a:tblPr firstRow="1" bandRow="1">
                <a:solidFill>
                  <a:schemeClr val="accent2">
                    <a:lumMod val="75000"/>
                  </a:schemeClr>
                </a:solidFill>
                <a:tableStyleId>{5C22544A-7EE6-4342-B048-85BDC9FD1C3A}</a:tableStyleId>
              </a:tblPr>
              <a:tblGrid>
                <a:gridCol w="777812">
                  <a:extLst>
                    <a:ext uri="{9D8B030D-6E8A-4147-A177-3AD203B41FA5}">
                      <a16:colId xmlns:a16="http://schemas.microsoft.com/office/drawing/2014/main" val="893102346"/>
                    </a:ext>
                  </a:extLst>
                </a:gridCol>
                <a:gridCol w="1558290">
                  <a:extLst>
                    <a:ext uri="{9D8B030D-6E8A-4147-A177-3AD203B41FA5}">
                      <a16:colId xmlns:a16="http://schemas.microsoft.com/office/drawing/2014/main" val="1853426136"/>
                    </a:ext>
                  </a:extLst>
                </a:gridCol>
                <a:gridCol w="1264920">
                  <a:extLst>
                    <a:ext uri="{9D8B030D-6E8A-4147-A177-3AD203B41FA5}">
                      <a16:colId xmlns:a16="http://schemas.microsoft.com/office/drawing/2014/main" val="1573559139"/>
                    </a:ext>
                  </a:extLst>
                </a:gridCol>
              </a:tblGrid>
              <a:tr h="29404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Sr. No.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Teacher’s Name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Arrival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time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173039"/>
                  </a:ext>
                </a:extLst>
              </a:tr>
              <a:tr h="2940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 smtClean="0"/>
                        <a:t>Ali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/>
                        <a:t>9:55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08828"/>
                  </a:ext>
                </a:extLst>
              </a:tr>
              <a:tr h="2940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 smtClean="0"/>
                        <a:t>Aslam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/>
                        <a:t>9:56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38383"/>
                  </a:ext>
                </a:extLst>
              </a:tr>
              <a:tr h="2940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 err="1" smtClean="0"/>
                        <a:t>Akram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/>
                        <a:t>9:45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208824"/>
                  </a:ext>
                </a:extLst>
              </a:tr>
              <a:tr h="2940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 err="1" smtClean="0"/>
                        <a:t>Asghar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/>
                        <a:t>9:50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951702"/>
                  </a:ext>
                </a:extLst>
              </a:tr>
              <a:tr h="2940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 err="1" smtClean="0"/>
                        <a:t>Abkbar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/>
                        <a:t>10:00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339399"/>
                  </a:ext>
                </a:extLst>
              </a:tr>
              <a:tr h="2940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 smtClean="0"/>
                        <a:t>Zain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/>
                        <a:t>10:15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572328"/>
                  </a:ext>
                </a:extLst>
              </a:tr>
              <a:tr h="2940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 smtClean="0"/>
                        <a:t>Usman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/>
                        <a:t>10:00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940393"/>
                  </a:ext>
                </a:extLst>
              </a:tr>
              <a:tr h="2940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 err="1" smtClean="0"/>
                        <a:t>Murtaza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/>
                        <a:t>9:50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44230"/>
                  </a:ext>
                </a:extLst>
              </a:tr>
              <a:tr h="2940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 err="1" smtClean="0"/>
                        <a:t>Shafique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/>
                        <a:t>10:15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010995"/>
                  </a:ext>
                </a:extLst>
              </a:tr>
              <a:tr h="2940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 err="1" smtClean="0"/>
                        <a:t>Ashfaq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/>
                        <a:t>10:15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313"/>
                  </a:ext>
                </a:extLst>
              </a:tr>
              <a:tr h="2940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 err="1" smtClean="0"/>
                        <a:t>Sarwar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10:15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709653"/>
                  </a:ext>
                </a:extLst>
              </a:tr>
              <a:tr h="2940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 smtClean="0"/>
                        <a:t>Zafar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10:15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90328"/>
                  </a:ext>
                </a:extLst>
              </a:tr>
              <a:tr h="2940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 err="1" smtClean="0"/>
                        <a:t>Sajjad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10:15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820116"/>
                  </a:ext>
                </a:extLst>
              </a:tr>
              <a:tr h="2940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 err="1" smtClean="0"/>
                        <a:t>Qasam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10:15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798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97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7160" y="0"/>
            <a:ext cx="7193280" cy="1325563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+mn-lt"/>
              </a:rPr>
              <a:t>7. Scatter Diagram:</a:t>
            </a:r>
            <a:endParaRPr lang="en-US" sz="4000" b="1" u="sng" dirty="0">
              <a:latin typeface="+mn-lt"/>
            </a:endParaRPr>
          </a:p>
        </p:txBody>
      </p:sp>
      <p:pic>
        <p:nvPicPr>
          <p:cNvPr id="2054" name="Picture 6" descr="scatter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099" y="1902560"/>
            <a:ext cx="5532699" cy="3663126"/>
          </a:xfrm>
          <a:prstGeom prst="round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3D Scatter Plot in Excel | How to Create 3D Scatter Plot in Excel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65" y="1902560"/>
            <a:ext cx="5613721" cy="3663125"/>
          </a:xfrm>
          <a:prstGeom prst="round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52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99875" y="2696900"/>
            <a:ext cx="3775082" cy="1325563"/>
          </a:xfrm>
        </p:spPr>
        <p:txBody>
          <a:bodyPr>
            <a:normAutofit/>
          </a:bodyPr>
          <a:lstStyle/>
          <a:p>
            <a:r>
              <a:rPr lang="en-US" sz="6000" b="1" u="sng" dirty="0" smtClean="0">
                <a:latin typeface="+mn-lt"/>
              </a:rPr>
              <a:t>Thank You!</a:t>
            </a:r>
            <a:endParaRPr lang="en-US" sz="6000" b="1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057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16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+mn-lt"/>
              </a:rPr>
              <a:t>1. Cause and Effect Diagram (Example 1)</a:t>
            </a:r>
            <a:endParaRPr lang="en-US" sz="4000" b="1" u="sng" dirty="0">
              <a:latin typeface="+mn-lt"/>
            </a:endParaRPr>
          </a:p>
        </p:txBody>
      </p:sp>
      <p:pic>
        <p:nvPicPr>
          <p:cNvPr id="2050" name="Picture 2" descr="https://conceptdraw.com/a2299c3/p1/preview/640/pict--ishikawa-diagram-cause-and-effect-diagram-increase-in-productiv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51728"/>
            <a:ext cx="10713334" cy="5099543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302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16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+mn-lt"/>
              </a:rPr>
              <a:t>1. Cause and Effect Diagram (Example 2)</a:t>
            </a:r>
            <a:endParaRPr lang="en-US" sz="4000" b="1" u="sng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872" y="276095"/>
            <a:ext cx="12033504" cy="737061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960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16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+mn-lt"/>
              </a:rPr>
              <a:t>How to manage time?</a:t>
            </a:r>
            <a:endParaRPr lang="en-US" sz="4000" b="1" u="sng" dirty="0">
              <a:latin typeface="+mn-lt"/>
            </a:endParaRPr>
          </a:p>
        </p:txBody>
      </p:sp>
      <p:pic>
        <p:nvPicPr>
          <p:cNvPr id="1028" name="Picture 4" descr="Time Management Matrix (What's &quot;Important&quot; and what's &quot;Urgent&quot;) (Stephen  Covey) | Time management, Time management tips, Manageme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8" t="1287" b="2513"/>
          <a:stretch/>
        </p:blipFill>
        <p:spPr bwMode="auto">
          <a:xfrm>
            <a:off x="3810000" y="1257300"/>
            <a:ext cx="5391150" cy="5105400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812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5057" y="2558460"/>
            <a:ext cx="3596640" cy="1325563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+mn-lt"/>
              </a:rPr>
              <a:t>2</a:t>
            </a:r>
            <a:r>
              <a:rPr lang="en-US" sz="4000" b="1" u="sng" dirty="0" smtClean="0">
                <a:latin typeface="+mn-lt"/>
              </a:rPr>
              <a:t>. Flowcharts</a:t>
            </a:r>
            <a:endParaRPr lang="en-US" sz="4000" b="1" u="sng" dirty="0">
              <a:latin typeface="+mn-lt"/>
            </a:endParaRPr>
          </a:p>
        </p:txBody>
      </p:sp>
      <p:pic>
        <p:nvPicPr>
          <p:cNvPr id="9" name="Picture 4" descr="Easy Flowchart Maker | Free Online Flow Chart Creator &amp; Softwar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8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541836"/>
            <a:ext cx="8648700" cy="5930310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47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" y="198437"/>
            <a:ext cx="7193280" cy="1325563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+mn-lt"/>
              </a:rPr>
              <a:t>3. Check sheets and Check lists</a:t>
            </a:r>
            <a:endParaRPr lang="en-US" sz="4000" b="1" u="sng" dirty="0">
              <a:latin typeface="+mn-lt"/>
            </a:endParaRPr>
          </a:p>
        </p:txBody>
      </p:sp>
      <p:pic>
        <p:nvPicPr>
          <p:cNvPr id="2052" name="Picture 4" descr="Checklist in Excel - Easy Excel Tutoria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5" r="17907"/>
          <a:stretch/>
        </p:blipFill>
        <p:spPr bwMode="auto">
          <a:xfrm>
            <a:off x="8228927" y="1524000"/>
            <a:ext cx="3429673" cy="4303387"/>
          </a:xfrm>
          <a:prstGeom prst="rect">
            <a:avLst/>
          </a:prstGeom>
          <a:noFill/>
          <a:ln w="76200"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What is Check Sheet ? Tally Sheet | When to use, Benefits with Example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6858000" cy="4303387"/>
          </a:xfrm>
          <a:prstGeom prst="rect">
            <a:avLst/>
          </a:prstGeom>
          <a:noFill/>
          <a:ln w="76200"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70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" y="198437"/>
            <a:ext cx="7193280" cy="1325563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+mn-lt"/>
              </a:rPr>
              <a:t>4</a:t>
            </a:r>
            <a:r>
              <a:rPr lang="en-US" sz="4000" b="1" u="sng" dirty="0" smtClean="0">
                <a:latin typeface="+mn-lt"/>
              </a:rPr>
              <a:t>. Pareto Diagram</a:t>
            </a:r>
            <a:endParaRPr lang="en-US" sz="4000" b="1" u="sng" dirty="0">
              <a:latin typeface="+mn-lt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/>
              <p:cNvGraphicFramePr/>
              <p:nvPr>
                <p:extLst>
                  <p:ext uri="{D42A27DB-BD31-4B8C-83A1-F6EECF244321}">
                    <p14:modId xmlns:p14="http://schemas.microsoft.com/office/powerpoint/2010/main" val="786214941"/>
                  </p:ext>
                </p:extLst>
              </p:nvPr>
            </p:nvGraphicFramePr>
            <p:xfrm>
              <a:off x="624840" y="1219200"/>
              <a:ext cx="10652760" cy="527303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4840" y="1219200"/>
                <a:ext cx="10652760" cy="527303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36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7160" y="0"/>
            <a:ext cx="7193280" cy="1325563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+mn-lt"/>
              </a:rPr>
              <a:t>5. Histogram</a:t>
            </a:r>
            <a:endParaRPr lang="en-US" sz="4000" b="1" u="sng" dirty="0">
              <a:latin typeface="+mn-lt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/>
              <p:cNvGraphicFramePr/>
              <p:nvPr>
                <p:extLst>
                  <p:ext uri="{D42A27DB-BD31-4B8C-83A1-F6EECF244321}">
                    <p14:modId xmlns:p14="http://schemas.microsoft.com/office/powerpoint/2010/main" val="1409098323"/>
                  </p:ext>
                </p:extLst>
              </p:nvPr>
            </p:nvGraphicFramePr>
            <p:xfrm>
              <a:off x="1082040" y="1264920"/>
              <a:ext cx="10058400" cy="52578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hart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2040" y="1264920"/>
                <a:ext cx="10058400" cy="525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511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7160" y="0"/>
            <a:ext cx="7193280" cy="1325563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+mn-lt"/>
              </a:rPr>
              <a:t>Histogram vs Bar Chart</a:t>
            </a:r>
            <a:endParaRPr lang="en-US" sz="4000" b="1" u="sng" dirty="0">
              <a:latin typeface="+mn-lt"/>
            </a:endParaRPr>
          </a:p>
        </p:txBody>
      </p:sp>
      <p:pic>
        <p:nvPicPr>
          <p:cNvPr id="1028" name="Picture 4" descr="Histograms, Frequency Polygons, and Time Series Graphs | Introduction to  Statis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83" y="1728439"/>
            <a:ext cx="4733925" cy="4046693"/>
          </a:xfrm>
          <a:prstGeom prst="round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fference Between Histogram and Bar Graph (with Comparison Chart) - Key  Differenc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92"/>
          <a:stretch/>
        </p:blipFill>
        <p:spPr bwMode="auto">
          <a:xfrm>
            <a:off x="6322199" y="1727007"/>
            <a:ext cx="4929382" cy="4048125"/>
          </a:xfrm>
          <a:prstGeom prst="round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1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</TotalTime>
  <Words>113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1. Cause and Effect Diagram (Example 1)</vt:lpstr>
      <vt:lpstr>1. Cause and Effect Diagram (Example 2)</vt:lpstr>
      <vt:lpstr>How to manage time?</vt:lpstr>
      <vt:lpstr>2. Flowcharts</vt:lpstr>
      <vt:lpstr>3. Check sheets and Check lists</vt:lpstr>
      <vt:lpstr>4. Pareto Diagram</vt:lpstr>
      <vt:lpstr>5. Histogram</vt:lpstr>
      <vt:lpstr>Histogram vs Bar Chart</vt:lpstr>
      <vt:lpstr>6. Control Chart:</vt:lpstr>
      <vt:lpstr>7. Scatter Diagram:</vt:lpstr>
      <vt:lpstr>Thank You!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EJAZ</dc:creator>
  <cp:lastModifiedBy>Windows User</cp:lastModifiedBy>
  <cp:revision>37</cp:revision>
  <dcterms:created xsi:type="dcterms:W3CDTF">2020-05-05T11:18:07Z</dcterms:created>
  <dcterms:modified xsi:type="dcterms:W3CDTF">2021-11-05T05:05:52Z</dcterms:modified>
</cp:coreProperties>
</file>