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0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46365B-3298-46BA-A45F-7E7E0430861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AFE6F1-FED4-41FA-B9B6-6C53621D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E63F1C-3577-48E0-B61F-4E78AEE421D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28714C-126E-4DA4-935D-B5B4EAD5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6E5E-F1C9-42FC-972E-A3587B41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030" y="646044"/>
            <a:ext cx="11320669" cy="30229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b="1" dirty="0" smtClean="0">
                <a:latin typeface="+mn-lt"/>
              </a:rPr>
              <a:t>Software Quality Assurance (SQA)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Lecture 1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2926176"/>
            <a:ext cx="10654748" cy="1655762"/>
          </a:xfrm>
        </p:spPr>
        <p:txBody>
          <a:bodyPr>
            <a:normAutofit lnSpcReduction="10000"/>
          </a:bodyPr>
          <a:lstStyle/>
          <a:p>
            <a:endParaRPr lang="en-US" sz="4800" b="1" u="sng" dirty="0" smtClean="0"/>
          </a:p>
          <a:p>
            <a:endParaRPr lang="en-US" b="1" u="sng" dirty="0"/>
          </a:p>
          <a:p>
            <a:r>
              <a:rPr lang="en-US" b="1" u="sng" dirty="0" smtClean="0"/>
              <a:t>Introduction to course 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Deming Chain Re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0" y="528414"/>
            <a:ext cx="11303724" cy="6087291"/>
          </a:xfrm>
          <a:prstGeom prst="round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033" y="204108"/>
            <a:ext cx="7793037" cy="770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800" b="1" u="sng" dirty="0" smtClean="0">
                <a:latin typeface="+mn-lt"/>
              </a:rPr>
              <a:t>Cost of Quality: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3918" y="1039587"/>
            <a:ext cx="3965070" cy="5681888"/>
          </a:xfrm>
          <a:prstGeom prst="rect">
            <a:avLst/>
          </a:prstGeom>
          <a:ln w="730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200" dirty="0" smtClean="0"/>
          </a:p>
          <a:p>
            <a:pPr algn="l">
              <a:buFontTx/>
              <a:buNone/>
              <a:defRPr/>
            </a:pPr>
            <a:r>
              <a:rPr lang="en-US" b="1" dirty="0" smtClean="0"/>
              <a:t>Cost of Conformance</a:t>
            </a:r>
          </a:p>
          <a:p>
            <a:pPr algn="l">
              <a:defRPr/>
            </a:pPr>
            <a:r>
              <a:rPr lang="en-US" sz="1600" b="1" dirty="0" smtClean="0"/>
              <a:t>Prevention Costs</a:t>
            </a:r>
          </a:p>
          <a:p>
            <a:pPr algn="l">
              <a:buFontTx/>
              <a:buNone/>
              <a:defRPr/>
            </a:pPr>
            <a:r>
              <a:rPr lang="en-US" sz="1600" dirty="0" smtClean="0"/>
              <a:t>	(Build a quality product)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Training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Document processes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Equipment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Time to do it right</a:t>
            </a:r>
          </a:p>
          <a:p>
            <a:pPr algn="l">
              <a:defRPr/>
            </a:pPr>
            <a:endParaRPr lang="en-US" sz="1600" dirty="0" smtClean="0"/>
          </a:p>
          <a:p>
            <a:pPr algn="l">
              <a:defRPr/>
            </a:pPr>
            <a:r>
              <a:rPr lang="en-US" sz="1600" b="1" dirty="0" smtClean="0"/>
              <a:t>Appraisal Costs</a:t>
            </a:r>
          </a:p>
          <a:p>
            <a:pPr algn="l">
              <a:buFontTx/>
              <a:buNone/>
              <a:defRPr/>
            </a:pPr>
            <a:r>
              <a:rPr lang="en-US" sz="1600" dirty="0" smtClean="0"/>
              <a:t>	(Assess the quality)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Testing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Destructive testing loss</a:t>
            </a:r>
          </a:p>
          <a:p>
            <a:pPr marL="400050" lvl="1" algn="l">
              <a:buFontTx/>
              <a:buNone/>
              <a:defRPr/>
            </a:pPr>
            <a:r>
              <a:rPr lang="en-US" sz="1600" dirty="0" smtClean="0"/>
              <a:t>• Inspections</a:t>
            </a:r>
          </a:p>
          <a:p>
            <a:pPr>
              <a:buFontTx/>
              <a:buNone/>
              <a:defRPr/>
            </a:pPr>
            <a:endParaRPr lang="en-US" sz="1600" dirty="0"/>
          </a:p>
          <a:p>
            <a:pPr algn="l">
              <a:buFontTx/>
              <a:buNone/>
              <a:defRPr/>
            </a:pPr>
            <a:r>
              <a:rPr lang="en-US" sz="1600" b="1" dirty="0" smtClean="0"/>
              <a:t>Money spent during the project to avoid failures</a:t>
            </a:r>
            <a:endParaRPr lang="en-US" sz="1600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66063" y="1039587"/>
            <a:ext cx="4065815" cy="5681888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200" dirty="0" smtClean="0"/>
          </a:p>
          <a:p>
            <a:pPr marL="0" indent="0">
              <a:buFontTx/>
              <a:buNone/>
              <a:defRPr/>
            </a:pPr>
            <a:r>
              <a:rPr lang="en-US" sz="2400" b="1" dirty="0" smtClean="0"/>
              <a:t>Cost of Nonconformance</a:t>
            </a:r>
          </a:p>
          <a:p>
            <a:pPr>
              <a:defRPr/>
            </a:pPr>
            <a:r>
              <a:rPr lang="en-US" sz="1600" b="1" dirty="0" smtClean="0"/>
              <a:t>Internal Failure Costs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	(Failures found by the project)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	• Rework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	• Scrap</a:t>
            </a:r>
          </a:p>
          <a:p>
            <a:pPr>
              <a:defRPr/>
            </a:pPr>
            <a:endParaRPr lang="en-US" sz="1600" b="1" dirty="0" smtClean="0"/>
          </a:p>
          <a:p>
            <a:pPr>
              <a:defRPr/>
            </a:pPr>
            <a:endParaRPr lang="en-US" sz="1600" b="1" dirty="0" smtClean="0"/>
          </a:p>
          <a:p>
            <a:pPr>
              <a:defRPr/>
            </a:pPr>
            <a:r>
              <a:rPr lang="en-US" sz="1600" b="1" dirty="0" smtClean="0"/>
              <a:t>External Failure Costs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	(Failures found by the customer)</a:t>
            </a:r>
          </a:p>
          <a:p>
            <a:pPr marL="914400" lvl="3" indent="0">
              <a:buFontTx/>
              <a:buNone/>
              <a:defRPr/>
            </a:pPr>
            <a:r>
              <a:rPr lang="en-US" sz="1600" dirty="0" smtClean="0"/>
              <a:t>•Liabilities</a:t>
            </a:r>
          </a:p>
          <a:p>
            <a:pPr marL="914400" lvl="3" indent="0">
              <a:buFontTx/>
              <a:buNone/>
              <a:defRPr/>
            </a:pPr>
            <a:r>
              <a:rPr lang="en-US" sz="1600" dirty="0" smtClean="0"/>
              <a:t>• Warranty work</a:t>
            </a:r>
          </a:p>
          <a:p>
            <a:pPr marL="914400" lvl="3" indent="0">
              <a:buFontTx/>
              <a:buNone/>
              <a:defRPr/>
            </a:pPr>
            <a:r>
              <a:rPr lang="en-US" sz="1600" dirty="0" smtClean="0"/>
              <a:t>• Lost business </a:t>
            </a:r>
          </a:p>
          <a:p>
            <a:pPr marL="0" indent="0">
              <a:buFontTx/>
              <a:buNone/>
              <a:defRPr/>
            </a:pPr>
            <a:endParaRPr lang="en-US" sz="1600" b="1" dirty="0" smtClean="0"/>
          </a:p>
          <a:p>
            <a:pPr marL="0" indent="0">
              <a:buFontTx/>
              <a:buNone/>
              <a:defRPr/>
            </a:pPr>
            <a:r>
              <a:rPr lang="en-US" sz="1600" b="1" dirty="0" smtClean="0"/>
              <a:t>Money spent during and after the project because of failures</a:t>
            </a:r>
          </a:p>
          <a:p>
            <a:pPr marL="0" indent="0">
              <a:buFontTx/>
              <a:buNone/>
              <a:defRPr/>
            </a:pPr>
            <a:endParaRPr lang="en-US" sz="1600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8918" y="1718809"/>
            <a:ext cx="12368893" cy="4072391"/>
          </a:xfrm>
          <a:prstGeom prst="rect">
            <a:avLst/>
          </a:prstGeom>
          <a:extLst/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and Grade</a:t>
            </a:r>
          </a:p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 </a:t>
            </a:r>
          </a:p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Gold Plating</a:t>
            </a:r>
          </a:p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</a:p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 defTabSz="836613">
              <a:lnSpc>
                <a:spcPct val="150000"/>
              </a:lnSpc>
              <a:buFont typeface="+mj-lt"/>
              <a:buAutoNum type="arabicPeriod"/>
              <a:tabLst>
                <a:tab pos="4176713" algn="l"/>
              </a:tabLst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Satisfaction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Prevention over inspection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Responsibility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is planned in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not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inspected </a:t>
            </a: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169863" indent="-169863" algn="l">
              <a:lnSpc>
                <a:spcPct val="150000"/>
              </a:lnSpc>
              <a:defRPr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0536" y="326161"/>
            <a:ext cx="5412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Some more concepts: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025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8125" y="390525"/>
            <a:ext cx="556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Precision Vs Accuracy</a:t>
            </a:r>
          </a:p>
        </p:txBody>
      </p:sp>
      <p:pic>
        <p:nvPicPr>
          <p:cNvPr id="1026" name="Picture 2" descr="Case Study: Accuracy vs Precis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384301"/>
            <a:ext cx="4953000" cy="5154611"/>
          </a:xfrm>
          <a:prstGeom prst="round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9596" y="209323"/>
            <a:ext cx="890723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CONTINEOUS VS CONTINUAL ‘Improvement’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14" y="1920368"/>
            <a:ext cx="7924800" cy="434307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0000"/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16804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8189" y="323850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8 Quality Principles by ISO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4734" y="1538749"/>
            <a:ext cx="11297266" cy="5791200"/>
          </a:xfrm>
          <a:prstGeom prst="rect">
            <a:avLst/>
          </a:prstGeom>
        </p:spPr>
        <p:txBody>
          <a:bodyPr vert="horz" lIns="91440" tIns="45720" rIns="91440" bIns="45720" numCol="2" spcCol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Focus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Leadership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Involvement of People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Approach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Approach to Management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alt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Continual Improvement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Factual Approach to Decision Making</a:t>
            </a: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Mutually beneficial supplier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4577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82962" y="2890684"/>
            <a:ext cx="4554793" cy="124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8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68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65174"/>
            <a:ext cx="6391275" cy="57737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9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833" y="1020537"/>
            <a:ext cx="11320669" cy="26289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b="1" dirty="0"/>
              <a:t>It is not the “goodness” or “</a:t>
            </a:r>
            <a:r>
              <a:rPr lang="en-US" altLang="en-US" sz="4000" b="1" dirty="0" smtClean="0"/>
              <a:t>elegance” but “conformance </a:t>
            </a:r>
            <a:r>
              <a:rPr lang="en-US" altLang="en-US" sz="4000" b="1" dirty="0"/>
              <a:t>to requirements”</a:t>
            </a:r>
            <a:br>
              <a:rPr lang="en-US" altLang="en-US" sz="4000" b="1" dirty="0"/>
            </a:br>
            <a:r>
              <a:rPr lang="en-US" altLang="en-US" sz="4000" b="1" dirty="0" smtClean="0"/>
              <a:t>									(</a:t>
            </a:r>
            <a:r>
              <a:rPr lang="en-US" altLang="en-US" sz="4000" b="1" dirty="0"/>
              <a:t>Crosby)</a:t>
            </a:r>
            <a:br>
              <a:rPr lang="en-US" altLang="en-US" sz="4000" b="1" dirty="0"/>
            </a:b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endParaRPr lang="en-US" alt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833" y="3037113"/>
            <a:ext cx="11320669" cy="152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b="1" dirty="0" smtClean="0">
                <a:latin typeface="+mn-lt"/>
              </a:rPr>
              <a:t>“fitness for use”</a:t>
            </a:r>
            <a:br>
              <a:rPr lang="en-US" altLang="en-US" sz="4000" b="1" dirty="0" smtClean="0">
                <a:latin typeface="+mn-lt"/>
              </a:rPr>
            </a:br>
            <a:r>
              <a:rPr lang="en-US" altLang="en-US" sz="4000" b="1" dirty="0" smtClean="0">
                <a:latin typeface="+mn-lt"/>
              </a:rPr>
              <a:t>									(</a:t>
            </a:r>
            <a:r>
              <a:rPr lang="en-US" altLang="en-US" sz="4000" b="1" dirty="0" err="1" smtClean="0">
                <a:latin typeface="+mn-lt"/>
              </a:rPr>
              <a:t>Juran</a:t>
            </a:r>
            <a:r>
              <a:rPr lang="en-US" altLang="en-US" sz="4000" b="1" dirty="0" smtClean="0">
                <a:latin typeface="+mn-lt"/>
              </a:rPr>
              <a:t>)</a:t>
            </a:r>
            <a:endParaRPr lang="en-US" altLang="en-US" sz="40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832" y="4833257"/>
            <a:ext cx="11320669" cy="152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b="1" dirty="0" smtClean="0">
                <a:latin typeface="+mn-lt"/>
              </a:rPr>
              <a:t>Ultimately: “Customer Satisfaction”</a:t>
            </a:r>
            <a:br>
              <a:rPr lang="en-US" altLang="en-US" sz="4000" b="1" dirty="0" smtClean="0">
                <a:latin typeface="+mn-lt"/>
              </a:rPr>
            </a:br>
            <a:r>
              <a:rPr lang="en-US" altLang="en-US" sz="4000" b="1" dirty="0" smtClean="0">
                <a:latin typeface="+mn-lt"/>
              </a:rPr>
              <a:t>									</a:t>
            </a:r>
            <a:endParaRPr lang="en-US" altLang="en-US" sz="4000" b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49" y="109768"/>
            <a:ext cx="2028825" cy="12049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279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971" y="81643"/>
            <a:ext cx="11609615" cy="663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 typeface="Arial Unicode MS" panose="020B0604020202020204" pitchFamily="34" charset="-128"/>
              <a:buChar char="￭"/>
            </a:pPr>
            <a:endParaRPr lang="en-US" altLang="en-US" sz="3600" dirty="0" smtClean="0"/>
          </a:p>
          <a:p>
            <a:pPr marL="609600" indent="-609600" algn="just"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Software Quality is</a:t>
            </a:r>
          </a:p>
          <a:p>
            <a:pPr marL="990600" lvl="1" indent="-533400" algn="just">
              <a:buFont typeface="Arial Unicode MS" panose="020B0604020202020204" pitchFamily="34" charset="-128"/>
              <a:buAutoNum type="arabicPeriod"/>
            </a:pPr>
            <a:r>
              <a:rPr lang="en-US" altLang="en-US" sz="3200" b="1" dirty="0" smtClean="0"/>
              <a:t>The degree to which a system, component, or process meets specified requirements, and</a:t>
            </a:r>
          </a:p>
          <a:p>
            <a:pPr marL="990600" lvl="1" indent="-533400" algn="just">
              <a:buFont typeface="Arial Unicode MS" panose="020B0604020202020204" pitchFamily="34" charset="-128"/>
              <a:buAutoNum type="arabicPeriod"/>
            </a:pPr>
            <a:r>
              <a:rPr lang="en-US" altLang="en-US" sz="3200" b="1" dirty="0" smtClean="0"/>
              <a:t>The degree to which a system, component, or process meets customer or user needs or expectations.                                        										(IEEE)</a:t>
            </a:r>
          </a:p>
          <a:p>
            <a:pPr marL="609600" indent="-609600" algn="just"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is:</a:t>
            </a:r>
          </a:p>
          <a:p>
            <a:pPr algn="just"/>
            <a:r>
              <a:rPr lang="en-US" altLang="en-US" sz="3600" dirty="0"/>
              <a:t>	</a:t>
            </a:r>
            <a:r>
              <a:rPr lang="en-US" altLang="en-US" sz="3200" b="1" dirty="0" smtClean="0"/>
              <a:t>The totality of features and characteristics of a product 	or 	service that bear on its ability to satisfy specified or 	implied 	needs. </a:t>
            </a:r>
          </a:p>
          <a:p>
            <a:pPr marL="609600" indent="-609600" algn="just">
              <a:buFont typeface="Arial Unicode MS" panose="020B0604020202020204" pitchFamily="34" charset="-128"/>
              <a:buNone/>
            </a:pPr>
            <a:r>
              <a:rPr lang="en-US" altLang="en-US" sz="3600" dirty="0" smtClean="0"/>
              <a:t>												(ISO)</a:t>
            </a:r>
          </a:p>
        </p:txBody>
      </p:sp>
    </p:spTree>
    <p:extLst>
      <p:ext uri="{BB962C8B-B14F-4D97-AF65-F5344CB8AC3E}">
        <p14:creationId xmlns:p14="http://schemas.microsoft.com/office/powerpoint/2010/main" val="22374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8481" y="485715"/>
            <a:ext cx="8336869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u="sng" dirty="0" smtClean="0">
                <a:latin typeface="+mn-lt"/>
              </a:rPr>
              <a:t>Software Quality Assurance (SQA):</a:t>
            </a:r>
            <a:endParaRPr lang="en-US" altLang="en-US" sz="4400" b="1" u="sng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8481" y="1844917"/>
            <a:ext cx="11692390" cy="430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Software Quality Assurance (SQA) is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(1) A planned and systematic pattern of all actions necessary to provide adequate confidence that an item or product conforms to established technical requirements.</a:t>
            </a:r>
          </a:p>
          <a:p>
            <a:pPr lvl="1" algn="just"/>
            <a:endParaRPr lang="en-US" altLang="en-US" sz="3200" b="1" dirty="0" smtClean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(2) A set of activities designed to evaluate the process by which products are developed or manufactured.</a:t>
            </a:r>
          </a:p>
          <a:p>
            <a:pPr lvl="1" algn="just"/>
            <a:r>
              <a:rPr lang="en-US" altLang="en-US" sz="3200" b="1" dirty="0"/>
              <a:t>	</a:t>
            </a:r>
            <a:r>
              <a:rPr lang="en-US" altLang="en-US" sz="3200" b="1" dirty="0" smtClean="0"/>
              <a:t>									 (IEEE 610)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72770"/>
            <a:ext cx="2962275" cy="15621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75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048" y="509879"/>
            <a:ext cx="7185756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u="sng" dirty="0" smtClean="0">
                <a:latin typeface="+mn-lt"/>
              </a:rPr>
              <a:t>Quality Control (QC):</a:t>
            </a:r>
            <a:endParaRPr lang="en-US" altLang="en-US" sz="4400" b="1" u="sng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8457" y="1613003"/>
            <a:ext cx="10629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90909"/>
                </a:solidFill>
              </a:rPr>
              <a:t>Quality control can be defined as "part of quality management focused on fulfilling quality requirements." 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718457" y="3498573"/>
            <a:ext cx="10278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90909"/>
                </a:solidFill>
              </a:rPr>
              <a:t>“The </a:t>
            </a:r>
            <a:r>
              <a:rPr lang="en-US" sz="3600" b="1" dirty="0">
                <a:solidFill>
                  <a:srgbClr val="090909"/>
                </a:solidFill>
              </a:rPr>
              <a:t>operational techniques and activities used to fulfill requirements for quality."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718457" y="4887774"/>
            <a:ext cx="108258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222222"/>
                </a:solidFill>
              </a:rPr>
              <a:t>A </a:t>
            </a:r>
            <a:r>
              <a:rPr lang="en-US" sz="3600" b="1" dirty="0">
                <a:solidFill>
                  <a:srgbClr val="222222"/>
                </a:solidFill>
              </a:rPr>
              <a:t>system of maintaining standards in manufactured products by testing a sample of the output against the specification.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101" y="92558"/>
            <a:ext cx="4876800" cy="125209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707922"/>
            <a:ext cx="8937031" cy="5648427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17" y="502557"/>
            <a:ext cx="2476643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3688" y="293914"/>
            <a:ext cx="7793037" cy="639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800" b="1" u="sng" dirty="0" smtClean="0">
                <a:latin typeface="+mn-lt"/>
              </a:rPr>
              <a:t>More on Quality...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675" y="1243693"/>
            <a:ext cx="10630125" cy="5112657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smtClean="0"/>
              <a:t>Quality is not absolute </a:t>
            </a:r>
            <a:r>
              <a:rPr lang="en-US" altLang="en-US" sz="2800" dirty="0" smtClean="0"/>
              <a:t>- it means different things in different situations</a:t>
            </a:r>
          </a:p>
          <a:p>
            <a:pPr marL="609600" indent="-6096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smtClean="0"/>
              <a:t>Quality is multidimensional </a:t>
            </a:r>
            <a:r>
              <a:rPr lang="en-US" altLang="en-US" sz="2800" dirty="0" smtClean="0"/>
              <a:t>- it has many contributing factors and cannot be easily summarized</a:t>
            </a:r>
          </a:p>
          <a:p>
            <a:pPr marL="609600" indent="-6096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smtClean="0"/>
              <a:t>Quality is subject to constraints </a:t>
            </a:r>
            <a:r>
              <a:rPr lang="en-US" altLang="en-US" sz="2800" dirty="0" smtClean="0"/>
              <a:t>- assessment is constrained by cost (of many types)</a:t>
            </a:r>
          </a:p>
          <a:p>
            <a:pPr marL="609600" indent="-6096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smtClean="0"/>
              <a:t>Quality is about acceptable compromises </a:t>
            </a:r>
            <a:r>
              <a:rPr lang="en-US" altLang="en-US" sz="2800" dirty="0" smtClean="0"/>
              <a:t>- when quality is constrained, compromises are required.</a:t>
            </a:r>
          </a:p>
          <a:p>
            <a:pPr marL="609600" indent="-6096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smtClean="0"/>
              <a:t>Quality criteria are not independent </a:t>
            </a:r>
            <a:r>
              <a:rPr lang="en-US" altLang="en-US" sz="2800" dirty="0" smtClean="0"/>
              <a:t>- they interact with each other and cause conflicts.</a:t>
            </a:r>
          </a:p>
          <a:p>
            <a:pPr marL="609600" indent="-609600" algn="l">
              <a:lnSpc>
                <a:spcPct val="80000"/>
              </a:lnSpc>
              <a:buFont typeface="Arial Unicode MS" panose="020B0604020202020204" pitchFamily="34" charset="-128"/>
              <a:buChar char="￭"/>
            </a:pPr>
            <a:endParaRPr lang="en-US" altLang="en-US" sz="2800" dirty="0" smtClean="0"/>
          </a:p>
          <a:p>
            <a:pPr marL="609600" indent="-609600" algn="l">
              <a:lnSpc>
                <a:spcPct val="80000"/>
              </a:lnSpc>
              <a:buFont typeface="Arial Unicode MS" panose="020B0604020202020204" pitchFamily="34" charset="-128"/>
              <a:buChar char="￭"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895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6E5E-F1C9-42FC-972E-A3587B411E8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9481" y="228600"/>
            <a:ext cx="8010312" cy="810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u="sng" dirty="0" smtClean="0">
                <a:latin typeface="+mn-lt"/>
              </a:rPr>
              <a:t>Quality in business context: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41238" y="1458591"/>
            <a:ext cx="8426903" cy="411480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is a competitive issue now </a:t>
            </a:r>
          </a:p>
          <a:p>
            <a:pPr marL="609600" indent="-609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is a must for survival</a:t>
            </a:r>
          </a:p>
          <a:p>
            <a:pPr marL="609600" indent="-609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gives you the global reach</a:t>
            </a:r>
          </a:p>
          <a:p>
            <a:pPr marL="609600" indent="-609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is cost effective</a:t>
            </a:r>
          </a:p>
          <a:p>
            <a:pPr marL="609600" indent="-609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helps retain customers and increase profits</a:t>
            </a:r>
          </a:p>
          <a:p>
            <a:pPr marL="609600" indent="-6096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smtClean="0"/>
              <a:t>Quality is the hallmark of world-class business</a:t>
            </a:r>
          </a:p>
        </p:txBody>
      </p:sp>
    </p:spTree>
    <p:extLst>
      <p:ext uri="{BB962C8B-B14F-4D97-AF65-F5344CB8AC3E}">
        <p14:creationId xmlns:p14="http://schemas.microsoft.com/office/powerpoint/2010/main" val="42676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392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Wingdings</vt:lpstr>
      <vt:lpstr>Office Theme</vt:lpstr>
      <vt:lpstr>    Software Quality Assurance (SQA)  Lecture 1</vt:lpstr>
      <vt:lpstr>PowerPoint Presentation</vt:lpstr>
      <vt:lpstr>It is not the “goodness” or “elegance” but “conformance to requirements”          (Crosby)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(SPM)  Lecture 1</dc:title>
  <dc:creator>EJAZ</dc:creator>
  <cp:lastModifiedBy>Windows User</cp:lastModifiedBy>
  <cp:revision>33</cp:revision>
  <cp:lastPrinted>2021-02-03T04:05:03Z</cp:lastPrinted>
  <dcterms:created xsi:type="dcterms:W3CDTF">2020-09-15T03:43:50Z</dcterms:created>
  <dcterms:modified xsi:type="dcterms:W3CDTF">2022-03-03T09:01:11Z</dcterms:modified>
</cp:coreProperties>
</file>