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33"/>
  </p:notesMasterIdLst>
  <p:sldIdLst>
    <p:sldId id="256" r:id="rId4"/>
    <p:sldId id="266" r:id="rId5"/>
    <p:sldId id="325" r:id="rId6"/>
    <p:sldId id="280" r:id="rId7"/>
    <p:sldId id="326" r:id="rId8"/>
    <p:sldId id="300" r:id="rId9"/>
    <p:sldId id="301" r:id="rId10"/>
    <p:sldId id="302" r:id="rId11"/>
    <p:sldId id="303" r:id="rId12"/>
    <p:sldId id="304" r:id="rId13"/>
    <p:sldId id="305" r:id="rId14"/>
    <p:sldId id="307" r:id="rId15"/>
    <p:sldId id="306" r:id="rId16"/>
    <p:sldId id="308" r:id="rId17"/>
    <p:sldId id="309" r:id="rId18"/>
    <p:sldId id="310" r:id="rId19"/>
    <p:sldId id="314" r:id="rId20"/>
    <p:sldId id="311" r:id="rId21"/>
    <p:sldId id="312" r:id="rId22"/>
    <p:sldId id="315" r:id="rId23"/>
    <p:sldId id="316" r:id="rId24"/>
    <p:sldId id="317" r:id="rId25"/>
    <p:sldId id="318" r:id="rId26"/>
    <p:sldId id="295" r:id="rId27"/>
    <p:sldId id="320" r:id="rId28"/>
    <p:sldId id="293" r:id="rId29"/>
    <p:sldId id="350" r:id="rId30"/>
    <p:sldId id="294" r:id="rId31"/>
    <p:sldId id="351" r:id="rId32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3" userDrawn="1">
          <p15:clr>
            <a:srgbClr val="A4A3A4"/>
          </p15:clr>
        </p15:guide>
        <p15:guide id="2" pos="2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D807"/>
    <a:srgbClr val="FFCFD4"/>
    <a:srgbClr val="FEBFC4"/>
    <a:srgbClr val="FEB0B4"/>
    <a:srgbClr val="D5FFFF"/>
    <a:srgbClr val="FFFFD5"/>
    <a:srgbClr val="FFF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600" y="40"/>
      </p:cViewPr>
      <p:guideLst>
        <p:guide orient="horz" pos="2243"/>
        <p:guide pos="29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charset="0"/>
                <a:ea typeface="MS PGothic" panose="020B0600070205080204" pitchFamily="34" charset="-128"/>
                <a:cs typeface="MS PGothic" panose="020B0600070205080204" pitchFamily="34" charset="-128"/>
              </a:rPr>
              <a:t>Click to edit Master text styles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charset="0"/>
                <a:ea typeface="MS PGothic" panose="020B0600070205080204" pitchFamily="34" charset="-128"/>
                <a:cs typeface="MS PGothic" panose="020B0600070205080204" pitchFamily="34" charset="-128"/>
              </a:rPr>
              <a:t>Second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charset="0"/>
                <a:ea typeface="MS PGothic" panose="020B0600070205080204" pitchFamily="34" charset="-128"/>
                <a:cs typeface="MS PGothic" panose="020B0600070205080204" pitchFamily="34" charset="-128"/>
              </a:rPr>
              <a:t>Third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charset="0"/>
                <a:ea typeface="MS PGothic" panose="020B0600070205080204" pitchFamily="34" charset="-128"/>
                <a:cs typeface="MS PGothic" panose="020B0600070205080204" pitchFamily="34" charset="-128"/>
              </a:rPr>
              <a:t>Fourth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charset="0"/>
                <a:ea typeface="MS PGothic" panose="020B0600070205080204" pitchFamily="34" charset="-128"/>
                <a:cs typeface="MS PGothic" panose="020B0600070205080204" pitchFamily="34" charset="-128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>
              <a:buNone/>
            </a:pPr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MS PGothic" panose="020B0600070205080204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MS PGothic" panose="020B0600070205080204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MS PGothic" panose="020B0600070205080204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MS PGothic" panose="020B0600070205080204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ltGray">
          <a:xfrm>
            <a:off x="558800" y="2625725"/>
            <a:ext cx="322263" cy="4746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ltGray">
          <a:xfrm>
            <a:off x="825500" y="2625725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ltGray">
          <a:xfrm>
            <a:off x="566738" y="3048000"/>
            <a:ext cx="422275" cy="4746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ltGray">
          <a:xfrm>
            <a:off x="936625" y="30480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ltGray">
          <a:xfrm>
            <a:off x="152400" y="2974975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787400" y="2438400"/>
            <a:ext cx="31750" cy="1052513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56" name="Rectangle 12"/>
          <p:cNvSpPr/>
          <p:nvPr/>
        </p:nvSpPr>
        <p:spPr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FFFFFF"/>
              </a:gs>
            </a:gsLst>
            <a:lin ang="0" scaled="1"/>
            <a:tileRect/>
          </a:gradFill>
          <a:ln w="9525">
            <a:noFill/>
          </a:ln>
        </p:spPr>
        <p:txBody>
          <a:bodyPr rot="10800000" wrap="none" anchor="ctr" anchorCtr="0"/>
          <a:lstStyle/>
          <a:p>
            <a:pPr lvl="0" algn="ctr" eaLnBrk="1" hangingPunct="1">
              <a:buNone/>
            </a:pP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2057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91000" y="4876800"/>
            <a:ext cx="838200" cy="1752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09800"/>
            <a:ext cx="7620000" cy="1066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7620000" cy="914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rgbClr val="993300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77200" y="6553200"/>
            <a:ext cx="1066800" cy="3048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C96F22-071A-4107-B803-74025E49EB33}" type="datetime5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Times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4825" y="228600"/>
            <a:ext cx="2157413" cy="5903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321425" cy="5903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Times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Times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ltGray">
          <a:xfrm>
            <a:off x="558800" y="2625725"/>
            <a:ext cx="322263" cy="4746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ltGray">
          <a:xfrm>
            <a:off x="825500" y="2625725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ltGray">
          <a:xfrm>
            <a:off x="566738" y="3048000"/>
            <a:ext cx="422275" cy="4746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ltGray">
          <a:xfrm>
            <a:off x="936625" y="30480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ltGray">
          <a:xfrm>
            <a:off x="152400" y="2974975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787400" y="2438400"/>
            <a:ext cx="31750" cy="1052513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56" name="Rectangle 12"/>
          <p:cNvSpPr/>
          <p:nvPr/>
        </p:nvSpPr>
        <p:spPr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FFFFFF"/>
              </a:gs>
            </a:gsLst>
            <a:lin ang="0" scaled="1"/>
            <a:tileRect/>
          </a:gradFill>
          <a:ln w="9525">
            <a:noFill/>
          </a:ln>
        </p:spPr>
        <p:txBody>
          <a:bodyPr rot="10800000" wrap="none" anchor="ctr" anchorCtr="0"/>
          <a:lstStyle/>
          <a:p>
            <a:pPr lvl="0" algn="ctr" eaLnBrk="1" hangingPunct="1">
              <a:buNone/>
            </a:pP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2057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91000" y="4876800"/>
            <a:ext cx="838200" cy="1752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09800"/>
            <a:ext cx="7620000" cy="1066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7620000" cy="914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rgbClr val="993300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77200" y="6553200"/>
            <a:ext cx="1066800" cy="3048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C96F22-071A-4107-B803-74025E49EB33}" type="datetime5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Times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Times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210050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371600"/>
            <a:ext cx="4211638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Times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Times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Times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Times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Times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Times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Times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Times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4825" y="228600"/>
            <a:ext cx="2157413" cy="5903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321425" cy="5903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Times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Times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Times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210050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371600"/>
            <a:ext cx="4211638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Times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Times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Times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Times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Times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Times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33400" y="260350"/>
            <a:ext cx="322263" cy="4746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260350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682625"/>
            <a:ext cx="422275" cy="4746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4400" y="6858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609600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152400"/>
            <a:ext cx="31750" cy="1052513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2" name="Rectangle 8"/>
          <p:cNvSpPr/>
          <p:nvPr/>
        </p:nvSpPr>
        <p:spPr>
          <a:xfrm flipV="1">
            <a:off x="460375" y="990600"/>
            <a:ext cx="8683625" cy="46038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FFFFFF"/>
              </a:gs>
            </a:gsLst>
            <a:lin ang="0" scaled="1"/>
            <a:tileRect/>
          </a:gradFill>
          <a:ln w="9525">
            <a:noFill/>
          </a:ln>
        </p:spPr>
        <p:txBody>
          <a:bodyPr rot="10800000" wrap="none" anchor="ctr" anchorCtr="0"/>
          <a:lstStyle/>
          <a:p>
            <a:pPr lvl="0" algn="ctr" eaLnBrk="1" hangingPunct="1">
              <a:buNone/>
            </a:pPr>
            <a:endParaRPr lang="en-US" altLang="en-US" dirty="0">
              <a:solidFill>
                <a:srgbClr val="993300"/>
              </a:solidFill>
              <a:latin typeface="Arial" panose="020B0604020202020204" pitchFamily="34" charset="0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793038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3082" name="Rectangle 10"/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8574088" cy="47609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Time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  <p:bldLst>
      <p:bldP spid="3082" grpId="0" bldLvl="5" autoUpdateAnimBg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8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8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8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8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8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33400" y="260350"/>
            <a:ext cx="322263" cy="4746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260350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682625"/>
            <a:ext cx="422275" cy="4746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4400" y="6858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609600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152400"/>
            <a:ext cx="31750" cy="1052513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2" name="Rectangle 8"/>
          <p:cNvSpPr/>
          <p:nvPr/>
        </p:nvSpPr>
        <p:spPr>
          <a:xfrm flipV="1">
            <a:off x="460375" y="990600"/>
            <a:ext cx="8683625" cy="46038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FFFFFF"/>
              </a:gs>
            </a:gsLst>
            <a:lin ang="0" scaled="1"/>
            <a:tileRect/>
          </a:gradFill>
          <a:ln w="9525">
            <a:noFill/>
          </a:ln>
        </p:spPr>
        <p:txBody>
          <a:bodyPr rot="10800000" wrap="none" anchor="ctr" anchorCtr="0"/>
          <a:lstStyle/>
          <a:p>
            <a:pPr lvl="0" algn="ctr" eaLnBrk="1" hangingPunct="1">
              <a:buNone/>
            </a:pPr>
            <a:endParaRPr lang="en-US" altLang="en-US" dirty="0">
              <a:solidFill>
                <a:srgbClr val="993300"/>
              </a:solidFill>
              <a:latin typeface="Arial" panose="020B0604020202020204" pitchFamily="34" charset="0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793038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3082" name="Rectangle 10"/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8574088" cy="47609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Time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  <p:bldLst>
      <p:bldP spid="3082" grpId="0" bldLvl="5" autoUpdateAnimBg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8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8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8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8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8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ctrTitle"/>
          </p:nvPr>
        </p:nvSpPr>
        <p:spPr>
          <a:xfrm>
            <a:off x="838200" y="2209800"/>
            <a:ext cx="7620000" cy="914400"/>
          </a:xfrm>
        </p:spPr>
        <p:txBody>
          <a:bodyPr vert="horz" wrap="square" lIns="91440" tIns="45720" rIns="91440" bIns="45720" anchor="b" anchorCtr="0"/>
          <a:lstStyle/>
          <a:p>
            <a:pPr eaLnBrk="1" hangingPunct="1">
              <a:buClrTx/>
              <a:buSzTx/>
              <a:buFontTx/>
            </a:pPr>
            <a:r>
              <a:rPr lang="en-US" altLang="en-US" dirty="0">
                <a:latin typeface="+mj-lt"/>
                <a:ea typeface="MS PGothic" panose="020B0600070205080204" pitchFamily="34" charset="-128"/>
                <a:cs typeface="MS PGothic" panose="020B0600070205080204" pitchFamily="34" charset="-128"/>
              </a:rPr>
              <a:t>Git</a:t>
            </a:r>
            <a:endParaRPr lang="en-US" altLang="en-US" dirty="0">
              <a:latin typeface="+mj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099" name="Subtitle 1"/>
          <p:cNvSpPr>
            <a:spLocks noGrp="1"/>
          </p:cNvSpPr>
          <p:nvPr>
            <p:ph type="subTitle" idx="1"/>
          </p:nvPr>
        </p:nvSpPr>
        <p:spPr>
          <a:xfrm>
            <a:off x="609600" y="3429000"/>
            <a:ext cx="7620000" cy="1600200"/>
          </a:xfrm>
        </p:spPr>
        <p:txBody>
          <a:bodyPr vert="horz" wrap="square" lIns="91440" tIns="45720" rIns="91440" bIns="45720" anchor="t" anchorCtr="0"/>
          <a:lstStyle/>
          <a:p>
            <a:pPr>
              <a:buSzPct val="60000"/>
            </a:pPr>
            <a:r>
              <a:rPr lang="en-US" altLang="en-US" dirty="0">
                <a:solidFill>
                  <a:srgbClr val="993300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A distributed version control system</a:t>
            </a:r>
            <a:endParaRPr lang="en-US" altLang="en-US" dirty="0">
              <a:solidFill>
                <a:srgbClr val="993300"/>
              </a:solidFill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>
              <a:buSzPct val="60000"/>
            </a:pPr>
            <a:r>
              <a:rPr lang="en-US" altLang="en-US" sz="2000" dirty="0">
                <a:solidFill>
                  <a:srgbClr val="993300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                                     </a:t>
            </a:r>
            <a:endParaRPr lang="en-US" altLang="en-US" sz="2000" dirty="0">
              <a:solidFill>
                <a:srgbClr val="993300"/>
              </a:solidFill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100" name="Rectangle 4"/>
          <p:cNvSpPr txBox="1">
            <a:spLocks noGrp="1"/>
          </p:cNvSpPr>
          <p:nvPr>
            <p:ph type="dt" sz="half" idx="2"/>
          </p:nvPr>
        </p:nvSpPr>
        <p:spPr>
          <a:noFill/>
          <a:ln>
            <a:noFill/>
          </a:ln>
        </p:spPr>
        <p:txBody>
          <a:bodyPr anchor="b" anchorCtr="0"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5"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</a:fld>
            <a:endParaRPr lang="en-US" altLang="en-US" dirty="0"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000"/>
              <a:t>Code Management</a:t>
            </a:r>
            <a:endParaRPr lang="en-US" sz="3000"/>
          </a:p>
        </p:txBody>
      </p:sp>
      <p:sp>
        <p:nvSpPr>
          <p:cNvPr id="8" name="Text Box 7"/>
          <p:cNvSpPr txBox="1"/>
          <p:nvPr/>
        </p:nvSpPr>
        <p:spPr>
          <a:xfrm>
            <a:off x="624840" y="1351915"/>
            <a:ext cx="7720330" cy="14782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US" sz="2000" b="1">
                <a:solidFill>
                  <a:schemeClr val="tx2">
                    <a:lumMod val="50000"/>
                  </a:schemeClr>
                </a:solidFill>
              </a:rPr>
              <a:t>git status</a:t>
            </a:r>
            <a:r>
              <a:rPr lang="en-US" sz="2000"/>
              <a:t>: check the state of your Git working directory.</a:t>
            </a:r>
            <a:endParaRPr lang="en-US" sz="2000"/>
          </a:p>
          <a:p>
            <a:pPr indent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</a:pPr>
            <a:r>
              <a:rPr lang="en-US" sz="2000"/>
              <a:t>On branch master</a:t>
            </a:r>
            <a:endParaRPr lang="en-US" sz="2000"/>
          </a:p>
          <a:p>
            <a:pPr indent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</a:pPr>
            <a:r>
              <a:rPr lang="en-US" sz="2000"/>
              <a:t>No commits yet</a:t>
            </a:r>
            <a:endParaRPr lang="en-US" sz="2000"/>
          </a:p>
        </p:txBody>
      </p:sp>
      <p:pic>
        <p:nvPicPr>
          <p:cNvPr id="3" name="Content Placeholder 2" descr="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0200" y="2971800"/>
            <a:ext cx="5637530" cy="21221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000"/>
              <a:t>Code Management</a:t>
            </a:r>
            <a:endParaRPr lang="en-US" sz="3000"/>
          </a:p>
        </p:txBody>
      </p:sp>
      <p:sp>
        <p:nvSpPr>
          <p:cNvPr id="8" name="Text Box 7"/>
          <p:cNvSpPr txBox="1"/>
          <p:nvPr/>
        </p:nvSpPr>
        <p:spPr>
          <a:xfrm>
            <a:off x="836930" y="1351915"/>
            <a:ext cx="7508240" cy="1735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</a:pPr>
            <a:r>
              <a:rPr lang="en-US" sz="2000"/>
              <a:t>An </a:t>
            </a:r>
            <a:r>
              <a:rPr lang="en-US" sz="2000" b="1">
                <a:solidFill>
                  <a:schemeClr val="tx2">
                    <a:lumMod val="50000"/>
                  </a:schemeClr>
                </a:solidFill>
              </a:rPr>
              <a:t>index.html</a:t>
            </a:r>
            <a:r>
              <a:rPr lang="en-US" sz="2000"/>
              <a:t> file is created, but it is untracked.</a:t>
            </a:r>
            <a:endParaRPr lang="en-US" sz="2000"/>
          </a:p>
        </p:txBody>
      </p:sp>
      <p:pic>
        <p:nvPicPr>
          <p:cNvPr id="3" name="Content Placeholder 2" descr="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7735" y="2083435"/>
            <a:ext cx="7571740" cy="40493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/>
              <a:t>Git Different Zones</a:t>
            </a:r>
            <a:endParaRPr lang="en-US" sz="3000"/>
          </a:p>
        </p:txBody>
      </p:sp>
      <p:pic>
        <p:nvPicPr>
          <p:cNvPr id="4" name="Content Placeholder 3" descr="featur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2000" y="1600200"/>
            <a:ext cx="7479030" cy="40919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000"/>
              <a:t>Code Management</a:t>
            </a:r>
            <a:endParaRPr lang="en-US" sz="3000"/>
          </a:p>
        </p:txBody>
      </p:sp>
      <p:sp>
        <p:nvSpPr>
          <p:cNvPr id="8" name="Text Box 7"/>
          <p:cNvSpPr txBox="1"/>
          <p:nvPr/>
        </p:nvSpPr>
        <p:spPr>
          <a:xfrm>
            <a:off x="1359535" y="1351915"/>
            <a:ext cx="6985635" cy="1735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US" sz="2000" b="1">
                <a:solidFill>
                  <a:schemeClr val="tx2">
                    <a:lumMod val="50000"/>
                  </a:schemeClr>
                </a:solidFill>
              </a:rPr>
              <a:t>git add index.html</a:t>
            </a:r>
            <a:r>
              <a:rPr lang="en-US" sz="200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en-US" sz="2000">
                <a:solidFill>
                  <a:schemeClr val="tx1"/>
                </a:solidFill>
              </a:rPr>
              <a:t> a copy of the file index.html is added to the staging area.</a:t>
            </a: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US" sz="2000" b="1">
                <a:solidFill>
                  <a:schemeClr val="tx2">
                    <a:lumMod val="50000"/>
                  </a:schemeClr>
                </a:solidFill>
              </a:rPr>
              <a:t>git rm --cached index.html</a:t>
            </a:r>
            <a:r>
              <a:rPr lang="en-US" sz="2000"/>
              <a:t>: to remove index.html from staging area.</a:t>
            </a:r>
            <a:endParaRPr lang="en-US" sz="2000"/>
          </a:p>
        </p:txBody>
      </p:sp>
      <p:pic>
        <p:nvPicPr>
          <p:cNvPr id="3" name="Content Placeholder 2" descr="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7800" y="3124200"/>
            <a:ext cx="5816600" cy="2178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000"/>
              <a:t>Code Management</a:t>
            </a:r>
            <a:endParaRPr lang="en-US" sz="3000"/>
          </a:p>
        </p:txBody>
      </p:sp>
      <p:sp>
        <p:nvSpPr>
          <p:cNvPr id="8" name="Text Box 7"/>
          <p:cNvSpPr txBox="1"/>
          <p:nvPr/>
        </p:nvSpPr>
        <p:spPr>
          <a:xfrm>
            <a:off x="624840" y="1830705"/>
            <a:ext cx="7720330" cy="1256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US" sz="2000" b="1">
                <a:solidFill>
                  <a:schemeClr val="tx2">
                    <a:lumMod val="50000"/>
                  </a:schemeClr>
                </a:solidFill>
              </a:rPr>
              <a:t>git commit -m “index file 1.0”</a:t>
            </a:r>
            <a:r>
              <a:rPr lang="en-US" sz="200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2000">
                <a:solidFill>
                  <a:schemeClr val="tx1"/>
                </a:solidFill>
              </a:rPr>
              <a:t>snapshot of the repository along with the meassage “index file 1.0”.</a:t>
            </a: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3" name="Content Placeholder 2" descr="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6800" y="3352800"/>
            <a:ext cx="6940550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000"/>
              <a:t>Code Management</a:t>
            </a:r>
            <a:endParaRPr lang="en-US" sz="3000"/>
          </a:p>
        </p:txBody>
      </p:sp>
      <p:sp>
        <p:nvSpPr>
          <p:cNvPr id="8" name="Text Box 7"/>
          <p:cNvSpPr txBox="1"/>
          <p:nvPr/>
        </p:nvSpPr>
        <p:spPr>
          <a:xfrm>
            <a:off x="934720" y="1447800"/>
            <a:ext cx="7410450" cy="1735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US" sz="2000">
                <a:solidFill>
                  <a:schemeClr val="tx1"/>
                </a:solidFill>
                <a:sym typeface="+mn-ea"/>
              </a:rPr>
              <a:t>You must have an account on github</a:t>
            </a:r>
            <a:endParaRPr lang="en-US" sz="2000">
              <a:solidFill>
                <a:schemeClr val="tx1"/>
              </a:solidFill>
              <a:sym typeface="+mn-ea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US" sz="2000">
                <a:solidFill>
                  <a:schemeClr val="tx1"/>
                </a:solidFill>
              </a:rPr>
              <a:t>Create a new repository.</a:t>
            </a: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US" sz="2000">
                <a:solidFill>
                  <a:schemeClr val="tx1"/>
                </a:solidFill>
              </a:rPr>
              <a:t>Here I have created a repository with the name “Version Control”.</a:t>
            </a: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3" name="Content Placeholder 2" descr="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4400" y="3048000"/>
            <a:ext cx="7258050" cy="2806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000"/>
              <a:t>Code Management</a:t>
            </a:r>
            <a:endParaRPr lang="en-US" sz="3000"/>
          </a:p>
        </p:txBody>
      </p:sp>
      <p:sp>
        <p:nvSpPr>
          <p:cNvPr id="8" name="Text Box 7"/>
          <p:cNvSpPr txBox="1"/>
          <p:nvPr/>
        </p:nvSpPr>
        <p:spPr>
          <a:xfrm>
            <a:off x="870585" y="1447800"/>
            <a:ext cx="7509510" cy="1491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US" sz="2000"/>
              <a:t>These are the commands provided by github in order to link our git repository with the github repository.</a:t>
            </a:r>
            <a:endParaRPr lang="en-US" sz="200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US" sz="2000"/>
              <a:t>For now, we will run the last two commands on our terminal.</a:t>
            </a:r>
            <a:endParaRPr lang="en-US" sz="2000"/>
          </a:p>
        </p:txBody>
      </p:sp>
      <p:pic>
        <p:nvPicPr>
          <p:cNvPr id="10" name="Content Placeholder 9" descr="9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3000" y="2895600"/>
            <a:ext cx="6605905" cy="26777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000"/>
              <a:t>Code Management</a:t>
            </a:r>
            <a:endParaRPr lang="en-US" sz="3000"/>
          </a:p>
        </p:txBody>
      </p:sp>
      <p:sp>
        <p:nvSpPr>
          <p:cNvPr id="8" name="Text Box 7"/>
          <p:cNvSpPr txBox="1"/>
          <p:nvPr/>
        </p:nvSpPr>
        <p:spPr>
          <a:xfrm>
            <a:off x="554990" y="1676400"/>
            <a:ext cx="7825105" cy="12636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US" sz="2000"/>
              <a:t>The connecction between our git repository and github repository has been established.</a:t>
            </a:r>
            <a:endParaRPr lang="en-US" sz="2000"/>
          </a:p>
        </p:txBody>
      </p:sp>
      <p:pic>
        <p:nvPicPr>
          <p:cNvPr id="3" name="Content Placeholder 2" descr="10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4800" y="2743200"/>
            <a:ext cx="8574405" cy="26339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000"/>
              <a:t>Code Management</a:t>
            </a:r>
            <a:endParaRPr lang="en-US" sz="3000"/>
          </a:p>
        </p:txBody>
      </p:sp>
      <p:sp>
        <p:nvSpPr>
          <p:cNvPr id="8" name="Text Box 7"/>
          <p:cNvSpPr txBox="1"/>
          <p:nvPr/>
        </p:nvSpPr>
        <p:spPr>
          <a:xfrm>
            <a:off x="685800" y="1828800"/>
            <a:ext cx="7720330" cy="1735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US" sz="2000"/>
              <a:t>Files have been transferrred on our github “Version Repository”.</a:t>
            </a:r>
            <a:endParaRPr lang="en-US" sz="2000"/>
          </a:p>
        </p:txBody>
      </p:sp>
      <p:pic>
        <p:nvPicPr>
          <p:cNvPr id="3" name="Content Placeholder 2" descr="1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4800" y="2667000"/>
            <a:ext cx="8574405" cy="31718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000"/>
              <a:t>Code Management</a:t>
            </a:r>
            <a:endParaRPr lang="en-US" sz="3000"/>
          </a:p>
        </p:txBody>
      </p:sp>
      <p:sp>
        <p:nvSpPr>
          <p:cNvPr id="8" name="Text Box 7"/>
          <p:cNvSpPr txBox="1"/>
          <p:nvPr/>
        </p:nvSpPr>
        <p:spPr>
          <a:xfrm>
            <a:off x="624840" y="1151890"/>
            <a:ext cx="7720330" cy="1735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US" sz="2000"/>
              <a:t>After transferring files from git to github, changes have been made on our local repoditory.</a:t>
            </a:r>
            <a:endParaRPr lang="en-US" sz="200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US" sz="2000"/>
              <a:t>A new file styles.css is created and index.html is modified/</a:t>
            </a:r>
            <a:endParaRPr lang="en-US" sz="200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US" sz="2000"/>
              <a:t>M says that the file is modified, while U says the file is untracked.</a:t>
            </a:r>
            <a:endParaRPr lang="en-US" sz="2000"/>
          </a:p>
        </p:txBody>
      </p:sp>
      <p:pic>
        <p:nvPicPr>
          <p:cNvPr id="3" name="Content Placeholder 2" descr="1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6800" y="2819400"/>
            <a:ext cx="7092315" cy="3594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r>
              <a:rPr lang="en-US" altLang="en-US" sz="3000" dirty="0"/>
              <a:t>Agenda</a:t>
            </a:r>
            <a:endParaRPr lang="en-US" altLang="en-US" sz="3000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6542405" cy="3700145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en-US" sz="3200" dirty="0"/>
              <a:t>Introduction to Version Control Systems</a:t>
            </a:r>
            <a:endParaRPr lang="en-US" altLang="en-US" sz="3200" dirty="0"/>
          </a:p>
          <a:p>
            <a:r>
              <a:rPr lang="en-US" altLang="en-US" sz="3200" dirty="0"/>
              <a:t>Git VS Github</a:t>
            </a:r>
            <a:endParaRPr lang="en-US" altLang="en-US" sz="3200" dirty="0"/>
          </a:p>
          <a:p>
            <a:r>
              <a:rPr lang="en-US" altLang="en-US" sz="3200" dirty="0"/>
              <a:t>Code Management</a:t>
            </a:r>
            <a:endParaRPr lang="en-US" altLang="en-US" sz="3200" dirty="0"/>
          </a:p>
          <a:p>
            <a:r>
              <a:rPr lang="en-US" altLang="en-US" sz="3200" dirty="0"/>
              <a:t>Collaboration</a:t>
            </a:r>
            <a:endParaRPr lang="en-US" altLang="en-US" sz="3200" dirty="0"/>
          </a:p>
          <a:p>
            <a:r>
              <a:rPr lang="en-US" altLang="en-US" sz="3200" dirty="0"/>
              <a:t>Conclusion</a:t>
            </a:r>
            <a:endParaRPr lang="en-US" altLang="en-US" sz="3200" dirty="0"/>
          </a:p>
        </p:txBody>
      </p:sp>
      <p:sp>
        <p:nvSpPr>
          <p:cNvPr id="5124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latin typeface="Arial" panose="020B0604020202020204" pitchFamily="34" charset="0"/>
              </a:rPr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000"/>
              <a:t>Code Management</a:t>
            </a:r>
            <a:endParaRPr lang="en-US" sz="3000"/>
          </a:p>
        </p:txBody>
      </p:sp>
      <p:sp>
        <p:nvSpPr>
          <p:cNvPr id="8" name="Text Box 7"/>
          <p:cNvSpPr txBox="1"/>
          <p:nvPr/>
        </p:nvSpPr>
        <p:spPr>
          <a:xfrm>
            <a:off x="624840" y="1351915"/>
            <a:ext cx="7720330" cy="1735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US" sz="2000" b="1">
                <a:solidFill>
                  <a:schemeClr val="tx2">
                    <a:lumMod val="50000"/>
                  </a:schemeClr>
                </a:solidFill>
                <a:sym typeface="+mn-ea"/>
              </a:rPr>
              <a:t>git add index.html styles.css </a:t>
            </a:r>
            <a:r>
              <a:rPr lang="en-US" sz="200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2000"/>
              <a:t>Add index.html  and styles.css to the staging area</a:t>
            </a:r>
            <a:endParaRPr lang="en-US" sz="200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US" sz="2000" b="1">
                <a:solidFill>
                  <a:schemeClr val="tx2">
                    <a:lumMod val="50000"/>
                  </a:schemeClr>
                </a:solidFill>
                <a:sym typeface="+mn-ea"/>
              </a:rPr>
              <a:t>git commit -m “Add stylesheet”</a:t>
            </a:r>
            <a:r>
              <a:rPr lang="en-US" sz="2000">
                <a:solidFill>
                  <a:schemeClr val="bg2">
                    <a:lumMod val="75000"/>
                  </a:schemeClr>
                </a:solidFill>
                <a:sym typeface="+mn-ea"/>
              </a:rPr>
              <a:t>: </a:t>
            </a:r>
            <a:r>
              <a:rPr lang="en-US" sz="2000">
                <a:sym typeface="+mn-ea"/>
              </a:rPr>
              <a:t>snapshot of the repository along with the meassage “Add stylesheet”.</a:t>
            </a:r>
            <a:endParaRPr lang="en-US" sz="2000"/>
          </a:p>
        </p:txBody>
      </p:sp>
      <p:pic>
        <p:nvPicPr>
          <p:cNvPr id="7" name="Content Placeholder 6" descr="1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9200" y="3276600"/>
            <a:ext cx="6769100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000"/>
              <a:t>Code Management</a:t>
            </a:r>
            <a:endParaRPr lang="en-US" sz="3000"/>
          </a:p>
        </p:txBody>
      </p:sp>
      <p:sp>
        <p:nvSpPr>
          <p:cNvPr id="8" name="Text Box 7"/>
          <p:cNvSpPr txBox="1"/>
          <p:nvPr/>
        </p:nvSpPr>
        <p:spPr>
          <a:xfrm>
            <a:off x="624840" y="1351915"/>
            <a:ext cx="7720330" cy="1735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US" sz="2000">
                <a:solidFill>
                  <a:schemeClr val="tx1"/>
                </a:solidFill>
              </a:rPr>
              <a:t>Until now, the file styles.css is not added to our Github repository Version Control, because we have not push it from Git repository.</a:t>
            </a: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5" name="Content Placeholder 4" descr="1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4840" y="2362200"/>
            <a:ext cx="7858760" cy="37020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000"/>
              <a:t>Code Management</a:t>
            </a:r>
            <a:endParaRPr lang="en-US" sz="3000"/>
          </a:p>
        </p:txBody>
      </p:sp>
      <p:sp>
        <p:nvSpPr>
          <p:cNvPr id="8" name="Text Box 7"/>
          <p:cNvSpPr txBox="1"/>
          <p:nvPr/>
        </p:nvSpPr>
        <p:spPr>
          <a:xfrm>
            <a:off x="914400" y="1524000"/>
            <a:ext cx="7125970" cy="1735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US" sz="2000"/>
              <a:t>All updations are saved from commit to the github repository Version Control.</a:t>
            </a:r>
            <a:endParaRPr lang="en-US" sz="2000"/>
          </a:p>
        </p:txBody>
      </p:sp>
      <p:pic>
        <p:nvPicPr>
          <p:cNvPr id="3" name="Content Placeholder 2" descr="1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5400" y="2667000"/>
            <a:ext cx="6536690" cy="294449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000"/>
              <a:t>Code Management</a:t>
            </a:r>
            <a:endParaRPr lang="en-US" sz="3000"/>
          </a:p>
        </p:txBody>
      </p:sp>
      <p:sp>
        <p:nvSpPr>
          <p:cNvPr id="8" name="Text Box 7"/>
          <p:cNvSpPr txBox="1"/>
          <p:nvPr/>
        </p:nvSpPr>
        <p:spPr>
          <a:xfrm>
            <a:off x="762000" y="1600200"/>
            <a:ext cx="7720330" cy="13912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US" sz="2000"/>
              <a:t>Now we can see our sysles.css and modified index.html on github.</a:t>
            </a:r>
            <a:endParaRPr lang="en-US" sz="2000"/>
          </a:p>
        </p:txBody>
      </p:sp>
      <p:pic>
        <p:nvPicPr>
          <p:cNvPr id="3" name="Content Placeholder 2" descr="1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2362200"/>
            <a:ext cx="7960995" cy="37503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r>
              <a:rPr lang="en-US" altLang="en-US" sz="3000" dirty="0"/>
              <a:t>Branching and merging</a:t>
            </a:r>
            <a:endParaRPr lang="en-US" alt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Git uses branching heavily to switch between multiple tasks.</a:t>
            </a:r>
            <a:endParaRPr kumimoji="0" lang="en-US" sz="25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 </a:t>
            </a:r>
            <a:endParaRPr kumimoji="0" lang="en-US" sz="25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To create a new local </a:t>
            </a:r>
            <a:endParaRPr kumimoji="0" lang="en-US" sz="25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branch: </a:t>
            </a:r>
            <a:endParaRPr kumimoji="0" lang="en-US" sz="25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– git branch name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To list all local branches: </a:t>
            </a:r>
            <a:endParaRPr kumimoji="0" lang="en-US" sz="25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(* = current branch) – git branch 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14340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latin typeface="Arial" panose="020B0604020202020204" pitchFamily="34" charset="0"/>
              </a:rPr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  <p:pic>
        <p:nvPicPr>
          <p:cNvPr id="2" name="Picture 1" descr="br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0" y="1905000"/>
            <a:ext cx="3950970" cy="3951605"/>
          </a:xfrm>
          <a:prstGeom prst="rect">
            <a:avLst/>
          </a:prstGeom>
          <a:ln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</a:gradFill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r>
              <a:rPr lang="en-US" altLang="en-US" sz="3000" dirty="0"/>
              <a:t>Branching and merging</a:t>
            </a:r>
            <a:endParaRPr lang="en-US" alt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Git uses branching heavily to switch between multiple tasks.</a:t>
            </a:r>
            <a:endParaRPr kumimoji="0" lang="en-US" sz="25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 </a:t>
            </a:r>
            <a:endParaRPr kumimoji="0" lang="en-US" sz="25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sz="2500" noProof="0" dirty="0">
                <a:ln>
                  <a:noFill/>
                </a:ln>
                <a:effectLst/>
                <a:uLnTx/>
                <a:uFillTx/>
                <a:sym typeface="+mn-ea"/>
              </a:rPr>
              <a:t>To switch to a given local </a:t>
            </a:r>
            <a:endParaRPr lang="en-US" sz="25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2500" noProof="0" dirty="0">
                <a:ln>
                  <a:noFill/>
                </a:ln>
                <a:effectLst/>
                <a:uLnTx/>
                <a:uFillTx/>
                <a:sym typeface="+mn-ea"/>
              </a:rPr>
              <a:t>branch:</a:t>
            </a:r>
            <a:endParaRPr kumimoji="0" lang="en-US" sz="25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2000" b="1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sym typeface="+mn-ea"/>
              </a:rPr>
              <a:t>– git checkout </a:t>
            </a:r>
            <a:r>
              <a:rPr lang="en-US" sz="2000" b="1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sym typeface="+mn-ea"/>
              </a:rPr>
              <a:t>branchname</a:t>
            </a:r>
            <a:r>
              <a:rPr lang="en-US" sz="2000" b="1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sym typeface="+mn-ea"/>
              </a:rPr>
              <a:t> </a:t>
            </a:r>
            <a:endParaRPr kumimoji="0" lang="en-US" sz="25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sz="2500" noProof="0" dirty="0">
                <a:ln>
                  <a:noFill/>
                </a:ln>
                <a:effectLst/>
                <a:uLnTx/>
                <a:uFillTx/>
                <a:sym typeface="+mn-ea"/>
              </a:rPr>
              <a:t>To merge changes from a </a:t>
            </a:r>
            <a:endParaRPr lang="en-US" sz="25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2500" noProof="0" dirty="0">
                <a:ln>
                  <a:noFill/>
                </a:ln>
                <a:effectLst/>
                <a:uLnTx/>
                <a:uFillTx/>
                <a:sym typeface="+mn-ea"/>
              </a:rPr>
              <a:t>branch into the local master: </a:t>
            </a:r>
            <a:endParaRPr kumimoji="0" lang="en-US" sz="25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2000" b="1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sym typeface="+mn-ea"/>
              </a:rPr>
              <a:t>– git checkout master – </a:t>
            </a:r>
            <a:endParaRPr lang="en-US" sz="2000" b="1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2000" b="1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sym typeface="+mn-ea"/>
              </a:rPr>
              <a:t>git merge </a:t>
            </a:r>
            <a:r>
              <a:rPr lang="en-US" sz="2000" b="1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sym typeface="+mn-ea"/>
              </a:rPr>
              <a:t>branchname</a:t>
            </a:r>
            <a:endParaRPr kumimoji="0" lang="en-US" sz="2000" b="1" i="0" u="none" strike="noStrike" kern="0" cap="none" spc="0" normalizeH="0" baseline="0" noProof="0" dirty="0" err="1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  <a:sym typeface="+mn-ea"/>
            </a:endParaRPr>
          </a:p>
        </p:txBody>
      </p:sp>
      <p:sp>
        <p:nvSpPr>
          <p:cNvPr id="14340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latin typeface="Arial" panose="020B0604020202020204" pitchFamily="34" charset="0"/>
              </a:rPr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  <p:pic>
        <p:nvPicPr>
          <p:cNvPr id="2" name="Picture 1" descr="br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0" y="1905000"/>
            <a:ext cx="3950970" cy="3951605"/>
          </a:xfrm>
          <a:prstGeom prst="rect">
            <a:avLst/>
          </a:prstGeom>
          <a:ln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</a:gradFill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r>
              <a:rPr lang="en-US" altLang="en-US" sz="2500" dirty="0"/>
              <a:t>Enhancing Collaboration in Distributed Development </a:t>
            </a:r>
            <a:endParaRPr lang="en-US" altLang="en-US" sz="2500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81000" y="1588135"/>
            <a:ext cx="8574405" cy="4544695"/>
          </a:xfrm>
        </p:spPr>
        <p:txBody>
          <a:bodyPr vert="horz" wrap="square" lIns="91440" tIns="45720" rIns="91440" bIns="45720" anchor="t" anchorCtr="0"/>
          <a:lstStyle/>
          <a:p>
            <a:pPr algn="just"/>
            <a:r>
              <a:rPr lang="en-US" altLang="en-US" dirty="0"/>
              <a:t>Distributed development teams face challenges in coordinating efforts and sharing code effectively.</a:t>
            </a:r>
            <a:endParaRPr lang="en-US" altLang="en-US" dirty="0"/>
          </a:p>
          <a:p>
            <a:pPr algn="just"/>
            <a:r>
              <a:rPr lang="en-US" altLang="en-US" dirty="0"/>
              <a:t>Version control systems like Git provide a centralized placefor developers to collaborate on code from different locations.</a:t>
            </a:r>
            <a:endParaRPr lang="en-US" altLang="en-US" dirty="0"/>
          </a:p>
          <a:p>
            <a:pPr algn="just"/>
            <a:r>
              <a:rPr lang="en-US" altLang="en-US" dirty="0"/>
              <a:t>Features such as branching and merging enable parallel development without conflicts.</a:t>
            </a:r>
            <a:endParaRPr lang="en-US" altLang="en-US" dirty="0"/>
          </a:p>
          <a:p>
            <a:pPr algn="just"/>
            <a:r>
              <a:rPr lang="en-US" altLang="en-US" dirty="0"/>
              <a:t>Real-time updates and notifications keep team members informed about changes made by others.</a:t>
            </a:r>
            <a:endParaRPr lang="en-US" altLang="en-US" dirty="0"/>
          </a:p>
        </p:txBody>
      </p:sp>
      <p:sp>
        <p:nvSpPr>
          <p:cNvPr id="15364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latin typeface="Arial" panose="020B0604020202020204" pitchFamily="34" charset="0"/>
              </a:rPr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r>
              <a:rPr lang="en-US" altLang="en-US" sz="2500" dirty="0"/>
              <a:t>Enhancing Collaboration in Distributed Development </a:t>
            </a:r>
            <a:endParaRPr lang="en-US" altLang="en-US" sz="2500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algn="just"/>
            <a:endParaRPr lang="en-US" altLang="en-US" dirty="0"/>
          </a:p>
          <a:p>
            <a:pPr algn="just"/>
            <a:r>
              <a:rPr lang="en-US" altLang="en-US" dirty="0"/>
              <a:t>Allows for flexible and remote work arrangements</a:t>
            </a:r>
            <a:endParaRPr lang="en-US" altLang="en-US" dirty="0"/>
          </a:p>
          <a:p>
            <a:pPr algn="just"/>
            <a:r>
              <a:rPr lang="en-US" altLang="en-US" dirty="0"/>
              <a:t>Enables cross-functional collaboration</a:t>
            </a:r>
            <a:endParaRPr lang="en-US" altLang="en-US" dirty="0"/>
          </a:p>
          <a:p>
            <a:pPr algn="just"/>
            <a:r>
              <a:rPr lang="en-US" altLang="en-US" dirty="0"/>
              <a:t>Reduces conflicts and errors with version control and branching</a:t>
            </a:r>
            <a:endParaRPr lang="en-US" altLang="en-US" dirty="0"/>
          </a:p>
          <a:p>
            <a:pPr algn="just"/>
            <a:r>
              <a:rPr lang="en-US" altLang="en-US" dirty="0"/>
              <a:t>Increases productivity and efficiency</a:t>
            </a:r>
            <a:endParaRPr lang="en-US" altLang="en-US" dirty="0"/>
          </a:p>
          <a:p>
            <a:pPr algn="just"/>
            <a:r>
              <a:rPr lang="en-US" altLang="en-US" dirty="0"/>
              <a:t>Enhances code quality and maintainability.</a:t>
            </a:r>
            <a:endParaRPr lang="en-US" altLang="en-US" dirty="0"/>
          </a:p>
        </p:txBody>
      </p:sp>
      <p:sp>
        <p:nvSpPr>
          <p:cNvPr id="15364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latin typeface="Arial" panose="020B0604020202020204" pitchFamily="34" charset="0"/>
              </a:rPr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algn="l"/>
            <a:r>
              <a:rPr lang="en-US" altLang="en-US" sz="6000" dirty="0"/>
              <a:t> </a:t>
            </a:r>
            <a:r>
              <a:rPr lang="en-US" altLang="en-US" sz="3600" dirty="0"/>
              <a:t>Benefits of Version Control</a:t>
            </a:r>
            <a:endParaRPr lang="en-US" altLang="en-US" sz="3600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81000" y="1508760"/>
            <a:ext cx="8574405" cy="4624070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en-US" b="1" dirty="0"/>
              <a:t>Traceability: </a:t>
            </a:r>
            <a:r>
              <a:rPr lang="en-US" altLang="en-US" dirty="0"/>
              <a:t>Detailed history of code changes aids project oversight.</a:t>
            </a:r>
            <a:endParaRPr lang="en-US" altLang="en-US" dirty="0"/>
          </a:p>
          <a:p>
            <a:r>
              <a:rPr lang="en-US" altLang="en-US" b="1" dirty="0"/>
              <a:t>Commit Logging: </a:t>
            </a:r>
            <a:r>
              <a:rPr lang="en-US" altLang="en-US" dirty="0"/>
              <a:t>Essential commit details aid comprehension of code progression.</a:t>
            </a:r>
            <a:endParaRPr lang="en-US" altLang="en-US" dirty="0"/>
          </a:p>
          <a:p>
            <a:r>
              <a:rPr lang="en-US" altLang="en-US" b="1" dirty="0"/>
              <a:t>Code Reviews: </a:t>
            </a:r>
            <a:r>
              <a:rPr lang="en-US" altLang="en-US" dirty="0"/>
              <a:t>Structured reviews ensure quality and teamwork.</a:t>
            </a:r>
            <a:endParaRPr lang="en-US" altLang="en-US" dirty="0"/>
          </a:p>
          <a:p>
            <a:r>
              <a:rPr lang="en-US" altLang="en-US" b="1" dirty="0"/>
              <a:t>Automated Testing and CI/CD: </a:t>
            </a:r>
            <a:r>
              <a:rPr lang="en-US" altLang="en-US" dirty="0"/>
              <a:t>Integration streamlines validation and deployment, boosting code reliability.</a:t>
            </a:r>
            <a:endParaRPr lang="en-US" altLang="en-US" dirty="0"/>
          </a:p>
        </p:txBody>
      </p:sp>
      <p:sp>
        <p:nvSpPr>
          <p:cNvPr id="16388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latin typeface="Arial" panose="020B0604020202020204" pitchFamily="34" charset="0"/>
              </a:rPr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r>
              <a:rPr lang="en-US" altLang="en-US" sz="6000" dirty="0"/>
              <a:t> </a:t>
            </a:r>
            <a:r>
              <a:rPr lang="en-US" altLang="en-US" sz="3600" dirty="0"/>
              <a:t>Benefits of Version Control</a:t>
            </a:r>
            <a:endParaRPr lang="en-US" altLang="en-US" sz="3600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81000" y="1179830"/>
            <a:ext cx="8574405" cy="4953000"/>
          </a:xfrm>
        </p:spPr>
        <p:txBody>
          <a:bodyPr vert="horz" wrap="square" lIns="91440" tIns="45720" rIns="91440" bIns="45720" anchor="t" anchorCtr="0"/>
          <a:lstStyle/>
          <a:p>
            <a:endParaRPr lang="en-US" altLang="en-US" dirty="0"/>
          </a:p>
          <a:p>
            <a:r>
              <a:rPr lang="en-US" altLang="en-US" b="1" dirty="0"/>
              <a:t>Versioning: </a:t>
            </a:r>
            <a:r>
              <a:rPr lang="en-US" altLang="en-US" dirty="0"/>
              <a:t>Easy management of different code versions</a:t>
            </a:r>
            <a:endParaRPr lang="en-US" altLang="en-US" dirty="0"/>
          </a:p>
          <a:p>
            <a:r>
              <a:rPr lang="en-US" altLang="en-US" b="1" dirty="0"/>
              <a:t>Security:</a:t>
            </a:r>
            <a:r>
              <a:rPr lang="en-US" altLang="en-US" dirty="0"/>
              <a:t> Access control and authentication ensure only authorized access</a:t>
            </a:r>
            <a:endParaRPr lang="en-US" altLang="en-US" dirty="0"/>
          </a:p>
          <a:p>
            <a:r>
              <a:rPr lang="en-US" altLang="en-US" b="1" dirty="0"/>
              <a:t>Backup and Recovery: </a:t>
            </a:r>
            <a:r>
              <a:rPr lang="en-US" altLang="en-US" dirty="0"/>
              <a:t>Regular backups and easy recovery in case of data loss</a:t>
            </a:r>
            <a:endParaRPr lang="en-US" altLang="en-US" dirty="0"/>
          </a:p>
          <a:p>
            <a:r>
              <a:rPr lang="en-US" altLang="en-US" b="1" dirty="0"/>
              <a:t>Code Reuse:</a:t>
            </a:r>
            <a:r>
              <a:rPr lang="en-US" altLang="en-US" dirty="0"/>
              <a:t> Existing code can be easily reused in other projects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16388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latin typeface="Arial" panose="020B0604020202020204" pitchFamily="34" charset="0"/>
              </a:rPr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r>
              <a:rPr lang="en-US" altLang="en-US" sz="3000" dirty="0"/>
              <a:t>Version </a:t>
            </a:r>
            <a:r>
              <a:rPr lang="en-US" altLang="en-US" sz="3000" dirty="0" smtClean="0"/>
              <a:t>control systems</a:t>
            </a:r>
            <a:endParaRPr lang="en-US" altLang="en-US" sz="3000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26118" y="1861268"/>
            <a:ext cx="8574088" cy="4760913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en-US" sz="2400" dirty="0">
                <a:solidFill>
                  <a:srgbClr val="FF0000"/>
                </a:solidFill>
              </a:rPr>
              <a:t>Version control </a:t>
            </a:r>
            <a:r>
              <a:rPr lang="en-US" altLang="en-US" sz="2400" dirty="0"/>
              <a:t>(or </a:t>
            </a:r>
            <a:r>
              <a:rPr lang="en-US" altLang="en-US" sz="2400" dirty="0">
                <a:solidFill>
                  <a:srgbClr val="FF0000"/>
                </a:solidFill>
              </a:rPr>
              <a:t>revision control</a:t>
            </a:r>
            <a:r>
              <a:rPr lang="en-US" altLang="en-US" sz="2400" dirty="0"/>
              <a:t>, or </a:t>
            </a:r>
            <a:r>
              <a:rPr lang="en-US" altLang="en-US" sz="2400" dirty="0">
                <a:solidFill>
                  <a:srgbClr val="FF0000"/>
                </a:solidFill>
              </a:rPr>
              <a:t>source control</a:t>
            </a:r>
            <a:r>
              <a:rPr lang="en-US" altLang="en-US" sz="2400" dirty="0"/>
              <a:t>) </a:t>
            </a:r>
            <a:endParaRPr lang="en-US" altLang="en-US" sz="2400" dirty="0" smtClean="0"/>
          </a:p>
          <a:p>
            <a:pPr marL="0" indent="0">
              <a:buNone/>
            </a:pPr>
            <a:r>
              <a:rPr lang="en-US" altLang="en-US" sz="2400" dirty="0" smtClean="0"/>
              <a:t>     I</a:t>
            </a:r>
            <a:r>
              <a:rPr lang="en-US" altLang="en-US" sz="2400" dirty="0" smtClean="0"/>
              <a:t>s </a:t>
            </a:r>
            <a:r>
              <a:rPr lang="en-US" sz="2400" dirty="0" smtClean="0"/>
              <a:t>tracking and managing of changes to software code.</a:t>
            </a:r>
            <a:endParaRPr lang="en-US" sz="2400" dirty="0" smtClean="0"/>
          </a:p>
          <a:p>
            <a:r>
              <a:rPr lang="en-US" altLang="en-US" sz="2400" dirty="0" smtClean="0"/>
              <a:t>It keeps track of every modification in</a:t>
            </a:r>
            <a:r>
              <a:rPr lang="en-US" altLang="en-US" sz="2400" dirty="0" smtClean="0"/>
              <a:t> the code and store it in a database</a:t>
            </a:r>
            <a:endParaRPr lang="en-US" altLang="en-US" sz="2400" dirty="0" smtClean="0"/>
          </a:p>
          <a:p>
            <a:pPr lvl="1"/>
            <a:r>
              <a:rPr lang="en-US" sz="2000" dirty="0" smtClean="0"/>
              <a:t>If a mistake is made, developers can turn back the clock and compare earlier versions of the code.</a:t>
            </a:r>
            <a:endParaRPr lang="en-US" altLang="en-US" sz="2000" dirty="0" smtClean="0"/>
          </a:p>
          <a:p>
            <a:r>
              <a:rPr lang="en-US" sz="2400" dirty="0" smtClean="0"/>
              <a:t>version </a:t>
            </a:r>
            <a:r>
              <a:rPr lang="en-US" sz="2400" dirty="0"/>
              <a:t>control systems help software teams work faster and </a:t>
            </a:r>
            <a:r>
              <a:rPr lang="en-US" sz="2400" dirty="0" smtClean="0"/>
              <a:t>smarter.</a:t>
            </a:r>
            <a:r>
              <a:rPr lang="en-US" sz="2000" dirty="0" smtClean="0"/>
              <a:t> </a:t>
            </a:r>
            <a:endParaRPr lang="en-US" sz="2000" dirty="0"/>
          </a:p>
          <a:p>
            <a:pPr lvl="1"/>
            <a:r>
              <a:rPr lang="en-US" altLang="en-US" sz="2000" dirty="0" smtClean="0"/>
              <a:t>It helps to minimize the disruption to all team members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It saves the source code from catastrophe and damaging</a:t>
            </a:r>
            <a:endParaRPr lang="en-US" altLang="en-US" sz="2000" dirty="0"/>
          </a:p>
          <a:p>
            <a:pPr marL="457200" lvl="1" indent="0">
              <a:buNone/>
            </a:pPr>
            <a:endParaRPr lang="en-US" altLang="en-US" sz="1800" dirty="0"/>
          </a:p>
        </p:txBody>
      </p:sp>
      <p:sp>
        <p:nvSpPr>
          <p:cNvPr id="5124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latin typeface="Arial" panose="020B0604020202020204" pitchFamily="34" charset="0"/>
              </a:rPr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r>
              <a:rPr lang="en-US" altLang="en-US" sz="3000" dirty="0" smtClean="0"/>
              <a:t>Types Of  VCS</a:t>
            </a:r>
            <a:endParaRPr lang="en-US" altLang="en-US" sz="3000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49718" y="1371600"/>
            <a:ext cx="8631238" cy="5029200"/>
          </a:xfrm>
        </p:spPr>
        <p:txBody>
          <a:bodyPr vert="horz" wrap="square" lIns="91440" tIns="45720" rIns="91440" bIns="45720" anchor="t" anchorCtr="0"/>
          <a:lstStyle/>
          <a:p>
            <a:pPr lvl="1"/>
            <a:r>
              <a:rPr lang="en-US" altLang="en-US" dirty="0" smtClean="0"/>
              <a:t>Local </a:t>
            </a:r>
            <a:r>
              <a:rPr lang="en-US" altLang="en-US" dirty="0"/>
              <a:t>version control </a:t>
            </a:r>
            <a:r>
              <a:rPr lang="en-US" altLang="en-US" dirty="0" smtClean="0"/>
              <a:t>system</a:t>
            </a:r>
            <a:endParaRPr lang="en-US" altLang="en-US" dirty="0" smtClean="0"/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endParaRPr lang="en-US" altLang="en-US" dirty="0" smtClean="0"/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endParaRPr lang="en-US" altLang="en-US" dirty="0" smtClean="0"/>
          </a:p>
          <a:p>
            <a:pPr marL="457200" lvl="1" indent="0">
              <a:buNone/>
            </a:pPr>
            <a:endParaRPr lang="en-US" altLang="en-US" sz="1800" dirty="0"/>
          </a:p>
          <a:p>
            <a:pPr lvl="1"/>
            <a:r>
              <a:rPr lang="en-US" altLang="en-US" dirty="0"/>
              <a:t>Centralized version control system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6148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latin typeface="Arial" panose="020B0604020202020204" pitchFamily="34" charset="0"/>
              </a:rPr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343400"/>
            <a:ext cx="2966968" cy="2326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524000"/>
            <a:ext cx="2971800" cy="2112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600200"/>
            <a:ext cx="55626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en-US" dirty="0" smtClean="0"/>
              <a:t>Distributed version control system</a:t>
            </a:r>
            <a:endParaRPr lang="en-US" altLang="en-US" dirty="0" smtClean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057400"/>
            <a:ext cx="6349445" cy="31747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304800"/>
            <a:ext cx="3008630" cy="709930"/>
          </a:xfrm>
        </p:spPr>
        <p:txBody>
          <a:bodyPr/>
          <a:lstStyle/>
          <a:p>
            <a:r>
              <a:rPr lang="en-US" sz="3000" b="0"/>
              <a:t>Git VS Github</a:t>
            </a:r>
            <a:endParaRPr lang="en-US" sz="3000" b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490595" cy="4691380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 descr="g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752600"/>
            <a:ext cx="4612005" cy="3708400"/>
          </a:xfrm>
          <a:prstGeom prst="rect">
            <a:avLst/>
          </a:prstGeom>
        </p:spPr>
      </p:pic>
      <p:pic>
        <p:nvPicPr>
          <p:cNvPr id="7" name="Picture 6" descr="gi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438400"/>
            <a:ext cx="3488055" cy="2552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000"/>
              <a:t>Code Management</a:t>
            </a:r>
            <a:endParaRPr lang="en-US" sz="3000"/>
          </a:p>
        </p:txBody>
      </p:sp>
      <p:pic>
        <p:nvPicPr>
          <p:cNvPr id="6" name="Content Placeholder 5" descr="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7550" y="3200400"/>
            <a:ext cx="7712075" cy="25349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24840" y="1351915"/>
            <a:ext cx="7720330" cy="1735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US" sz="2000" b="1">
                <a:solidFill>
                  <a:schemeClr val="tx2">
                    <a:lumMod val="50000"/>
                  </a:schemeClr>
                </a:solidFill>
              </a:rPr>
              <a:t>git --version</a:t>
            </a:r>
            <a:r>
              <a:rPr lang="en-US" sz="200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2000"/>
              <a:t>check whether git is installed on not.</a:t>
            </a:r>
            <a:endParaRPr lang="en-US" sz="200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US" sz="2000">
                <a:solidFill>
                  <a:schemeClr val="tx2">
                    <a:lumMod val="50000"/>
                  </a:schemeClr>
                </a:solidFill>
                <a:sym typeface="+mn-ea"/>
              </a:rPr>
              <a:t>https://git-scm.com/downloads: </a:t>
            </a:r>
            <a:r>
              <a:rPr lang="en-US" sz="2000">
                <a:solidFill>
                  <a:schemeClr val="tx1"/>
                </a:solidFill>
                <a:sym typeface="+mn-ea"/>
              </a:rPr>
              <a:t>Link to i</a:t>
            </a:r>
            <a:r>
              <a:rPr lang="en-US" sz="2000"/>
              <a:t>nstall git on your machine</a:t>
            </a:r>
            <a:endParaRPr lang="en-US" sz="200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US" sz="2000" b="1">
                <a:solidFill>
                  <a:schemeClr val="tx2">
                    <a:lumMod val="50000"/>
                  </a:schemeClr>
                </a:solidFill>
              </a:rPr>
              <a:t>git status</a:t>
            </a:r>
            <a:r>
              <a:rPr lang="en-US" sz="2000"/>
              <a:t>: check the state of your Git working directory.</a:t>
            </a:r>
            <a:endParaRPr lang="en-US" sz="200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US" sz="2000" b="1">
                <a:solidFill>
                  <a:schemeClr val="tx2">
                    <a:lumMod val="50000"/>
                  </a:schemeClr>
                </a:solidFill>
              </a:rPr>
              <a:t>git init</a:t>
            </a:r>
            <a:r>
              <a:rPr lang="en-US" sz="2000"/>
              <a:t>: create an empty Git repository or reinitialize an existing one.</a:t>
            </a: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000">
                <a:sym typeface="+mn-ea"/>
              </a:rPr>
              <a:t>Code Management</a:t>
            </a:r>
            <a:endParaRPr lang="en-US" sz="3000"/>
          </a:p>
        </p:txBody>
      </p:sp>
      <p:sp>
        <p:nvSpPr>
          <p:cNvPr id="8" name="Text Box 7"/>
          <p:cNvSpPr txBox="1"/>
          <p:nvPr/>
        </p:nvSpPr>
        <p:spPr>
          <a:xfrm>
            <a:off x="624840" y="1351915"/>
            <a:ext cx="7720330" cy="1735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</a:pPr>
            <a:endParaRPr lang="en-US" sz="2000" b="1">
              <a:solidFill>
                <a:schemeClr val="tx2">
                  <a:lumMod val="50000"/>
                </a:schemeClr>
              </a:solidFill>
            </a:endParaRPr>
          </a:p>
          <a:p>
            <a:pPr indent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</a:pPr>
            <a:r>
              <a:rPr lang="en-US" sz="2000" b="1">
                <a:solidFill>
                  <a:schemeClr val="tx2">
                    <a:lumMod val="50000"/>
                  </a:schemeClr>
                </a:solidFill>
              </a:rPr>
              <a:t>.git</a:t>
            </a:r>
            <a:r>
              <a:rPr lang="en-US" sz="2000"/>
              <a:t> repository created inside the Version Control repository.</a:t>
            </a:r>
            <a:endParaRPr lang="en-US" sz="2000"/>
          </a:p>
        </p:txBody>
      </p:sp>
      <p:pic>
        <p:nvPicPr>
          <p:cNvPr id="3" name="Content Placeholder 2" descr="2"/>
          <p:cNvPicPr>
            <a:picLocks noGrp="1" noChangeAspect="1"/>
          </p:cNvPicPr>
          <p:nvPr>
            <p:ph idx="1"/>
          </p:nvPr>
        </p:nvPicPr>
        <p:blipFill>
          <a:blip r:embed="rId1"/>
          <a:srcRect b="15663"/>
          <a:stretch>
            <a:fillRect/>
          </a:stretch>
        </p:blipFill>
        <p:spPr>
          <a:xfrm>
            <a:off x="990600" y="2514600"/>
            <a:ext cx="6800215" cy="18567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000">
                <a:sym typeface="+mn-ea"/>
              </a:rPr>
              <a:t>Code Management</a:t>
            </a:r>
            <a:endParaRPr lang="en-US" sz="3000"/>
          </a:p>
        </p:txBody>
      </p:sp>
      <p:sp>
        <p:nvSpPr>
          <p:cNvPr id="8" name="Text Box 7"/>
          <p:cNvSpPr txBox="1"/>
          <p:nvPr/>
        </p:nvSpPr>
        <p:spPr>
          <a:xfrm>
            <a:off x="624840" y="1351915"/>
            <a:ext cx="7720330" cy="1735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US" sz="2000" b="1">
                <a:solidFill>
                  <a:schemeClr val="tx2">
                    <a:lumMod val="50000"/>
                  </a:schemeClr>
                </a:solidFill>
              </a:rPr>
              <a:t>cd .git</a:t>
            </a:r>
            <a:r>
              <a:rPr lang="en-US" sz="200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2000"/>
              <a:t>move inside .git folder</a:t>
            </a:r>
            <a:endParaRPr lang="en-US" sz="200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US" sz="2000" b="1">
                <a:solidFill>
                  <a:schemeClr val="tx2">
                    <a:lumMod val="50000"/>
                  </a:schemeClr>
                </a:solidFill>
                <a:sym typeface="+mn-ea"/>
              </a:rPr>
              <a:t>ls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sym typeface="+mn-ea"/>
              </a:rPr>
              <a:t>: list of all files and directories inside .git folder. </a:t>
            </a:r>
            <a:endParaRPr lang="en-US" sz="200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US" sz="2000" b="1">
                <a:solidFill>
                  <a:schemeClr val="tx2">
                    <a:lumMod val="50000"/>
                  </a:schemeClr>
                </a:solidFill>
              </a:rPr>
              <a:t>cd..</a:t>
            </a:r>
            <a:r>
              <a:rPr lang="en-US" sz="2000"/>
              <a:t>: back to Version Control directory. </a:t>
            </a:r>
            <a:endParaRPr lang="en-US" sz="2000"/>
          </a:p>
        </p:txBody>
      </p:sp>
      <p:pic>
        <p:nvPicPr>
          <p:cNvPr id="7" name="Content Placeholder 6" descr="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7800" y="2819400"/>
            <a:ext cx="5852795" cy="32111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atever">
  <a:themeElements>
    <a:clrScheme name="">
      <a:dk1>
        <a:srgbClr val="000000"/>
      </a:dk1>
      <a:lt1>
        <a:srgbClr val="FFFFFF"/>
      </a:lt1>
      <a:dk2>
        <a:srgbClr val="FF0000"/>
      </a:dk2>
      <a:lt2>
        <a:srgbClr val="804000"/>
      </a:lt2>
      <a:accent1>
        <a:srgbClr val="007F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0AA"/>
      </a:accent5>
      <a:accent6>
        <a:srgbClr val="2D00E7"/>
      </a:accent6>
      <a:hlink>
        <a:srgbClr val="BF00FF"/>
      </a:hlink>
      <a:folHlink>
        <a:srgbClr val="0073D9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Office T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FF0000"/>
        </a:dk2>
        <a:lt2>
          <a:srgbClr val="FF9900"/>
        </a:lt2>
        <a:accent1>
          <a:srgbClr val="0099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5C2D"/>
        </a:accent6>
        <a:hlink>
          <a:srgbClr val="CC00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atever">
  <a:themeElements>
    <a:clrScheme name="">
      <a:dk1>
        <a:srgbClr val="000000"/>
      </a:dk1>
      <a:lt1>
        <a:srgbClr val="FFFFFF"/>
      </a:lt1>
      <a:dk2>
        <a:srgbClr val="FF0000"/>
      </a:dk2>
      <a:lt2>
        <a:srgbClr val="804000"/>
      </a:lt2>
      <a:accent1>
        <a:srgbClr val="007F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0AA"/>
      </a:accent5>
      <a:accent6>
        <a:srgbClr val="2D00E7"/>
      </a:accent6>
      <a:hlink>
        <a:srgbClr val="BF00FF"/>
      </a:hlink>
      <a:folHlink>
        <a:srgbClr val="0073D9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Office T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FF0000"/>
        </a:dk2>
        <a:lt2>
          <a:srgbClr val="FF9900"/>
        </a:lt2>
        <a:accent1>
          <a:srgbClr val="0099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5C2D"/>
        </a:accent6>
        <a:hlink>
          <a:srgbClr val="CC00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4796</Words>
  <Application>WPS Presentation</Application>
  <PresentationFormat>On-screen Show (4:3)</PresentationFormat>
  <Paragraphs>202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SimSun</vt:lpstr>
      <vt:lpstr>Wingdings</vt:lpstr>
      <vt:lpstr>Times</vt:lpstr>
      <vt:lpstr>Times New Roman</vt:lpstr>
      <vt:lpstr>MS PGothic</vt:lpstr>
      <vt:lpstr>Wingdings</vt:lpstr>
      <vt:lpstr>Microsoft YaHei</vt:lpstr>
      <vt:lpstr>Arial Unicode MS</vt:lpstr>
      <vt:lpstr>Whatever</vt:lpstr>
      <vt:lpstr>1_Whatever</vt:lpstr>
      <vt:lpstr>Git</vt:lpstr>
      <vt:lpstr>Agenda</vt:lpstr>
      <vt:lpstr>Version control systems</vt:lpstr>
      <vt:lpstr>Types Of  VCS</vt:lpstr>
      <vt:lpstr>PowerPoint 演示文稿</vt:lpstr>
      <vt:lpstr>Git VS Github</vt:lpstr>
      <vt:lpstr>Code Management</vt:lpstr>
      <vt:lpstr>Code Management</vt:lpstr>
      <vt:lpstr>Code Management</vt:lpstr>
      <vt:lpstr>Code Management</vt:lpstr>
      <vt:lpstr>Code Management</vt:lpstr>
      <vt:lpstr>Git Different Zones</vt:lpstr>
      <vt:lpstr>Code Management</vt:lpstr>
      <vt:lpstr>Code Management</vt:lpstr>
      <vt:lpstr>Code Management</vt:lpstr>
      <vt:lpstr>Code Management</vt:lpstr>
      <vt:lpstr>Code Management</vt:lpstr>
      <vt:lpstr>Code Management</vt:lpstr>
      <vt:lpstr>Code Management</vt:lpstr>
      <vt:lpstr>Code Management</vt:lpstr>
      <vt:lpstr>Code Management</vt:lpstr>
      <vt:lpstr>Code Management</vt:lpstr>
      <vt:lpstr>Code Management</vt:lpstr>
      <vt:lpstr>Branching and merging</vt:lpstr>
      <vt:lpstr>Branching and merging</vt:lpstr>
      <vt:lpstr>Enhancing Collaboration in Distributed Development </vt:lpstr>
      <vt:lpstr>Enhancing Collaboration in Distributed Development </vt:lpstr>
      <vt:lpstr> Benefits of Version Control</vt:lpstr>
      <vt:lpstr> Benefits of Version Control</vt:lpstr>
    </vt:vector>
  </TitlesOfParts>
  <Company>House of Chaos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Matuszek</dc:creator>
  <cp:lastModifiedBy>Multi Links</cp:lastModifiedBy>
  <cp:revision>106</cp:revision>
  <dcterms:created xsi:type="dcterms:W3CDTF">2004-10-18T02:35:00Z</dcterms:created>
  <dcterms:modified xsi:type="dcterms:W3CDTF">2024-05-18T03:26:13Z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90A10D4DD97640FAA0A494880E76C595_12</vt:lpwstr>
  </property>
  <property fmtid="{D5CDD505-2E9C-101B-9397-08002B2CF9AE}" pid="3" name="KSOProductBuildVer">
    <vt:lpwstr>1033-12.2.0.16909</vt:lpwstr>
  </property>
</Properties>
</file>