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E6FF"/>
    <a:srgbClr val="B380FF"/>
    <a:srgbClr val="070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97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PK"/>
          </a:p>
        </p:txBody>
      </p:sp>
      <p:sp>
        <p:nvSpPr>
          <p:cNvPr id="4" name="Text 1"/>
          <p:cNvSpPr/>
          <p:nvPr/>
        </p:nvSpPr>
        <p:spPr>
          <a:xfrm>
            <a:off x="812840" y="1856661"/>
            <a:ext cx="13004721" cy="2804279"/>
          </a:xfrm>
          <a:prstGeom prst="rect">
            <a:avLst/>
          </a:prstGeom>
          <a:noFill/>
          <a:ln/>
        </p:spPr>
        <p:txBody>
          <a:bodyPr wrap="square" rtlCol="0" anchor="t"/>
          <a:lstStyle/>
          <a:p>
            <a:pPr marL="0" indent="0">
              <a:lnSpc>
                <a:spcPts val="7360"/>
              </a:lnSpc>
              <a:buNone/>
            </a:pPr>
            <a:r>
              <a:rPr lang="en-US" sz="5888" dirty="0">
                <a:gradFill flip="none" rotWithShape="1">
                  <a:gsLst>
                    <a:gs pos="36000">
                      <a:srgbClr val="B380FF">
                        <a:lumMod val="100000"/>
                      </a:srgbClr>
                    </a:gs>
                    <a:gs pos="100000">
                      <a:srgbClr val="7FE6FF"/>
                    </a:gs>
                  </a:gsLst>
                  <a:lin ang="0" scaled="1"/>
                  <a:tileRect/>
                </a:gradFill>
                <a:latin typeface="Sora" pitchFamily="34" charset="0"/>
                <a:ea typeface="Sora" pitchFamily="34" charset="-122"/>
                <a:cs typeface="Sora" pitchFamily="34" charset="-120"/>
              </a:rPr>
              <a:t>Software Documentation: Enhancing Communication and Knowledge Sharing</a:t>
            </a:r>
            <a:endParaRPr lang="en-US" sz="5888" dirty="0">
              <a:gradFill flip="none" rotWithShape="1">
                <a:gsLst>
                  <a:gs pos="36000">
                    <a:srgbClr val="B380FF">
                      <a:lumMod val="100000"/>
                    </a:srgbClr>
                  </a:gs>
                  <a:gs pos="100000">
                    <a:srgbClr val="7FE6FF"/>
                  </a:gs>
                </a:gsLst>
                <a:lin ang="0" scaled="1"/>
                <a:tileRect/>
              </a:gradFill>
            </a:endParaRPr>
          </a:p>
        </p:txBody>
      </p:sp>
      <p:sp>
        <p:nvSpPr>
          <p:cNvPr id="5" name="Text 2"/>
          <p:cNvSpPr/>
          <p:nvPr/>
        </p:nvSpPr>
        <p:spPr>
          <a:xfrm>
            <a:off x="812840" y="4985980"/>
            <a:ext cx="13004721" cy="138684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Software documentation plays a critical role in software development projects by facilitating communication, knowledge sharing, and maintaining the project's integrity throughout its lifecycle. This report addresses the importance of documentation in software development, strategies for creating effective documentation, and showcases tools and platforms for organizing and maintaining documentation repositories.</a:t>
            </a:r>
            <a:endParaRPr lang="en-US" sz="170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07070C"/>
          </a:solidFill>
          <a:ln/>
        </p:spPr>
        <p:txBody>
          <a:bodyPr/>
          <a:lstStyle/>
          <a:p>
            <a:endParaRPr lang="en-PK"/>
          </a:p>
        </p:txBody>
      </p:sp>
      <p:sp>
        <p:nvSpPr>
          <p:cNvPr id="4" name="Text 1"/>
          <p:cNvSpPr/>
          <p:nvPr/>
        </p:nvSpPr>
        <p:spPr>
          <a:xfrm>
            <a:off x="1867138" y="499348"/>
            <a:ext cx="10896124" cy="1134904"/>
          </a:xfrm>
          <a:prstGeom prst="rect">
            <a:avLst/>
          </a:prstGeom>
          <a:noFill/>
          <a:ln/>
        </p:spPr>
        <p:txBody>
          <a:bodyPr wrap="square" rtlCol="0" anchor="t"/>
          <a:lstStyle/>
          <a:p>
            <a:pPr marL="0" indent="0">
              <a:lnSpc>
                <a:spcPts val="4469"/>
              </a:lnSpc>
              <a:buNone/>
            </a:pPr>
            <a:r>
              <a:rPr lang="en-US" sz="3575"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Importance of Documentation in Software Development Projects</a:t>
            </a:r>
            <a:endParaRPr lang="en-US" sz="3575" dirty="0">
              <a:gradFill>
                <a:gsLst>
                  <a:gs pos="36000">
                    <a:srgbClr val="B380FF">
                      <a:lumMod val="100000"/>
                    </a:srgbClr>
                  </a:gs>
                  <a:gs pos="100000">
                    <a:srgbClr val="7FE6FF"/>
                  </a:gs>
                </a:gsLst>
                <a:lin ang="0" scaled="1"/>
              </a:gradFill>
            </a:endParaRPr>
          </a:p>
        </p:txBody>
      </p:sp>
      <p:sp>
        <p:nvSpPr>
          <p:cNvPr id="5" name="Shape 2"/>
          <p:cNvSpPr/>
          <p:nvPr/>
        </p:nvSpPr>
        <p:spPr>
          <a:xfrm>
            <a:off x="1867138" y="2139196"/>
            <a:ext cx="408503" cy="408503"/>
          </a:xfrm>
          <a:prstGeom prst="roundRect">
            <a:avLst>
              <a:gd name="adj" fmla="val 13337"/>
            </a:avLst>
          </a:prstGeom>
          <a:solidFill>
            <a:srgbClr val="1A1A21"/>
          </a:solidFill>
          <a:ln/>
        </p:spPr>
        <p:txBody>
          <a:bodyPr/>
          <a:lstStyle/>
          <a:p>
            <a:endParaRPr lang="en-PK"/>
          </a:p>
        </p:txBody>
      </p:sp>
      <p:sp>
        <p:nvSpPr>
          <p:cNvPr id="6" name="Text 3"/>
          <p:cNvSpPr/>
          <p:nvPr/>
        </p:nvSpPr>
        <p:spPr>
          <a:xfrm>
            <a:off x="2013704" y="2173129"/>
            <a:ext cx="115253" cy="340519"/>
          </a:xfrm>
          <a:prstGeom prst="rect">
            <a:avLst/>
          </a:prstGeom>
          <a:noFill/>
          <a:ln/>
        </p:spPr>
        <p:txBody>
          <a:bodyPr wrap="none" rtlCol="0" anchor="t"/>
          <a:lstStyle/>
          <a:p>
            <a:pPr marL="0" indent="0" algn="ctr">
              <a:lnSpc>
                <a:spcPts val="2681"/>
              </a:lnSpc>
              <a:buNone/>
            </a:pPr>
            <a:r>
              <a:rPr lang="en-US" sz="2145" dirty="0">
                <a:solidFill>
                  <a:srgbClr val="B380FF"/>
                </a:solidFill>
                <a:latin typeface="Sora" pitchFamily="34" charset="0"/>
                <a:ea typeface="Sora" pitchFamily="34" charset="-122"/>
                <a:cs typeface="Sora" pitchFamily="34" charset="-120"/>
              </a:rPr>
              <a:t>1</a:t>
            </a:r>
            <a:endParaRPr lang="en-US" sz="2145" dirty="0"/>
          </a:p>
        </p:txBody>
      </p:sp>
      <p:sp>
        <p:nvSpPr>
          <p:cNvPr id="7" name="Text 4"/>
          <p:cNvSpPr/>
          <p:nvPr/>
        </p:nvSpPr>
        <p:spPr>
          <a:xfrm>
            <a:off x="2457212" y="2201585"/>
            <a:ext cx="2307550" cy="283726"/>
          </a:xfrm>
          <a:prstGeom prst="rect">
            <a:avLst/>
          </a:prstGeom>
          <a:noFill/>
          <a:ln/>
        </p:spPr>
        <p:txBody>
          <a:bodyPr wrap="none" rtlCol="0" anchor="t"/>
          <a:lstStyle/>
          <a:p>
            <a:pPr marL="0" indent="0">
              <a:lnSpc>
                <a:spcPts val="2234"/>
              </a:lnSpc>
              <a:buNone/>
            </a:pPr>
            <a:r>
              <a:rPr lang="en-US" sz="178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Knowledge Transfer</a:t>
            </a:r>
            <a:endParaRPr lang="en-US" sz="1787" dirty="0">
              <a:gradFill>
                <a:gsLst>
                  <a:gs pos="36000">
                    <a:srgbClr val="B380FF">
                      <a:lumMod val="100000"/>
                    </a:srgbClr>
                  </a:gs>
                  <a:gs pos="100000">
                    <a:srgbClr val="7FE6FF"/>
                  </a:gs>
                </a:gsLst>
                <a:lin ang="0" scaled="1"/>
              </a:gradFill>
            </a:endParaRPr>
          </a:p>
        </p:txBody>
      </p:sp>
      <p:sp>
        <p:nvSpPr>
          <p:cNvPr id="8" name="Text 5"/>
          <p:cNvSpPr/>
          <p:nvPr/>
        </p:nvSpPr>
        <p:spPr>
          <a:xfrm>
            <a:off x="2457212" y="2594253"/>
            <a:ext cx="2920960" cy="2905125"/>
          </a:xfrm>
          <a:prstGeom prst="rect">
            <a:avLst/>
          </a:prstGeom>
          <a:noFill/>
          <a:ln/>
        </p:spPr>
        <p:txBody>
          <a:bodyPr wrap="square" rtlCol="0" anchor="t"/>
          <a:lstStyle/>
          <a:p>
            <a:pPr marL="0" indent="0">
              <a:lnSpc>
                <a:spcPts val="2288"/>
              </a:lnSpc>
              <a:buNone/>
            </a:pPr>
            <a:r>
              <a:rPr lang="en-US" sz="1430" dirty="0">
                <a:solidFill>
                  <a:srgbClr val="E0D6DE"/>
                </a:solidFill>
                <a:latin typeface="Noto Sans TC" pitchFamily="34" charset="0"/>
                <a:ea typeface="Noto Sans TC" pitchFamily="34" charset="-122"/>
                <a:cs typeface="Noto Sans TC" pitchFamily="34" charset="-120"/>
              </a:rPr>
              <a:t>Documentation serves as a knowledge repository, allowing developers to understand the project's requirements, design decisions, and implementation details. It enables smooth knowledge transfer between team members, including new hires or those taking over maintenance tasks.</a:t>
            </a:r>
            <a:endParaRPr lang="en-US" sz="1430" dirty="0"/>
          </a:p>
        </p:txBody>
      </p:sp>
      <p:sp>
        <p:nvSpPr>
          <p:cNvPr id="9" name="Shape 6"/>
          <p:cNvSpPr/>
          <p:nvPr/>
        </p:nvSpPr>
        <p:spPr>
          <a:xfrm>
            <a:off x="5559743" y="2139196"/>
            <a:ext cx="408503" cy="408503"/>
          </a:xfrm>
          <a:prstGeom prst="roundRect">
            <a:avLst>
              <a:gd name="adj" fmla="val 13337"/>
            </a:avLst>
          </a:prstGeom>
          <a:solidFill>
            <a:srgbClr val="1A1A21"/>
          </a:solidFill>
          <a:ln/>
        </p:spPr>
        <p:txBody>
          <a:bodyPr/>
          <a:lstStyle/>
          <a:p>
            <a:endParaRPr lang="en-PK"/>
          </a:p>
        </p:txBody>
      </p:sp>
      <p:sp>
        <p:nvSpPr>
          <p:cNvPr id="10" name="Text 7"/>
          <p:cNvSpPr/>
          <p:nvPr/>
        </p:nvSpPr>
        <p:spPr>
          <a:xfrm>
            <a:off x="5679162" y="2173129"/>
            <a:ext cx="169664" cy="340519"/>
          </a:xfrm>
          <a:prstGeom prst="rect">
            <a:avLst/>
          </a:prstGeom>
          <a:noFill/>
          <a:ln/>
        </p:spPr>
        <p:txBody>
          <a:bodyPr wrap="none" rtlCol="0" anchor="t"/>
          <a:lstStyle/>
          <a:p>
            <a:pPr marL="0" indent="0" algn="ctr">
              <a:lnSpc>
                <a:spcPts val="2681"/>
              </a:lnSpc>
              <a:buNone/>
            </a:pPr>
            <a:r>
              <a:rPr lang="en-US" sz="2145" dirty="0">
                <a:solidFill>
                  <a:srgbClr val="B380FF"/>
                </a:solidFill>
                <a:latin typeface="Sora" pitchFamily="34" charset="0"/>
                <a:ea typeface="Sora" pitchFamily="34" charset="-122"/>
                <a:cs typeface="Sora" pitchFamily="34" charset="-120"/>
              </a:rPr>
              <a:t>2</a:t>
            </a:r>
            <a:endParaRPr lang="en-US" sz="2145" dirty="0"/>
          </a:p>
        </p:txBody>
      </p:sp>
      <p:sp>
        <p:nvSpPr>
          <p:cNvPr id="11" name="Text 8"/>
          <p:cNvSpPr/>
          <p:nvPr/>
        </p:nvSpPr>
        <p:spPr>
          <a:xfrm>
            <a:off x="6149816" y="2201585"/>
            <a:ext cx="2920960" cy="567452"/>
          </a:xfrm>
          <a:prstGeom prst="rect">
            <a:avLst/>
          </a:prstGeom>
          <a:noFill/>
          <a:ln/>
        </p:spPr>
        <p:txBody>
          <a:bodyPr wrap="square" rtlCol="0" anchor="t"/>
          <a:lstStyle/>
          <a:p>
            <a:pPr marL="0" indent="0">
              <a:lnSpc>
                <a:spcPts val="2234"/>
              </a:lnSpc>
              <a:buNone/>
            </a:pPr>
            <a:r>
              <a:rPr lang="en-US" sz="178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Improved Communication</a:t>
            </a:r>
            <a:endParaRPr lang="en-US" sz="1787" dirty="0">
              <a:gradFill>
                <a:gsLst>
                  <a:gs pos="36000">
                    <a:srgbClr val="B380FF">
                      <a:lumMod val="100000"/>
                    </a:srgbClr>
                  </a:gs>
                  <a:gs pos="100000">
                    <a:srgbClr val="7FE6FF"/>
                  </a:gs>
                </a:gsLst>
                <a:lin ang="0" scaled="1"/>
              </a:gradFill>
            </a:endParaRPr>
          </a:p>
        </p:txBody>
      </p:sp>
      <p:sp>
        <p:nvSpPr>
          <p:cNvPr id="12" name="Text 9"/>
          <p:cNvSpPr/>
          <p:nvPr/>
        </p:nvSpPr>
        <p:spPr>
          <a:xfrm>
            <a:off x="6149816" y="2877979"/>
            <a:ext cx="2920960" cy="2324100"/>
          </a:xfrm>
          <a:prstGeom prst="rect">
            <a:avLst/>
          </a:prstGeom>
          <a:noFill/>
          <a:ln/>
        </p:spPr>
        <p:txBody>
          <a:bodyPr wrap="square" rtlCol="0" anchor="t"/>
          <a:lstStyle/>
          <a:p>
            <a:pPr marL="0" indent="0">
              <a:lnSpc>
                <a:spcPts val="2288"/>
              </a:lnSpc>
              <a:buNone/>
            </a:pPr>
            <a:r>
              <a:rPr lang="en-US" sz="1430" dirty="0">
                <a:solidFill>
                  <a:srgbClr val="E0D6DE"/>
                </a:solidFill>
                <a:latin typeface="Noto Sans TC" pitchFamily="34" charset="0"/>
                <a:ea typeface="Noto Sans TC" pitchFamily="34" charset="-122"/>
                <a:cs typeface="Noto Sans TC" pitchFamily="34" charset="-120"/>
              </a:rPr>
              <a:t>Documentation acts as a communication medium between stakeholders, including developers, testers, project managers, and clients. It ensures everyone is on the same page regarding project objectives, functionality, and requirements.</a:t>
            </a:r>
            <a:endParaRPr lang="en-US" sz="1430" dirty="0"/>
          </a:p>
        </p:txBody>
      </p:sp>
      <p:sp>
        <p:nvSpPr>
          <p:cNvPr id="13" name="Shape 10"/>
          <p:cNvSpPr/>
          <p:nvPr/>
        </p:nvSpPr>
        <p:spPr>
          <a:xfrm>
            <a:off x="9252347" y="2139196"/>
            <a:ext cx="408503" cy="408503"/>
          </a:xfrm>
          <a:prstGeom prst="roundRect">
            <a:avLst>
              <a:gd name="adj" fmla="val 13337"/>
            </a:avLst>
          </a:prstGeom>
          <a:solidFill>
            <a:srgbClr val="1A1A21"/>
          </a:solidFill>
          <a:ln/>
        </p:spPr>
        <p:txBody>
          <a:bodyPr/>
          <a:lstStyle/>
          <a:p>
            <a:endParaRPr lang="en-PK"/>
          </a:p>
        </p:txBody>
      </p:sp>
      <p:sp>
        <p:nvSpPr>
          <p:cNvPr id="14" name="Text 11"/>
          <p:cNvSpPr/>
          <p:nvPr/>
        </p:nvSpPr>
        <p:spPr>
          <a:xfrm>
            <a:off x="9372124" y="2173129"/>
            <a:ext cx="168831" cy="340519"/>
          </a:xfrm>
          <a:prstGeom prst="rect">
            <a:avLst/>
          </a:prstGeom>
          <a:noFill/>
          <a:ln/>
        </p:spPr>
        <p:txBody>
          <a:bodyPr wrap="none" rtlCol="0" anchor="t"/>
          <a:lstStyle/>
          <a:p>
            <a:pPr marL="0" indent="0" algn="ctr">
              <a:lnSpc>
                <a:spcPts val="2681"/>
              </a:lnSpc>
              <a:buNone/>
            </a:pPr>
            <a:r>
              <a:rPr lang="en-US" sz="2145" dirty="0">
                <a:solidFill>
                  <a:srgbClr val="B380FF"/>
                </a:solidFill>
                <a:latin typeface="Sora" pitchFamily="34" charset="0"/>
                <a:ea typeface="Sora" pitchFamily="34" charset="-122"/>
                <a:cs typeface="Sora" pitchFamily="34" charset="-120"/>
              </a:rPr>
              <a:t>3</a:t>
            </a:r>
            <a:endParaRPr lang="en-US" sz="2145" dirty="0"/>
          </a:p>
        </p:txBody>
      </p:sp>
      <p:sp>
        <p:nvSpPr>
          <p:cNvPr id="15" name="Text 12"/>
          <p:cNvSpPr/>
          <p:nvPr/>
        </p:nvSpPr>
        <p:spPr>
          <a:xfrm>
            <a:off x="9842421" y="2201585"/>
            <a:ext cx="2269927" cy="283726"/>
          </a:xfrm>
          <a:prstGeom prst="rect">
            <a:avLst/>
          </a:prstGeom>
          <a:noFill/>
          <a:ln/>
        </p:spPr>
        <p:txBody>
          <a:bodyPr wrap="none" rtlCol="0" anchor="t"/>
          <a:lstStyle/>
          <a:p>
            <a:pPr marL="0" indent="0">
              <a:lnSpc>
                <a:spcPts val="2234"/>
              </a:lnSpc>
              <a:buNone/>
            </a:pPr>
            <a:r>
              <a:rPr lang="en-US" sz="178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Maintainability</a:t>
            </a:r>
            <a:endParaRPr lang="en-US" sz="1787" dirty="0">
              <a:gradFill>
                <a:gsLst>
                  <a:gs pos="36000">
                    <a:srgbClr val="B380FF">
                      <a:lumMod val="100000"/>
                    </a:srgbClr>
                  </a:gs>
                  <a:gs pos="100000">
                    <a:srgbClr val="7FE6FF"/>
                  </a:gs>
                </a:gsLst>
                <a:lin ang="0" scaled="1"/>
              </a:gradFill>
            </a:endParaRPr>
          </a:p>
        </p:txBody>
      </p:sp>
      <p:sp>
        <p:nvSpPr>
          <p:cNvPr id="16" name="Text 13"/>
          <p:cNvSpPr/>
          <p:nvPr/>
        </p:nvSpPr>
        <p:spPr>
          <a:xfrm>
            <a:off x="9842421" y="2594253"/>
            <a:ext cx="2920960" cy="2324100"/>
          </a:xfrm>
          <a:prstGeom prst="rect">
            <a:avLst/>
          </a:prstGeom>
          <a:noFill/>
          <a:ln/>
        </p:spPr>
        <p:txBody>
          <a:bodyPr wrap="square" rtlCol="0" anchor="t"/>
          <a:lstStyle/>
          <a:p>
            <a:pPr marL="0" indent="0">
              <a:lnSpc>
                <a:spcPts val="2288"/>
              </a:lnSpc>
              <a:buNone/>
            </a:pPr>
            <a:r>
              <a:rPr lang="en-US" sz="1430" dirty="0">
                <a:solidFill>
                  <a:srgbClr val="E0D6DE"/>
                </a:solidFill>
                <a:latin typeface="Noto Sans TC" pitchFamily="34" charset="0"/>
                <a:ea typeface="Noto Sans TC" pitchFamily="34" charset="-122"/>
                <a:cs typeface="Noto Sans TC" pitchFamily="34" charset="-120"/>
              </a:rPr>
              <a:t>Well-documented code is easier to maintain and refactor. It provides insights into the code's structure, dependencies, and rationale behind certain design choices, making it easier for developers to make modifications without introducing bugs.</a:t>
            </a:r>
            <a:endParaRPr lang="en-US" sz="1430" dirty="0"/>
          </a:p>
        </p:txBody>
      </p:sp>
      <p:sp>
        <p:nvSpPr>
          <p:cNvPr id="17" name="Shape 14"/>
          <p:cNvSpPr/>
          <p:nvPr/>
        </p:nvSpPr>
        <p:spPr>
          <a:xfrm>
            <a:off x="1867138" y="5822752"/>
            <a:ext cx="408503" cy="408503"/>
          </a:xfrm>
          <a:prstGeom prst="roundRect">
            <a:avLst>
              <a:gd name="adj" fmla="val 13337"/>
            </a:avLst>
          </a:prstGeom>
          <a:solidFill>
            <a:srgbClr val="1A1A21"/>
          </a:solidFill>
          <a:ln/>
        </p:spPr>
        <p:txBody>
          <a:bodyPr/>
          <a:lstStyle/>
          <a:p>
            <a:endParaRPr lang="en-PK"/>
          </a:p>
        </p:txBody>
      </p:sp>
      <p:sp>
        <p:nvSpPr>
          <p:cNvPr id="18" name="Text 15"/>
          <p:cNvSpPr/>
          <p:nvPr/>
        </p:nvSpPr>
        <p:spPr>
          <a:xfrm>
            <a:off x="1982510" y="5856684"/>
            <a:ext cx="177641" cy="340519"/>
          </a:xfrm>
          <a:prstGeom prst="rect">
            <a:avLst/>
          </a:prstGeom>
          <a:noFill/>
          <a:ln/>
        </p:spPr>
        <p:txBody>
          <a:bodyPr wrap="none" rtlCol="0" anchor="t"/>
          <a:lstStyle/>
          <a:p>
            <a:pPr marL="0" indent="0" algn="ctr">
              <a:lnSpc>
                <a:spcPts val="2681"/>
              </a:lnSpc>
              <a:buNone/>
            </a:pPr>
            <a:r>
              <a:rPr lang="en-US" sz="2145" dirty="0">
                <a:solidFill>
                  <a:srgbClr val="B380FF"/>
                </a:solidFill>
                <a:latin typeface="Sora" pitchFamily="34" charset="0"/>
                <a:ea typeface="Sora" pitchFamily="34" charset="-122"/>
                <a:cs typeface="Sora" pitchFamily="34" charset="-120"/>
              </a:rPr>
              <a:t>4</a:t>
            </a:r>
            <a:endParaRPr lang="en-US" sz="2145" dirty="0"/>
          </a:p>
        </p:txBody>
      </p:sp>
      <p:sp>
        <p:nvSpPr>
          <p:cNvPr id="19" name="Text 16"/>
          <p:cNvSpPr/>
          <p:nvPr/>
        </p:nvSpPr>
        <p:spPr>
          <a:xfrm>
            <a:off x="2457212" y="5885140"/>
            <a:ext cx="2555081" cy="283726"/>
          </a:xfrm>
          <a:prstGeom prst="rect">
            <a:avLst/>
          </a:prstGeom>
          <a:noFill/>
          <a:ln/>
        </p:spPr>
        <p:txBody>
          <a:bodyPr wrap="none" rtlCol="0" anchor="t"/>
          <a:lstStyle/>
          <a:p>
            <a:pPr marL="0" indent="0">
              <a:lnSpc>
                <a:spcPts val="2234"/>
              </a:lnSpc>
              <a:buNone/>
            </a:pPr>
            <a:r>
              <a:rPr lang="en-US" sz="178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Reduced Dependency</a:t>
            </a:r>
            <a:endParaRPr lang="en-US" sz="1787" dirty="0">
              <a:gradFill>
                <a:gsLst>
                  <a:gs pos="36000">
                    <a:srgbClr val="B380FF">
                      <a:lumMod val="100000"/>
                    </a:srgbClr>
                  </a:gs>
                  <a:gs pos="100000">
                    <a:srgbClr val="7FE6FF"/>
                  </a:gs>
                </a:gsLst>
                <a:lin ang="0" scaled="1"/>
              </a:gradFill>
            </a:endParaRPr>
          </a:p>
        </p:txBody>
      </p:sp>
      <p:sp>
        <p:nvSpPr>
          <p:cNvPr id="20" name="Text 17"/>
          <p:cNvSpPr/>
          <p:nvPr/>
        </p:nvSpPr>
        <p:spPr>
          <a:xfrm>
            <a:off x="2457212" y="6277808"/>
            <a:ext cx="4767262" cy="1452563"/>
          </a:xfrm>
          <a:prstGeom prst="rect">
            <a:avLst/>
          </a:prstGeom>
          <a:noFill/>
          <a:ln/>
        </p:spPr>
        <p:txBody>
          <a:bodyPr wrap="square" rtlCol="0" anchor="t"/>
          <a:lstStyle/>
          <a:p>
            <a:pPr marL="0" indent="0">
              <a:lnSpc>
                <a:spcPts val="2288"/>
              </a:lnSpc>
              <a:buNone/>
            </a:pPr>
            <a:r>
              <a:rPr lang="en-US" sz="1430" dirty="0">
                <a:solidFill>
                  <a:srgbClr val="E0D6DE"/>
                </a:solidFill>
                <a:latin typeface="Noto Sans TC" pitchFamily="34" charset="0"/>
                <a:ea typeface="Noto Sans TC" pitchFamily="34" charset="-122"/>
                <a:cs typeface="Noto Sans TC" pitchFamily="34" charset="-120"/>
              </a:rPr>
              <a:t>Documentation reduces dependency on specific individuals by capturing institutional knowledge within the project. Even if team members leave, the project's documentation ensures continuity and minimizes disruptions.</a:t>
            </a:r>
            <a:endParaRPr lang="en-US" sz="1430" dirty="0"/>
          </a:p>
        </p:txBody>
      </p:sp>
      <p:sp>
        <p:nvSpPr>
          <p:cNvPr id="21" name="Shape 18"/>
          <p:cNvSpPr/>
          <p:nvPr/>
        </p:nvSpPr>
        <p:spPr>
          <a:xfrm>
            <a:off x="7406045" y="5822752"/>
            <a:ext cx="408503" cy="408503"/>
          </a:xfrm>
          <a:prstGeom prst="roundRect">
            <a:avLst>
              <a:gd name="adj" fmla="val 13337"/>
            </a:avLst>
          </a:prstGeom>
          <a:solidFill>
            <a:srgbClr val="1A1A21"/>
          </a:solidFill>
          <a:ln/>
        </p:spPr>
        <p:txBody>
          <a:bodyPr/>
          <a:lstStyle/>
          <a:p>
            <a:endParaRPr lang="en-PK"/>
          </a:p>
        </p:txBody>
      </p:sp>
      <p:sp>
        <p:nvSpPr>
          <p:cNvPr id="22" name="Text 19"/>
          <p:cNvSpPr/>
          <p:nvPr/>
        </p:nvSpPr>
        <p:spPr>
          <a:xfrm>
            <a:off x="7524512" y="5856684"/>
            <a:ext cx="171569" cy="340519"/>
          </a:xfrm>
          <a:prstGeom prst="rect">
            <a:avLst/>
          </a:prstGeom>
          <a:noFill/>
          <a:ln/>
        </p:spPr>
        <p:txBody>
          <a:bodyPr wrap="none" rtlCol="0" anchor="t"/>
          <a:lstStyle/>
          <a:p>
            <a:pPr marL="0" indent="0" algn="ctr">
              <a:lnSpc>
                <a:spcPts val="2681"/>
              </a:lnSpc>
              <a:buNone/>
            </a:pPr>
            <a:r>
              <a:rPr lang="en-US" sz="2145" dirty="0">
                <a:solidFill>
                  <a:srgbClr val="B380FF"/>
                </a:solidFill>
                <a:latin typeface="Sora" pitchFamily="34" charset="0"/>
                <a:ea typeface="Sora" pitchFamily="34" charset="-122"/>
                <a:cs typeface="Sora" pitchFamily="34" charset="-120"/>
              </a:rPr>
              <a:t>5</a:t>
            </a:r>
            <a:endParaRPr lang="en-US" sz="2145" dirty="0"/>
          </a:p>
        </p:txBody>
      </p:sp>
      <p:sp>
        <p:nvSpPr>
          <p:cNvPr id="23" name="Text 20"/>
          <p:cNvSpPr/>
          <p:nvPr/>
        </p:nvSpPr>
        <p:spPr>
          <a:xfrm>
            <a:off x="7996118" y="5885140"/>
            <a:ext cx="2959060" cy="283726"/>
          </a:xfrm>
          <a:prstGeom prst="rect">
            <a:avLst/>
          </a:prstGeom>
          <a:noFill/>
          <a:ln/>
        </p:spPr>
        <p:txBody>
          <a:bodyPr wrap="none" rtlCol="0" anchor="t"/>
          <a:lstStyle/>
          <a:p>
            <a:pPr marL="0" indent="0">
              <a:lnSpc>
                <a:spcPts val="2234"/>
              </a:lnSpc>
              <a:buNone/>
            </a:pPr>
            <a:r>
              <a:rPr lang="en-US" sz="178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Compliance and Auditing</a:t>
            </a:r>
            <a:endParaRPr lang="en-US" sz="1787" dirty="0">
              <a:gradFill>
                <a:gsLst>
                  <a:gs pos="36000">
                    <a:srgbClr val="B380FF">
                      <a:lumMod val="100000"/>
                    </a:srgbClr>
                  </a:gs>
                  <a:gs pos="100000">
                    <a:srgbClr val="7FE6FF"/>
                  </a:gs>
                </a:gsLst>
                <a:lin ang="0" scaled="1"/>
              </a:gradFill>
            </a:endParaRPr>
          </a:p>
        </p:txBody>
      </p:sp>
      <p:sp>
        <p:nvSpPr>
          <p:cNvPr id="24" name="Text 21"/>
          <p:cNvSpPr/>
          <p:nvPr/>
        </p:nvSpPr>
        <p:spPr>
          <a:xfrm>
            <a:off x="7996118" y="6277808"/>
            <a:ext cx="4767262" cy="1452563"/>
          </a:xfrm>
          <a:prstGeom prst="rect">
            <a:avLst/>
          </a:prstGeom>
          <a:noFill/>
          <a:ln/>
        </p:spPr>
        <p:txBody>
          <a:bodyPr wrap="square" rtlCol="0" anchor="t"/>
          <a:lstStyle/>
          <a:p>
            <a:pPr marL="0" indent="0">
              <a:lnSpc>
                <a:spcPts val="2288"/>
              </a:lnSpc>
              <a:buNone/>
            </a:pPr>
            <a:r>
              <a:rPr lang="en-US" sz="1430" dirty="0">
                <a:solidFill>
                  <a:srgbClr val="E0D6DE"/>
                </a:solidFill>
                <a:latin typeface="Noto Sans TC" pitchFamily="34" charset="0"/>
                <a:ea typeface="Noto Sans TC" pitchFamily="34" charset="-122"/>
                <a:cs typeface="Noto Sans TC" pitchFamily="34" charset="-120"/>
              </a:rPr>
              <a:t>Documentation is often required for compliance with industry standards, regulatory requirements, and auditing purposes. Proper documentation demonstrates adherence to best practices and ensures transparency in the development process.</a:t>
            </a:r>
            <a:endParaRPr lang="en-US" sz="14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PK"/>
          </a:p>
        </p:txBody>
      </p:sp>
      <p:sp>
        <p:nvSpPr>
          <p:cNvPr id="4" name="Text 1"/>
          <p:cNvSpPr/>
          <p:nvPr/>
        </p:nvSpPr>
        <p:spPr>
          <a:xfrm>
            <a:off x="812840" y="1577935"/>
            <a:ext cx="13004721" cy="1354455"/>
          </a:xfrm>
          <a:prstGeom prst="rect">
            <a:avLst/>
          </a:prstGeom>
          <a:noFill/>
          <a:ln/>
        </p:spPr>
        <p:txBody>
          <a:bodyPr wrap="square" rtlCol="0" anchor="t"/>
          <a:lstStyle/>
          <a:p>
            <a:pPr marL="0" indent="0">
              <a:lnSpc>
                <a:spcPts val="5333"/>
              </a:lnSpc>
              <a:buNone/>
            </a:pPr>
            <a:r>
              <a:rPr lang="en-US" sz="426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Strategies for Creating Effective Documentation</a:t>
            </a:r>
            <a:endParaRPr lang="en-US" sz="4267" dirty="0">
              <a:gradFill>
                <a:gsLst>
                  <a:gs pos="36000">
                    <a:srgbClr val="B380FF">
                      <a:lumMod val="100000"/>
                    </a:srgbClr>
                  </a:gs>
                  <a:gs pos="100000">
                    <a:srgbClr val="7FE6FF"/>
                  </a:gs>
                </a:gsLst>
                <a:lin ang="0" scaled="1"/>
              </a:gradFill>
            </a:endParaRPr>
          </a:p>
        </p:txBody>
      </p:sp>
      <p:sp>
        <p:nvSpPr>
          <p:cNvPr id="5" name="Text 2"/>
          <p:cNvSpPr/>
          <p:nvPr/>
        </p:nvSpPr>
        <p:spPr>
          <a:xfrm>
            <a:off x="812840" y="3474125"/>
            <a:ext cx="2709267" cy="338733"/>
          </a:xfrm>
          <a:prstGeom prst="rect">
            <a:avLst/>
          </a:prstGeom>
          <a:noFill/>
          <a:ln/>
        </p:spPr>
        <p:txBody>
          <a:bodyPr wrap="none" rtlCol="0" anchor="t"/>
          <a:lstStyle/>
          <a:p>
            <a:pPr marL="0" indent="0">
              <a:lnSpc>
                <a:spcPts val="2667"/>
              </a:lnSpc>
              <a:buNone/>
            </a:pPr>
            <a:r>
              <a:rPr lang="en-US" sz="2133" dirty="0">
                <a:solidFill>
                  <a:srgbClr val="B380FF"/>
                </a:solidFill>
                <a:latin typeface="Sora" pitchFamily="34" charset="0"/>
                <a:ea typeface="Sora" pitchFamily="34" charset="-122"/>
                <a:cs typeface="Sora" pitchFamily="34" charset="-120"/>
              </a:rPr>
              <a:t>Start </a:t>
            </a: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Early</a:t>
            </a:r>
            <a:endParaRPr lang="en-US" sz="2133" dirty="0">
              <a:gradFill>
                <a:gsLst>
                  <a:gs pos="36000">
                    <a:srgbClr val="B380FF">
                      <a:lumMod val="100000"/>
                    </a:srgbClr>
                  </a:gs>
                  <a:gs pos="100000">
                    <a:srgbClr val="7FE6FF"/>
                  </a:gs>
                </a:gsLst>
                <a:lin ang="0" scaled="1"/>
              </a:gradFill>
            </a:endParaRPr>
          </a:p>
        </p:txBody>
      </p:sp>
      <p:sp>
        <p:nvSpPr>
          <p:cNvPr id="6" name="Text 3"/>
          <p:cNvSpPr/>
          <p:nvPr/>
        </p:nvSpPr>
        <p:spPr>
          <a:xfrm>
            <a:off x="812840" y="4029551"/>
            <a:ext cx="3981926" cy="173355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Begin documenting requirements, design decisions, and code as soon as the project starts. It's easier to maintain documentation incrementally rather than trying to catch up later.</a:t>
            </a:r>
            <a:endParaRPr lang="en-US" sz="1707" dirty="0"/>
          </a:p>
        </p:txBody>
      </p:sp>
      <p:sp>
        <p:nvSpPr>
          <p:cNvPr id="7" name="Text 4"/>
          <p:cNvSpPr/>
          <p:nvPr/>
        </p:nvSpPr>
        <p:spPr>
          <a:xfrm>
            <a:off x="5331023" y="3474125"/>
            <a:ext cx="2709267" cy="338733"/>
          </a:xfrm>
          <a:prstGeom prst="rect">
            <a:avLst/>
          </a:prstGeom>
          <a:noFill/>
          <a:ln/>
        </p:spPr>
        <p:txBody>
          <a:bodyPr wrap="none" rtlCol="0" anchor="t"/>
          <a:lstStyle/>
          <a:p>
            <a:pPr marL="0" indent="0">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Use Templates</a:t>
            </a:r>
            <a:endParaRPr lang="en-US" sz="2133" dirty="0">
              <a:gradFill>
                <a:gsLst>
                  <a:gs pos="36000">
                    <a:srgbClr val="B380FF">
                      <a:lumMod val="100000"/>
                    </a:srgbClr>
                  </a:gs>
                  <a:gs pos="100000">
                    <a:srgbClr val="7FE6FF"/>
                  </a:gs>
                </a:gsLst>
                <a:lin ang="0" scaled="1"/>
              </a:gradFill>
            </a:endParaRPr>
          </a:p>
        </p:txBody>
      </p:sp>
      <p:sp>
        <p:nvSpPr>
          <p:cNvPr id="8" name="Text 5"/>
          <p:cNvSpPr/>
          <p:nvPr/>
        </p:nvSpPr>
        <p:spPr>
          <a:xfrm>
            <a:off x="5331023" y="4029551"/>
            <a:ext cx="3981926" cy="242697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Utilize standardized templates for different types of documentation, such as requirements documents, architecture diagrams, and user manuals. Templates provide consistency and ensure essential information is included.</a:t>
            </a:r>
            <a:endParaRPr lang="en-US" sz="1707" dirty="0"/>
          </a:p>
        </p:txBody>
      </p:sp>
      <p:sp>
        <p:nvSpPr>
          <p:cNvPr id="9" name="Text 6"/>
          <p:cNvSpPr/>
          <p:nvPr/>
        </p:nvSpPr>
        <p:spPr>
          <a:xfrm>
            <a:off x="9849207" y="3474125"/>
            <a:ext cx="2709267" cy="338733"/>
          </a:xfrm>
          <a:prstGeom prst="rect">
            <a:avLst/>
          </a:prstGeom>
          <a:noFill/>
          <a:ln/>
        </p:spPr>
        <p:txBody>
          <a:bodyPr wrap="none" rtlCol="0" anchor="t"/>
          <a:lstStyle/>
          <a:p>
            <a:pPr marL="0" indent="0">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Keep it Updated</a:t>
            </a:r>
            <a:endParaRPr lang="en-US" sz="2133" dirty="0">
              <a:gradFill>
                <a:gsLst>
                  <a:gs pos="36000">
                    <a:srgbClr val="B380FF">
                      <a:lumMod val="100000"/>
                    </a:srgbClr>
                  </a:gs>
                  <a:gs pos="100000">
                    <a:srgbClr val="7FE6FF"/>
                  </a:gs>
                </a:gsLst>
                <a:lin ang="0" scaled="1"/>
              </a:gradFill>
            </a:endParaRPr>
          </a:p>
        </p:txBody>
      </p:sp>
      <p:sp>
        <p:nvSpPr>
          <p:cNvPr id="10" name="Text 7"/>
          <p:cNvSpPr/>
          <p:nvPr/>
        </p:nvSpPr>
        <p:spPr>
          <a:xfrm>
            <a:off x="9849207" y="4029551"/>
            <a:ext cx="3981926" cy="173355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Regularly update documentation to reflect changes in requirements, design decisions, and codebase. Outdated documentation can lead to confusion and misinformation.</a:t>
            </a:r>
            <a:endParaRPr lang="en-US" sz="170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PK"/>
          </a:p>
        </p:txBody>
      </p:sp>
      <p:sp>
        <p:nvSpPr>
          <p:cNvPr id="4" name="Text 1"/>
          <p:cNvSpPr/>
          <p:nvPr/>
        </p:nvSpPr>
        <p:spPr>
          <a:xfrm>
            <a:off x="812840" y="2098000"/>
            <a:ext cx="13004721" cy="1354455"/>
          </a:xfrm>
          <a:prstGeom prst="rect">
            <a:avLst/>
          </a:prstGeom>
          <a:noFill/>
          <a:ln/>
        </p:spPr>
        <p:txBody>
          <a:bodyPr wrap="square" rtlCol="0" anchor="t"/>
          <a:lstStyle/>
          <a:p>
            <a:pPr marL="0" indent="0">
              <a:lnSpc>
                <a:spcPts val="5333"/>
              </a:lnSpc>
              <a:buNone/>
            </a:pPr>
            <a:r>
              <a:rPr lang="en-US" sz="426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Strategies for Creating Effective Documentation</a:t>
            </a:r>
            <a:endParaRPr lang="en-US" sz="4267" dirty="0">
              <a:gradFill>
                <a:gsLst>
                  <a:gs pos="36000">
                    <a:srgbClr val="B380FF">
                      <a:lumMod val="100000"/>
                    </a:srgbClr>
                  </a:gs>
                  <a:gs pos="100000">
                    <a:srgbClr val="7FE6FF"/>
                  </a:gs>
                </a:gsLst>
                <a:lin ang="0" scaled="1"/>
              </a:gradFill>
            </a:endParaRPr>
          </a:p>
        </p:txBody>
      </p:sp>
      <p:sp>
        <p:nvSpPr>
          <p:cNvPr id="5" name="Text 2"/>
          <p:cNvSpPr/>
          <p:nvPr/>
        </p:nvSpPr>
        <p:spPr>
          <a:xfrm>
            <a:off x="812840" y="3994190"/>
            <a:ext cx="2709267" cy="338733"/>
          </a:xfrm>
          <a:prstGeom prst="rect">
            <a:avLst/>
          </a:prstGeom>
          <a:noFill/>
          <a:ln/>
        </p:spPr>
        <p:txBody>
          <a:bodyPr wrap="none" rtlCol="0" anchor="t"/>
          <a:lstStyle/>
          <a:p>
            <a:pPr marL="0" indent="0">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Target Audience</a:t>
            </a:r>
            <a:endParaRPr lang="en-US" sz="2133" dirty="0">
              <a:gradFill>
                <a:gsLst>
                  <a:gs pos="36000">
                    <a:srgbClr val="B380FF">
                      <a:lumMod val="100000"/>
                    </a:srgbClr>
                  </a:gs>
                  <a:gs pos="100000">
                    <a:srgbClr val="7FE6FF"/>
                  </a:gs>
                </a:gsLst>
                <a:lin ang="0" scaled="1"/>
              </a:gradFill>
            </a:endParaRPr>
          </a:p>
        </p:txBody>
      </p:sp>
      <p:sp>
        <p:nvSpPr>
          <p:cNvPr id="6" name="Text 3"/>
          <p:cNvSpPr/>
          <p:nvPr/>
        </p:nvSpPr>
        <p:spPr>
          <a:xfrm>
            <a:off x="812840" y="4549616"/>
            <a:ext cx="6238042" cy="138684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Tailor documentation to the intended audience, whether it's developers, testers, project managers, or end-users. Use language and terminology appropriate for the audience's level of expertise.</a:t>
            </a:r>
            <a:endParaRPr lang="en-US" sz="1707" dirty="0"/>
          </a:p>
        </p:txBody>
      </p:sp>
      <p:sp>
        <p:nvSpPr>
          <p:cNvPr id="7" name="Text 4"/>
          <p:cNvSpPr/>
          <p:nvPr/>
        </p:nvSpPr>
        <p:spPr>
          <a:xfrm>
            <a:off x="7587139" y="3994190"/>
            <a:ext cx="2709267" cy="338733"/>
          </a:xfrm>
          <a:prstGeom prst="rect">
            <a:avLst/>
          </a:prstGeom>
          <a:noFill/>
          <a:ln/>
        </p:spPr>
        <p:txBody>
          <a:bodyPr wrap="none" rtlCol="0" anchor="t"/>
          <a:lstStyle/>
          <a:p>
            <a:pPr marL="0" indent="0">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Version Control</a:t>
            </a:r>
            <a:endParaRPr lang="en-US" sz="2133" dirty="0">
              <a:gradFill>
                <a:gsLst>
                  <a:gs pos="36000">
                    <a:srgbClr val="B380FF">
                      <a:lumMod val="100000"/>
                    </a:srgbClr>
                  </a:gs>
                  <a:gs pos="100000">
                    <a:srgbClr val="7FE6FF"/>
                  </a:gs>
                </a:gsLst>
                <a:lin ang="0" scaled="1"/>
              </a:gradFill>
            </a:endParaRPr>
          </a:p>
        </p:txBody>
      </p:sp>
      <p:sp>
        <p:nvSpPr>
          <p:cNvPr id="8" name="Text 5"/>
          <p:cNvSpPr/>
          <p:nvPr/>
        </p:nvSpPr>
        <p:spPr>
          <a:xfrm>
            <a:off x="7587139" y="4549616"/>
            <a:ext cx="6238042" cy="138684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Store documentation alongside code in version control systems like Git. This ensures documentation stays in sync with code changes and allows for collaboration among team members.</a:t>
            </a:r>
            <a:endParaRPr lang="en-US" sz="170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PK"/>
          </a:p>
        </p:txBody>
      </p:sp>
      <p:sp>
        <p:nvSpPr>
          <p:cNvPr id="4" name="Text 1"/>
          <p:cNvSpPr/>
          <p:nvPr/>
        </p:nvSpPr>
        <p:spPr>
          <a:xfrm>
            <a:off x="812840" y="1393746"/>
            <a:ext cx="13004721" cy="1354455"/>
          </a:xfrm>
          <a:prstGeom prst="rect">
            <a:avLst/>
          </a:prstGeom>
          <a:noFill/>
          <a:ln/>
        </p:spPr>
        <p:txBody>
          <a:bodyPr wrap="square" rtlCol="0" anchor="t"/>
          <a:lstStyle/>
          <a:p>
            <a:pPr marL="0" indent="0">
              <a:lnSpc>
                <a:spcPts val="5333"/>
              </a:lnSpc>
              <a:buNone/>
            </a:pPr>
            <a:r>
              <a:rPr lang="en-US" sz="426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Showcase of Tools and Platforms for Documentation</a:t>
            </a:r>
            <a:endParaRPr lang="en-US" sz="4267" dirty="0">
              <a:gradFill>
                <a:gsLst>
                  <a:gs pos="36000">
                    <a:srgbClr val="B380FF">
                      <a:lumMod val="100000"/>
                    </a:srgbClr>
                  </a:gs>
                  <a:gs pos="100000">
                    <a:srgbClr val="7FE6FF"/>
                  </a:gs>
                </a:gsLst>
                <a:lin ang="0" scaled="1"/>
              </a:gradFill>
            </a:endParaRPr>
          </a:p>
        </p:txBody>
      </p:sp>
      <p:pic>
        <p:nvPicPr>
          <p:cNvPr id="5" name="Image 1" descr="preencoded.png"/>
          <p:cNvPicPr>
            <a:picLocks noChangeAspect="1"/>
          </p:cNvPicPr>
          <p:nvPr/>
        </p:nvPicPr>
        <p:blipFill>
          <a:blip r:embed="rId4"/>
          <a:stretch>
            <a:fillRect/>
          </a:stretch>
        </p:blipFill>
        <p:spPr>
          <a:xfrm>
            <a:off x="812840" y="3181588"/>
            <a:ext cx="541853" cy="541853"/>
          </a:xfrm>
          <a:prstGeom prst="rect">
            <a:avLst/>
          </a:prstGeom>
        </p:spPr>
      </p:pic>
      <p:sp>
        <p:nvSpPr>
          <p:cNvPr id="6" name="Text 2"/>
          <p:cNvSpPr/>
          <p:nvPr/>
        </p:nvSpPr>
        <p:spPr>
          <a:xfrm>
            <a:off x="812840" y="3940135"/>
            <a:ext cx="2709267" cy="338733"/>
          </a:xfrm>
          <a:prstGeom prst="rect">
            <a:avLst/>
          </a:prstGeom>
          <a:noFill/>
          <a:ln/>
        </p:spPr>
        <p:txBody>
          <a:bodyPr wrap="none" rtlCol="0" anchor="t"/>
          <a:lstStyle/>
          <a:p>
            <a:pPr marL="0" indent="0" algn="l">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Confluence</a:t>
            </a:r>
            <a:endParaRPr lang="en-US" sz="2133" dirty="0">
              <a:gradFill>
                <a:gsLst>
                  <a:gs pos="36000">
                    <a:srgbClr val="B380FF">
                      <a:lumMod val="100000"/>
                    </a:srgbClr>
                  </a:gs>
                  <a:gs pos="100000">
                    <a:srgbClr val="7FE6FF"/>
                  </a:gs>
                </a:gsLst>
                <a:lin ang="0" scaled="1"/>
              </a:gradFill>
            </a:endParaRPr>
          </a:p>
        </p:txBody>
      </p:sp>
      <p:sp>
        <p:nvSpPr>
          <p:cNvPr id="7" name="Text 3"/>
          <p:cNvSpPr/>
          <p:nvPr/>
        </p:nvSpPr>
        <p:spPr>
          <a:xfrm>
            <a:off x="812840" y="4408884"/>
            <a:ext cx="4118134" cy="2426970"/>
          </a:xfrm>
          <a:prstGeom prst="rect">
            <a:avLst/>
          </a:prstGeom>
          <a:noFill/>
          <a:ln/>
        </p:spPr>
        <p:txBody>
          <a:bodyPr wrap="square" rtlCol="0" anchor="t"/>
          <a:lstStyle/>
          <a:p>
            <a:pPr marL="0" indent="0" algn="l">
              <a:lnSpc>
                <a:spcPts val="2731"/>
              </a:lnSpc>
              <a:buNone/>
            </a:pPr>
            <a:r>
              <a:rPr lang="en-US" sz="1707" dirty="0">
                <a:solidFill>
                  <a:srgbClr val="E0D6DE"/>
                </a:solidFill>
                <a:latin typeface="Noto Sans TC" pitchFamily="34" charset="0"/>
                <a:ea typeface="Noto Sans TC" pitchFamily="34" charset="-122"/>
                <a:cs typeface="Noto Sans TC" pitchFamily="34" charset="-120"/>
              </a:rPr>
              <a:t>Confluence is a collaboration platform that allows teams to create, share, and collaborate on documentation in real-time. It provides templates for various types of documentation, including requirements documents, design specifications, and meeting notes.</a:t>
            </a:r>
            <a:endParaRPr lang="en-US" sz="1707" dirty="0"/>
          </a:p>
        </p:txBody>
      </p:sp>
      <p:pic>
        <p:nvPicPr>
          <p:cNvPr id="8" name="Image 2" descr="preencoded.png"/>
          <p:cNvPicPr>
            <a:picLocks noChangeAspect="1"/>
          </p:cNvPicPr>
          <p:nvPr/>
        </p:nvPicPr>
        <p:blipFill>
          <a:blip r:embed="rId5"/>
          <a:stretch>
            <a:fillRect/>
          </a:stretch>
        </p:blipFill>
        <p:spPr>
          <a:xfrm>
            <a:off x="5256014" y="3181588"/>
            <a:ext cx="541853" cy="541853"/>
          </a:xfrm>
          <a:prstGeom prst="rect">
            <a:avLst/>
          </a:prstGeom>
        </p:spPr>
      </p:pic>
      <p:sp>
        <p:nvSpPr>
          <p:cNvPr id="9" name="Text 4"/>
          <p:cNvSpPr/>
          <p:nvPr/>
        </p:nvSpPr>
        <p:spPr>
          <a:xfrm>
            <a:off x="5256014" y="3940135"/>
            <a:ext cx="2709267" cy="338733"/>
          </a:xfrm>
          <a:prstGeom prst="rect">
            <a:avLst/>
          </a:prstGeom>
          <a:noFill/>
          <a:ln/>
        </p:spPr>
        <p:txBody>
          <a:bodyPr wrap="none" rtlCol="0" anchor="t"/>
          <a:lstStyle/>
          <a:p>
            <a:pPr marL="0" indent="0" algn="l">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Swagger</a:t>
            </a:r>
            <a:endParaRPr lang="en-US" sz="2133" dirty="0">
              <a:gradFill>
                <a:gsLst>
                  <a:gs pos="36000">
                    <a:srgbClr val="B380FF">
                      <a:lumMod val="100000"/>
                    </a:srgbClr>
                  </a:gs>
                  <a:gs pos="100000">
                    <a:srgbClr val="7FE6FF"/>
                  </a:gs>
                </a:gsLst>
                <a:lin ang="0" scaled="1"/>
              </a:gradFill>
            </a:endParaRPr>
          </a:p>
        </p:txBody>
      </p:sp>
      <p:sp>
        <p:nvSpPr>
          <p:cNvPr id="10" name="Text 5"/>
          <p:cNvSpPr/>
          <p:nvPr/>
        </p:nvSpPr>
        <p:spPr>
          <a:xfrm>
            <a:off x="5256014" y="4408884"/>
            <a:ext cx="4118253" cy="2080260"/>
          </a:xfrm>
          <a:prstGeom prst="rect">
            <a:avLst/>
          </a:prstGeom>
          <a:noFill/>
          <a:ln/>
        </p:spPr>
        <p:txBody>
          <a:bodyPr wrap="square" rtlCol="0" anchor="t"/>
          <a:lstStyle/>
          <a:p>
            <a:pPr marL="0" indent="0" algn="l">
              <a:lnSpc>
                <a:spcPts val="2731"/>
              </a:lnSpc>
              <a:buNone/>
            </a:pPr>
            <a:r>
              <a:rPr lang="en-US" sz="1707" dirty="0">
                <a:solidFill>
                  <a:srgbClr val="E0D6DE"/>
                </a:solidFill>
                <a:latin typeface="Noto Sans TC" pitchFamily="34" charset="0"/>
                <a:ea typeface="Noto Sans TC" pitchFamily="34" charset="-122"/>
                <a:cs typeface="Noto Sans TC" pitchFamily="34" charset="-120"/>
              </a:rPr>
              <a:t>Swagger is a powerful tool for documenting RESTful APIs. It automatically generates interactive API documentation from API specifications written in the OpenAPI Specification (formerly Swagger Specification).</a:t>
            </a:r>
            <a:endParaRPr lang="en-US" sz="1707" dirty="0"/>
          </a:p>
        </p:txBody>
      </p:sp>
      <p:pic>
        <p:nvPicPr>
          <p:cNvPr id="11" name="Image 3" descr="preencoded.png"/>
          <p:cNvPicPr>
            <a:picLocks noChangeAspect="1"/>
          </p:cNvPicPr>
          <p:nvPr/>
        </p:nvPicPr>
        <p:blipFill>
          <a:blip r:embed="rId6"/>
          <a:stretch>
            <a:fillRect/>
          </a:stretch>
        </p:blipFill>
        <p:spPr>
          <a:xfrm>
            <a:off x="9699308" y="3181588"/>
            <a:ext cx="541853" cy="541853"/>
          </a:xfrm>
          <a:prstGeom prst="rect">
            <a:avLst/>
          </a:prstGeom>
        </p:spPr>
      </p:pic>
      <p:sp>
        <p:nvSpPr>
          <p:cNvPr id="12" name="Text 6"/>
          <p:cNvSpPr/>
          <p:nvPr/>
        </p:nvSpPr>
        <p:spPr>
          <a:xfrm>
            <a:off x="9699308" y="3940135"/>
            <a:ext cx="2709267" cy="338733"/>
          </a:xfrm>
          <a:prstGeom prst="rect">
            <a:avLst/>
          </a:prstGeom>
          <a:noFill/>
          <a:ln/>
        </p:spPr>
        <p:txBody>
          <a:bodyPr wrap="none" rtlCol="0" anchor="t"/>
          <a:lstStyle/>
          <a:p>
            <a:pPr marL="0" indent="0" algn="l">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GitHub Wiki</a:t>
            </a:r>
            <a:endParaRPr lang="en-US" sz="2133" dirty="0">
              <a:gradFill>
                <a:gsLst>
                  <a:gs pos="36000">
                    <a:srgbClr val="B380FF">
                      <a:lumMod val="100000"/>
                    </a:srgbClr>
                  </a:gs>
                  <a:gs pos="100000">
                    <a:srgbClr val="7FE6FF"/>
                  </a:gs>
                </a:gsLst>
                <a:lin ang="0" scaled="1"/>
              </a:gradFill>
            </a:endParaRPr>
          </a:p>
        </p:txBody>
      </p:sp>
      <p:sp>
        <p:nvSpPr>
          <p:cNvPr id="13" name="Text 7"/>
          <p:cNvSpPr/>
          <p:nvPr/>
        </p:nvSpPr>
        <p:spPr>
          <a:xfrm>
            <a:off x="9699308" y="4408884"/>
            <a:ext cx="4118253" cy="2080260"/>
          </a:xfrm>
          <a:prstGeom prst="rect">
            <a:avLst/>
          </a:prstGeom>
          <a:noFill/>
          <a:ln/>
        </p:spPr>
        <p:txBody>
          <a:bodyPr wrap="square" rtlCol="0" anchor="t"/>
          <a:lstStyle/>
          <a:p>
            <a:pPr marL="0" indent="0" algn="l">
              <a:lnSpc>
                <a:spcPts val="2731"/>
              </a:lnSpc>
              <a:buNone/>
            </a:pPr>
            <a:r>
              <a:rPr lang="en-US" sz="1707" dirty="0">
                <a:solidFill>
                  <a:srgbClr val="E0D6DE"/>
                </a:solidFill>
                <a:latin typeface="Noto Sans TC" pitchFamily="34" charset="0"/>
                <a:ea typeface="Noto Sans TC" pitchFamily="34" charset="-122"/>
                <a:cs typeface="Noto Sans TC" pitchFamily="34" charset="-120"/>
              </a:rPr>
              <a:t>GitHub Wiki allows teams to create and maintain project documentation directly within their GitHub repository. It's integrated with version control, making it easy to keep documentation up-to-date alongside code changes.</a:t>
            </a:r>
            <a:endParaRPr lang="en-US" sz="170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PK"/>
          </a:p>
        </p:txBody>
      </p:sp>
      <p:sp>
        <p:nvSpPr>
          <p:cNvPr id="4" name="Text 1"/>
          <p:cNvSpPr/>
          <p:nvPr/>
        </p:nvSpPr>
        <p:spPr>
          <a:xfrm>
            <a:off x="812840" y="1913811"/>
            <a:ext cx="13004721" cy="1354455"/>
          </a:xfrm>
          <a:prstGeom prst="rect">
            <a:avLst/>
          </a:prstGeom>
          <a:noFill/>
          <a:ln/>
        </p:spPr>
        <p:txBody>
          <a:bodyPr wrap="square" rtlCol="0" anchor="t"/>
          <a:lstStyle/>
          <a:p>
            <a:pPr marL="0" indent="0">
              <a:lnSpc>
                <a:spcPts val="5333"/>
              </a:lnSpc>
              <a:buNone/>
            </a:pPr>
            <a:r>
              <a:rPr lang="en-US" sz="426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Showcase of Tools and Platforms for Documentation</a:t>
            </a:r>
            <a:endParaRPr lang="en-US" sz="4267" dirty="0">
              <a:gradFill>
                <a:gsLst>
                  <a:gs pos="36000">
                    <a:srgbClr val="B380FF">
                      <a:lumMod val="100000"/>
                    </a:srgbClr>
                  </a:gs>
                  <a:gs pos="100000">
                    <a:srgbClr val="7FE6FF"/>
                  </a:gs>
                </a:gsLst>
                <a:lin ang="0" scaled="1"/>
              </a:gradFill>
            </a:endParaRPr>
          </a:p>
        </p:txBody>
      </p:sp>
      <p:pic>
        <p:nvPicPr>
          <p:cNvPr id="5" name="Image 1" descr="preencoded.png"/>
          <p:cNvPicPr>
            <a:picLocks noChangeAspect="1"/>
          </p:cNvPicPr>
          <p:nvPr/>
        </p:nvPicPr>
        <p:blipFill>
          <a:blip r:embed="rId4"/>
          <a:stretch>
            <a:fillRect/>
          </a:stretch>
        </p:blipFill>
        <p:spPr>
          <a:xfrm>
            <a:off x="812840" y="3701653"/>
            <a:ext cx="541853" cy="541853"/>
          </a:xfrm>
          <a:prstGeom prst="rect">
            <a:avLst/>
          </a:prstGeom>
        </p:spPr>
      </p:pic>
      <p:sp>
        <p:nvSpPr>
          <p:cNvPr id="6" name="Text 2"/>
          <p:cNvSpPr/>
          <p:nvPr/>
        </p:nvSpPr>
        <p:spPr>
          <a:xfrm>
            <a:off x="812840" y="4460200"/>
            <a:ext cx="2709267" cy="338733"/>
          </a:xfrm>
          <a:prstGeom prst="rect">
            <a:avLst/>
          </a:prstGeom>
          <a:noFill/>
          <a:ln/>
        </p:spPr>
        <p:txBody>
          <a:bodyPr wrap="none" rtlCol="0" anchor="t"/>
          <a:lstStyle/>
          <a:p>
            <a:pPr marL="0" indent="0" algn="l">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ReadTheDocs</a:t>
            </a:r>
            <a:endParaRPr lang="en-US" sz="2133" dirty="0">
              <a:gradFill>
                <a:gsLst>
                  <a:gs pos="36000">
                    <a:srgbClr val="B380FF">
                      <a:lumMod val="100000"/>
                    </a:srgbClr>
                  </a:gs>
                  <a:gs pos="100000">
                    <a:srgbClr val="7FE6FF"/>
                  </a:gs>
                </a:gsLst>
                <a:lin ang="0" scaled="1"/>
              </a:gradFill>
            </a:endParaRPr>
          </a:p>
        </p:txBody>
      </p:sp>
      <p:sp>
        <p:nvSpPr>
          <p:cNvPr id="7" name="Text 3"/>
          <p:cNvSpPr/>
          <p:nvPr/>
        </p:nvSpPr>
        <p:spPr>
          <a:xfrm>
            <a:off x="812840" y="4928949"/>
            <a:ext cx="6339840" cy="1386840"/>
          </a:xfrm>
          <a:prstGeom prst="rect">
            <a:avLst/>
          </a:prstGeom>
          <a:noFill/>
          <a:ln/>
        </p:spPr>
        <p:txBody>
          <a:bodyPr wrap="square" rtlCol="0" anchor="t"/>
          <a:lstStyle/>
          <a:p>
            <a:pPr marL="0" indent="0" algn="l">
              <a:lnSpc>
                <a:spcPts val="2731"/>
              </a:lnSpc>
              <a:buNone/>
            </a:pPr>
            <a:r>
              <a:rPr lang="en-US" sz="1707" dirty="0">
                <a:solidFill>
                  <a:srgbClr val="E0D6DE"/>
                </a:solidFill>
                <a:latin typeface="Noto Sans TC" pitchFamily="34" charset="0"/>
                <a:ea typeface="Noto Sans TC" pitchFamily="34" charset="-122"/>
                <a:cs typeface="Noto Sans TC" pitchFamily="34" charset="-120"/>
              </a:rPr>
              <a:t>ReadTheDocs is a platform for hosting and serving documentation for software projects. It supports documentation written in various formats, including Markdown, reStructuredText, and Sphinx.</a:t>
            </a:r>
            <a:endParaRPr lang="en-US" sz="1707" dirty="0"/>
          </a:p>
        </p:txBody>
      </p:sp>
      <p:pic>
        <p:nvPicPr>
          <p:cNvPr id="8" name="Image 2" descr="preencoded.png"/>
          <p:cNvPicPr>
            <a:picLocks noChangeAspect="1"/>
          </p:cNvPicPr>
          <p:nvPr/>
        </p:nvPicPr>
        <p:blipFill>
          <a:blip r:embed="rId5"/>
          <a:stretch>
            <a:fillRect/>
          </a:stretch>
        </p:blipFill>
        <p:spPr>
          <a:xfrm>
            <a:off x="7477720" y="3701653"/>
            <a:ext cx="541853" cy="541853"/>
          </a:xfrm>
          <a:prstGeom prst="rect">
            <a:avLst/>
          </a:prstGeom>
        </p:spPr>
      </p:pic>
      <p:sp>
        <p:nvSpPr>
          <p:cNvPr id="9" name="Text 4"/>
          <p:cNvSpPr/>
          <p:nvPr/>
        </p:nvSpPr>
        <p:spPr>
          <a:xfrm>
            <a:off x="7477720" y="4460200"/>
            <a:ext cx="2709267" cy="338733"/>
          </a:xfrm>
          <a:prstGeom prst="rect">
            <a:avLst/>
          </a:prstGeom>
          <a:noFill/>
          <a:ln/>
        </p:spPr>
        <p:txBody>
          <a:bodyPr wrap="none" rtlCol="0" anchor="t"/>
          <a:lstStyle/>
          <a:p>
            <a:pPr marL="0" indent="0" algn="l">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Draw.io</a:t>
            </a:r>
            <a:endParaRPr lang="en-US" sz="2133" dirty="0">
              <a:gradFill>
                <a:gsLst>
                  <a:gs pos="36000">
                    <a:srgbClr val="B380FF">
                      <a:lumMod val="100000"/>
                    </a:srgbClr>
                  </a:gs>
                  <a:gs pos="100000">
                    <a:srgbClr val="7FE6FF"/>
                  </a:gs>
                </a:gsLst>
                <a:lin ang="0" scaled="1"/>
              </a:gradFill>
            </a:endParaRPr>
          </a:p>
        </p:txBody>
      </p:sp>
      <p:sp>
        <p:nvSpPr>
          <p:cNvPr id="10" name="Text 5"/>
          <p:cNvSpPr/>
          <p:nvPr/>
        </p:nvSpPr>
        <p:spPr>
          <a:xfrm>
            <a:off x="7477720" y="4928949"/>
            <a:ext cx="6339840" cy="1386840"/>
          </a:xfrm>
          <a:prstGeom prst="rect">
            <a:avLst/>
          </a:prstGeom>
          <a:noFill/>
          <a:ln/>
        </p:spPr>
        <p:txBody>
          <a:bodyPr wrap="square" rtlCol="0" anchor="t"/>
          <a:lstStyle/>
          <a:p>
            <a:pPr marL="0" indent="0" algn="l">
              <a:lnSpc>
                <a:spcPts val="2731"/>
              </a:lnSpc>
              <a:buNone/>
            </a:pPr>
            <a:r>
              <a:rPr lang="en-US" sz="1707" dirty="0">
                <a:solidFill>
                  <a:srgbClr val="E0D6DE"/>
                </a:solidFill>
                <a:latin typeface="Noto Sans TC" pitchFamily="34" charset="0"/>
                <a:ea typeface="Noto Sans TC" pitchFamily="34" charset="-122"/>
                <a:cs typeface="Noto Sans TC" pitchFamily="34" charset="-120"/>
              </a:rPr>
              <a:t>Draw.io is a web-based diagramming tool that allows users to create flowcharts, UML diagrams, network diagrams, and more. It's useful for creating architecture diagrams and visualizing system components and dependencies.</a:t>
            </a:r>
            <a:endParaRPr lang="en-US" sz="170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PK"/>
          </a:p>
        </p:txBody>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12721" y="1779746"/>
            <a:ext cx="5418653" cy="677228"/>
          </a:xfrm>
          <a:prstGeom prst="rect">
            <a:avLst/>
          </a:prstGeom>
          <a:noFill/>
          <a:ln/>
        </p:spPr>
        <p:txBody>
          <a:bodyPr wrap="none" rtlCol="0" anchor="t"/>
          <a:lstStyle/>
          <a:p>
            <a:pPr marL="0" indent="0">
              <a:lnSpc>
                <a:spcPts val="5333"/>
              </a:lnSpc>
              <a:buNone/>
            </a:pPr>
            <a:r>
              <a:rPr lang="en-US" sz="4267"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Conclusion</a:t>
            </a:r>
            <a:endParaRPr lang="en-US" sz="4267" dirty="0">
              <a:gradFill>
                <a:gsLst>
                  <a:gs pos="36000">
                    <a:srgbClr val="B380FF">
                      <a:lumMod val="100000"/>
                    </a:srgbClr>
                  </a:gs>
                  <a:gs pos="100000">
                    <a:srgbClr val="7FE6FF"/>
                  </a:gs>
                </a:gsLst>
                <a:lin ang="0" scaled="1"/>
              </a:gradFill>
            </a:endParaRPr>
          </a:p>
        </p:txBody>
      </p:sp>
      <p:sp>
        <p:nvSpPr>
          <p:cNvPr id="6" name="Shape 2"/>
          <p:cNvSpPr/>
          <p:nvPr/>
        </p:nvSpPr>
        <p:spPr>
          <a:xfrm>
            <a:off x="812721" y="2782014"/>
            <a:ext cx="4565333" cy="3667839"/>
          </a:xfrm>
          <a:prstGeom prst="roundRect">
            <a:avLst>
              <a:gd name="adj" fmla="val 1773"/>
            </a:avLst>
          </a:prstGeom>
          <a:solidFill>
            <a:srgbClr val="1A1A21"/>
          </a:solidFill>
          <a:ln/>
        </p:spPr>
        <p:txBody>
          <a:bodyPr/>
          <a:lstStyle/>
          <a:p>
            <a:endParaRPr lang="en-PK"/>
          </a:p>
        </p:txBody>
      </p:sp>
      <p:sp>
        <p:nvSpPr>
          <p:cNvPr id="7" name="Text 3"/>
          <p:cNvSpPr/>
          <p:nvPr/>
        </p:nvSpPr>
        <p:spPr>
          <a:xfrm>
            <a:off x="1029414" y="2998708"/>
            <a:ext cx="4131945" cy="677466"/>
          </a:xfrm>
          <a:prstGeom prst="rect">
            <a:avLst/>
          </a:prstGeom>
          <a:noFill/>
          <a:ln/>
        </p:spPr>
        <p:txBody>
          <a:bodyPr wrap="square" rtlCol="0" anchor="t"/>
          <a:lstStyle/>
          <a:p>
            <a:pPr marL="0" indent="0">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Vital Aspect of Software Development</a:t>
            </a:r>
            <a:endParaRPr lang="en-US" sz="2133" dirty="0">
              <a:gradFill>
                <a:gsLst>
                  <a:gs pos="36000">
                    <a:srgbClr val="B380FF">
                      <a:lumMod val="100000"/>
                    </a:srgbClr>
                  </a:gs>
                  <a:gs pos="100000">
                    <a:srgbClr val="7FE6FF"/>
                  </a:gs>
                </a:gsLst>
                <a:lin ang="0" scaled="1"/>
              </a:gradFill>
            </a:endParaRPr>
          </a:p>
        </p:txBody>
      </p:sp>
      <p:sp>
        <p:nvSpPr>
          <p:cNvPr id="8" name="Text 4"/>
          <p:cNvSpPr/>
          <p:nvPr/>
        </p:nvSpPr>
        <p:spPr>
          <a:xfrm>
            <a:off x="1029414" y="3806190"/>
            <a:ext cx="4131945" cy="138684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Documentation is a vital aspect of software development projects, enabling effective communication, knowledge sharing, and project maintainability.</a:t>
            </a:r>
            <a:endParaRPr lang="en-US" sz="1707" dirty="0"/>
          </a:p>
        </p:txBody>
      </p:sp>
      <p:sp>
        <p:nvSpPr>
          <p:cNvPr id="9" name="Shape 5"/>
          <p:cNvSpPr/>
          <p:nvPr/>
        </p:nvSpPr>
        <p:spPr>
          <a:xfrm>
            <a:off x="5594747" y="2782014"/>
            <a:ext cx="4565333" cy="3667839"/>
          </a:xfrm>
          <a:prstGeom prst="roundRect">
            <a:avLst>
              <a:gd name="adj" fmla="val 1773"/>
            </a:avLst>
          </a:prstGeom>
          <a:solidFill>
            <a:srgbClr val="1A1A21"/>
          </a:solidFill>
          <a:ln/>
        </p:spPr>
        <p:txBody>
          <a:bodyPr/>
          <a:lstStyle/>
          <a:p>
            <a:endParaRPr lang="en-PK">
              <a:gradFill>
                <a:gsLst>
                  <a:gs pos="36000">
                    <a:srgbClr val="B380FF">
                      <a:lumMod val="100000"/>
                    </a:srgbClr>
                  </a:gs>
                  <a:gs pos="100000">
                    <a:srgbClr val="7FE6FF"/>
                  </a:gs>
                </a:gsLst>
                <a:lin ang="0" scaled="1"/>
              </a:gradFill>
            </a:endParaRPr>
          </a:p>
        </p:txBody>
      </p:sp>
      <p:sp>
        <p:nvSpPr>
          <p:cNvPr id="10" name="Text 6"/>
          <p:cNvSpPr/>
          <p:nvPr/>
        </p:nvSpPr>
        <p:spPr>
          <a:xfrm>
            <a:off x="5811441" y="2998708"/>
            <a:ext cx="4131945" cy="677466"/>
          </a:xfrm>
          <a:prstGeom prst="rect">
            <a:avLst/>
          </a:prstGeom>
          <a:noFill/>
          <a:ln/>
        </p:spPr>
        <p:txBody>
          <a:bodyPr wrap="square" rtlCol="0" anchor="t"/>
          <a:lstStyle/>
          <a:p>
            <a:pPr marL="0" indent="0">
              <a:lnSpc>
                <a:spcPts val="2667"/>
              </a:lnSpc>
              <a:buNone/>
            </a:pPr>
            <a:r>
              <a:rPr lang="en-US" sz="2133" dirty="0">
                <a:gradFill>
                  <a:gsLst>
                    <a:gs pos="36000">
                      <a:srgbClr val="B380FF">
                        <a:lumMod val="100000"/>
                      </a:srgbClr>
                    </a:gs>
                    <a:gs pos="100000">
                      <a:srgbClr val="7FE6FF"/>
                    </a:gs>
                  </a:gsLst>
                  <a:lin ang="0" scaled="1"/>
                </a:gradFill>
                <a:latin typeface="Sora" pitchFamily="34" charset="0"/>
                <a:ea typeface="Sora" pitchFamily="34" charset="-122"/>
                <a:cs typeface="Sora" pitchFamily="34" charset="-120"/>
              </a:rPr>
              <a:t>Streamline Collaboration and Transparency</a:t>
            </a:r>
            <a:endParaRPr lang="en-US" sz="2133" dirty="0">
              <a:gradFill>
                <a:gsLst>
                  <a:gs pos="36000">
                    <a:srgbClr val="B380FF">
                      <a:lumMod val="100000"/>
                    </a:srgbClr>
                  </a:gs>
                  <a:gs pos="100000">
                    <a:srgbClr val="7FE6FF"/>
                  </a:gs>
                </a:gsLst>
                <a:lin ang="0" scaled="1"/>
              </a:gradFill>
            </a:endParaRPr>
          </a:p>
        </p:txBody>
      </p:sp>
      <p:sp>
        <p:nvSpPr>
          <p:cNvPr id="11" name="Text 7"/>
          <p:cNvSpPr/>
          <p:nvPr/>
        </p:nvSpPr>
        <p:spPr>
          <a:xfrm>
            <a:off x="5811441" y="3806190"/>
            <a:ext cx="4131945" cy="2426970"/>
          </a:xfrm>
          <a:prstGeom prst="rect">
            <a:avLst/>
          </a:prstGeom>
          <a:noFill/>
          <a:ln/>
        </p:spPr>
        <p:txBody>
          <a:bodyPr wrap="square" rtlCol="0" anchor="t"/>
          <a:lstStyle/>
          <a:p>
            <a:pPr marL="0" indent="0">
              <a:lnSpc>
                <a:spcPts val="2731"/>
              </a:lnSpc>
              <a:buNone/>
            </a:pPr>
            <a:r>
              <a:rPr lang="en-US" sz="1707" dirty="0">
                <a:solidFill>
                  <a:srgbClr val="E0D6DE"/>
                </a:solidFill>
                <a:latin typeface="Noto Sans TC" pitchFamily="34" charset="0"/>
                <a:ea typeface="Noto Sans TC" pitchFamily="34" charset="-122"/>
                <a:cs typeface="Noto Sans TC" pitchFamily="34" charset="-120"/>
              </a:rPr>
              <a:t>By following strategies for creating effective documentation and utilizing tools and platforms for documentation management, teams can streamline collaboration, ensure project transparency, and ultimately deliver successful software products.</a:t>
            </a:r>
            <a:endParaRPr lang="en-US" sz="170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687</Words>
  <Application>Microsoft Office PowerPoint</Application>
  <PresentationFormat>Custom</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Noto Sans TC</vt:lpstr>
      <vt:lpstr>Arial</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Husnain Khan</cp:lastModifiedBy>
  <cp:revision>4</cp:revision>
  <dcterms:created xsi:type="dcterms:W3CDTF">2024-04-28T11:36:47Z</dcterms:created>
  <dcterms:modified xsi:type="dcterms:W3CDTF">2024-04-28T15:16:14Z</dcterms:modified>
</cp:coreProperties>
</file>