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56" r:id="rId4"/>
    <p:sldId id="266" r:id="rId6"/>
    <p:sldId id="257" r:id="rId7"/>
    <p:sldId id="258" r:id="rId8"/>
    <p:sldId id="259" r:id="rId9"/>
    <p:sldId id="260" r:id="rId10"/>
    <p:sldId id="261" r:id="rId11"/>
    <p:sldId id="262" r:id="rId12"/>
    <p:sldId id="263" r:id="rId13"/>
    <p:sldId id="264"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pic>
        <p:nvPicPr>
          <p:cNvPr id="4" name="Image 0" descr="preencoded.png"/>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20" y="1001395"/>
            <a:ext cx="7477760" cy="2776220"/>
          </a:xfrm>
          <a:prstGeom prst="rect">
            <a:avLst/>
          </a:prstGeom>
          <a:noFill/>
        </p:spPr>
        <p:txBody>
          <a:bodyPr wrap="square" rtlCol="0" anchor="t"/>
          <a:lstStyle/>
          <a:p>
            <a:pPr marL="0" indent="0">
              <a:lnSpc>
                <a:spcPts val="7545"/>
              </a:lnSpc>
              <a:buNone/>
            </a:pPr>
            <a:r>
              <a:rPr lang="en-US" sz="4000" dirty="0">
                <a:solidFill>
                  <a:srgbClr val="F2F2F3"/>
                </a:solidFill>
                <a:latin typeface="Poppins" pitchFamily="34" charset="0"/>
                <a:ea typeface="Poppins" pitchFamily="34" charset="-122"/>
                <a:cs typeface="Poppins" pitchFamily="34" charset="-120"/>
              </a:rPr>
              <a:t>Emerging Technologies and Trends in Software Development</a:t>
            </a:r>
            <a:endParaRPr lang="en-US" sz="4000" dirty="0"/>
          </a:p>
        </p:txBody>
      </p:sp>
      <p:sp>
        <p:nvSpPr>
          <p:cNvPr id="9" name="Text 5"/>
          <p:cNvSpPr/>
          <p:nvPr/>
        </p:nvSpPr>
        <p:spPr>
          <a:xfrm>
            <a:off x="6786086" y="6839188"/>
            <a:ext cx="1748909" cy="388858"/>
          </a:xfrm>
          <a:prstGeom prst="rect">
            <a:avLst/>
          </a:prstGeom>
          <a:noFill/>
        </p:spPr>
        <p:txBody>
          <a:bodyPr wrap="none" rtlCol="0" anchor="t"/>
          <a:lstStyle/>
          <a:p>
            <a:pPr marL="0" indent="0" algn="l">
              <a:lnSpc>
                <a:spcPts val="3060"/>
              </a:lnSpc>
              <a:buNone/>
            </a:pPr>
            <a:endParaRPr lang="en-US" sz="218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sp>
        <p:nvSpPr>
          <p:cNvPr id="4" name="Text 2"/>
          <p:cNvSpPr/>
          <p:nvPr/>
        </p:nvSpPr>
        <p:spPr>
          <a:xfrm>
            <a:off x="2037993" y="1176814"/>
            <a:ext cx="9987677" cy="694373"/>
          </a:xfrm>
          <a:prstGeom prst="rect">
            <a:avLst/>
          </a:prstGeom>
          <a:noFill/>
        </p:spPr>
        <p:txBody>
          <a:bodyPr wrap="none" rtlCol="0" anchor="t"/>
          <a:lstStyle/>
          <a:p>
            <a:pPr marL="0" indent="0">
              <a:lnSpc>
                <a:spcPts val="5470"/>
              </a:lnSpc>
              <a:buNone/>
            </a:pPr>
            <a:r>
              <a:rPr lang="en-US" sz="4375" dirty="0">
                <a:solidFill>
                  <a:srgbClr val="F2F2F3"/>
                </a:solidFill>
                <a:latin typeface="Poppins" pitchFamily="34" charset="0"/>
                <a:ea typeface="Poppins" pitchFamily="34" charset="-122"/>
                <a:cs typeface="Poppins" pitchFamily="34" charset="-120"/>
              </a:rPr>
              <a:t>The Future of Software Development</a:t>
            </a:r>
            <a:endParaRPr lang="en-US" sz="4375" dirty="0"/>
          </a:p>
        </p:txBody>
      </p:sp>
      <p:sp>
        <p:nvSpPr>
          <p:cNvPr id="5" name="Shape 3"/>
          <p:cNvSpPr/>
          <p:nvPr/>
        </p:nvSpPr>
        <p:spPr>
          <a:xfrm>
            <a:off x="7293054" y="2315528"/>
            <a:ext cx="44410" cy="4737259"/>
          </a:xfrm>
          <a:prstGeom prst="roundRect">
            <a:avLst>
              <a:gd name="adj" fmla="val 225151"/>
            </a:avLst>
          </a:prstGeom>
          <a:solidFill>
            <a:srgbClr val="56565B"/>
          </a:solidFill>
        </p:spPr>
      </p:sp>
      <p:sp>
        <p:nvSpPr>
          <p:cNvPr id="6" name="Shape 4"/>
          <p:cNvSpPr/>
          <p:nvPr/>
        </p:nvSpPr>
        <p:spPr>
          <a:xfrm>
            <a:off x="6287631" y="2716828"/>
            <a:ext cx="777597" cy="44410"/>
          </a:xfrm>
          <a:prstGeom prst="roundRect">
            <a:avLst>
              <a:gd name="adj" fmla="val 225151"/>
            </a:avLst>
          </a:prstGeom>
          <a:solidFill>
            <a:srgbClr val="56565B"/>
          </a:solidFill>
        </p:spPr>
      </p:sp>
      <p:sp>
        <p:nvSpPr>
          <p:cNvPr id="7" name="Shape 5"/>
          <p:cNvSpPr/>
          <p:nvPr/>
        </p:nvSpPr>
        <p:spPr>
          <a:xfrm>
            <a:off x="7065228" y="2489121"/>
            <a:ext cx="499943" cy="499943"/>
          </a:xfrm>
          <a:prstGeom prst="roundRect">
            <a:avLst>
              <a:gd name="adj" fmla="val 20000"/>
            </a:avLst>
          </a:prstGeom>
          <a:solidFill>
            <a:srgbClr val="3D3D42"/>
          </a:solidFill>
          <a:ln w="7620">
            <a:solidFill>
              <a:srgbClr val="56565B"/>
            </a:solidFill>
            <a:prstDash val="solid"/>
          </a:ln>
        </p:spPr>
      </p:sp>
      <p:sp>
        <p:nvSpPr>
          <p:cNvPr id="8" name="Text 6"/>
          <p:cNvSpPr/>
          <p:nvPr/>
        </p:nvSpPr>
        <p:spPr>
          <a:xfrm>
            <a:off x="7266444" y="2530793"/>
            <a:ext cx="97393" cy="416481"/>
          </a:xfrm>
          <a:prstGeom prst="rect">
            <a:avLst/>
          </a:prstGeom>
          <a:noFill/>
        </p:spPr>
        <p:txBody>
          <a:bodyPr wrap="none" rtlCol="0" anchor="t"/>
          <a:lstStyle/>
          <a:p>
            <a:pPr marL="0" indent="0" algn="ctr">
              <a:lnSpc>
                <a:spcPts val="3280"/>
              </a:lnSpc>
              <a:buNone/>
            </a:pPr>
            <a:r>
              <a:rPr lang="en-US" sz="2625" dirty="0">
                <a:solidFill>
                  <a:srgbClr val="E5E0DF"/>
                </a:solidFill>
                <a:latin typeface="Poppins" pitchFamily="34" charset="0"/>
                <a:ea typeface="Poppins" pitchFamily="34" charset="-122"/>
                <a:cs typeface="Poppins" pitchFamily="34" charset="-120"/>
              </a:rPr>
              <a:t>1</a:t>
            </a:r>
            <a:endParaRPr lang="en-US" sz="2625" dirty="0"/>
          </a:p>
        </p:txBody>
      </p:sp>
      <p:sp>
        <p:nvSpPr>
          <p:cNvPr id="9" name="Text 7"/>
          <p:cNvSpPr/>
          <p:nvPr/>
        </p:nvSpPr>
        <p:spPr>
          <a:xfrm>
            <a:off x="3315653" y="2537698"/>
            <a:ext cx="2777490" cy="347186"/>
          </a:xfrm>
          <a:prstGeom prst="rect">
            <a:avLst/>
          </a:prstGeom>
          <a:noFill/>
        </p:spPr>
        <p:txBody>
          <a:bodyPr wrap="none" rtlCol="0" anchor="t"/>
          <a:lstStyle/>
          <a:p>
            <a:pPr marL="0" indent="0" algn="r">
              <a:lnSpc>
                <a:spcPts val="2735"/>
              </a:lnSpc>
              <a:buNone/>
            </a:pPr>
            <a:r>
              <a:rPr lang="en-US" sz="2185" dirty="0">
                <a:solidFill>
                  <a:srgbClr val="E5E0DF"/>
                </a:solidFill>
                <a:latin typeface="Poppins" pitchFamily="34" charset="0"/>
                <a:ea typeface="Poppins" pitchFamily="34" charset="-122"/>
                <a:cs typeface="Poppins" pitchFamily="34" charset="-120"/>
              </a:rPr>
              <a:t>Hyper-Automation</a:t>
            </a:r>
            <a:endParaRPr lang="en-US" sz="2185" dirty="0"/>
          </a:p>
        </p:txBody>
      </p:sp>
      <p:sp>
        <p:nvSpPr>
          <p:cNvPr id="10" name="Text 8"/>
          <p:cNvSpPr/>
          <p:nvPr/>
        </p:nvSpPr>
        <p:spPr>
          <a:xfrm>
            <a:off x="2037993" y="3018115"/>
            <a:ext cx="4055150" cy="1421606"/>
          </a:xfrm>
          <a:prstGeom prst="rect">
            <a:avLst/>
          </a:prstGeom>
          <a:noFill/>
        </p:spPr>
        <p:txBody>
          <a:bodyPr wrap="square" rtlCol="0" anchor="t"/>
          <a:lstStyle/>
          <a:p>
            <a:pPr marL="0" indent="0" algn="r">
              <a:lnSpc>
                <a:spcPts val="2800"/>
              </a:lnSpc>
              <a:buNone/>
            </a:pPr>
            <a:r>
              <a:rPr lang="en-US" sz="1750" dirty="0">
                <a:solidFill>
                  <a:srgbClr val="E5E0DF"/>
                </a:solidFill>
                <a:latin typeface="Roboto" pitchFamily="34" charset="0"/>
                <a:ea typeface="Roboto" pitchFamily="34" charset="-122"/>
                <a:cs typeface="Roboto" pitchFamily="34" charset="-120"/>
              </a:rPr>
              <a:t>AI and ML will drive increasing automation across the software development lifecycle, from ideation to deployment.</a:t>
            </a:r>
            <a:endParaRPr lang="en-US" sz="1750" dirty="0"/>
          </a:p>
        </p:txBody>
      </p:sp>
      <p:sp>
        <p:nvSpPr>
          <p:cNvPr id="11" name="Shape 9"/>
          <p:cNvSpPr/>
          <p:nvPr/>
        </p:nvSpPr>
        <p:spPr>
          <a:xfrm>
            <a:off x="7565172" y="3827681"/>
            <a:ext cx="777597" cy="44410"/>
          </a:xfrm>
          <a:prstGeom prst="roundRect">
            <a:avLst>
              <a:gd name="adj" fmla="val 225151"/>
            </a:avLst>
          </a:prstGeom>
          <a:solidFill>
            <a:srgbClr val="56565B"/>
          </a:solidFill>
        </p:spPr>
      </p:sp>
      <p:sp>
        <p:nvSpPr>
          <p:cNvPr id="12" name="Shape 10"/>
          <p:cNvSpPr/>
          <p:nvPr/>
        </p:nvSpPr>
        <p:spPr>
          <a:xfrm>
            <a:off x="7065228" y="3599974"/>
            <a:ext cx="499943" cy="499943"/>
          </a:xfrm>
          <a:prstGeom prst="roundRect">
            <a:avLst>
              <a:gd name="adj" fmla="val 20000"/>
            </a:avLst>
          </a:prstGeom>
          <a:solidFill>
            <a:srgbClr val="3D3D42"/>
          </a:solidFill>
          <a:ln w="7620">
            <a:solidFill>
              <a:srgbClr val="56565B"/>
            </a:solidFill>
            <a:prstDash val="solid"/>
          </a:ln>
        </p:spPr>
      </p:sp>
      <p:sp>
        <p:nvSpPr>
          <p:cNvPr id="13" name="Text 11"/>
          <p:cNvSpPr/>
          <p:nvPr/>
        </p:nvSpPr>
        <p:spPr>
          <a:xfrm>
            <a:off x="7219771" y="3641646"/>
            <a:ext cx="190738" cy="416481"/>
          </a:xfrm>
          <a:prstGeom prst="rect">
            <a:avLst/>
          </a:prstGeom>
          <a:noFill/>
        </p:spPr>
        <p:txBody>
          <a:bodyPr wrap="none" rtlCol="0" anchor="t"/>
          <a:lstStyle/>
          <a:p>
            <a:pPr marL="0" indent="0" algn="ctr">
              <a:lnSpc>
                <a:spcPts val="3280"/>
              </a:lnSpc>
              <a:buNone/>
            </a:pPr>
            <a:r>
              <a:rPr lang="en-US" sz="2625" dirty="0">
                <a:solidFill>
                  <a:srgbClr val="E5E0DF"/>
                </a:solidFill>
                <a:latin typeface="Poppins" pitchFamily="34" charset="0"/>
                <a:ea typeface="Poppins" pitchFamily="34" charset="-122"/>
                <a:cs typeface="Poppins" pitchFamily="34" charset="-120"/>
              </a:rPr>
              <a:t>2</a:t>
            </a:r>
            <a:endParaRPr lang="en-US" sz="2625" dirty="0"/>
          </a:p>
        </p:txBody>
      </p:sp>
      <p:sp>
        <p:nvSpPr>
          <p:cNvPr id="14" name="Text 12"/>
          <p:cNvSpPr/>
          <p:nvPr/>
        </p:nvSpPr>
        <p:spPr>
          <a:xfrm>
            <a:off x="8537258" y="3648551"/>
            <a:ext cx="3658672" cy="347186"/>
          </a:xfrm>
          <a:prstGeom prst="rect">
            <a:avLst/>
          </a:prstGeom>
          <a:noFill/>
        </p:spPr>
        <p:txBody>
          <a:bodyPr wrap="none" rtlCol="0" anchor="t"/>
          <a:lstStyle/>
          <a:p>
            <a:pPr marL="0" indent="0" algn="l">
              <a:lnSpc>
                <a:spcPts val="2735"/>
              </a:lnSpc>
              <a:buNone/>
            </a:pPr>
            <a:r>
              <a:rPr lang="en-US" sz="2185" dirty="0">
                <a:solidFill>
                  <a:srgbClr val="E5E0DF"/>
                </a:solidFill>
                <a:latin typeface="Poppins" pitchFamily="34" charset="0"/>
                <a:ea typeface="Poppins" pitchFamily="34" charset="-122"/>
                <a:cs typeface="Poppins" pitchFamily="34" charset="-120"/>
              </a:rPr>
              <a:t>Decentralized Applications</a:t>
            </a:r>
            <a:endParaRPr lang="en-US" sz="2185" dirty="0"/>
          </a:p>
        </p:txBody>
      </p:sp>
      <p:sp>
        <p:nvSpPr>
          <p:cNvPr id="15" name="Text 13"/>
          <p:cNvSpPr/>
          <p:nvPr/>
        </p:nvSpPr>
        <p:spPr>
          <a:xfrm>
            <a:off x="8537258" y="4128968"/>
            <a:ext cx="4055150" cy="1421606"/>
          </a:xfrm>
          <a:prstGeom prst="rect">
            <a:avLst/>
          </a:prstGeom>
          <a:noFill/>
        </p:spPr>
        <p:txBody>
          <a:bodyPr wrap="square" rtlCol="0" anchor="t"/>
          <a:lstStyle/>
          <a:p>
            <a:pPr marL="0" indent="0" algn="l">
              <a:lnSpc>
                <a:spcPts val="2800"/>
              </a:lnSpc>
              <a:buNone/>
            </a:pPr>
            <a:r>
              <a:rPr lang="en-US" sz="1750" dirty="0">
                <a:solidFill>
                  <a:srgbClr val="E5E0DF"/>
                </a:solidFill>
                <a:latin typeface="Roboto" pitchFamily="34" charset="0"/>
                <a:ea typeface="Roboto" pitchFamily="34" charset="-122"/>
                <a:cs typeface="Roboto" pitchFamily="34" charset="-120"/>
              </a:rPr>
              <a:t>Blockchain-based decentralized applications will disrupt traditional software models, offering new levels of security and transparency.</a:t>
            </a:r>
            <a:endParaRPr lang="en-US" sz="1750" dirty="0"/>
          </a:p>
        </p:txBody>
      </p:sp>
      <p:sp>
        <p:nvSpPr>
          <p:cNvPr id="16" name="Shape 14"/>
          <p:cNvSpPr/>
          <p:nvPr/>
        </p:nvSpPr>
        <p:spPr>
          <a:xfrm>
            <a:off x="6287631" y="5285363"/>
            <a:ext cx="777597" cy="44410"/>
          </a:xfrm>
          <a:prstGeom prst="roundRect">
            <a:avLst>
              <a:gd name="adj" fmla="val 225151"/>
            </a:avLst>
          </a:prstGeom>
          <a:solidFill>
            <a:srgbClr val="56565B"/>
          </a:solidFill>
        </p:spPr>
      </p:sp>
      <p:sp>
        <p:nvSpPr>
          <p:cNvPr id="17" name="Shape 15"/>
          <p:cNvSpPr/>
          <p:nvPr/>
        </p:nvSpPr>
        <p:spPr>
          <a:xfrm>
            <a:off x="7065228" y="5057656"/>
            <a:ext cx="499943" cy="499943"/>
          </a:xfrm>
          <a:prstGeom prst="roundRect">
            <a:avLst>
              <a:gd name="adj" fmla="val 20000"/>
            </a:avLst>
          </a:prstGeom>
          <a:solidFill>
            <a:srgbClr val="3D3D42"/>
          </a:solidFill>
          <a:ln w="7620">
            <a:solidFill>
              <a:srgbClr val="56565B"/>
            </a:solidFill>
            <a:prstDash val="solid"/>
          </a:ln>
        </p:spPr>
      </p:sp>
      <p:sp>
        <p:nvSpPr>
          <p:cNvPr id="18" name="Text 16"/>
          <p:cNvSpPr/>
          <p:nvPr/>
        </p:nvSpPr>
        <p:spPr>
          <a:xfrm>
            <a:off x="7217628" y="5099328"/>
            <a:ext cx="195024" cy="416481"/>
          </a:xfrm>
          <a:prstGeom prst="rect">
            <a:avLst/>
          </a:prstGeom>
          <a:noFill/>
        </p:spPr>
        <p:txBody>
          <a:bodyPr wrap="none" rtlCol="0" anchor="t"/>
          <a:lstStyle/>
          <a:p>
            <a:pPr marL="0" indent="0" algn="ctr">
              <a:lnSpc>
                <a:spcPts val="3280"/>
              </a:lnSpc>
              <a:buNone/>
            </a:pPr>
            <a:r>
              <a:rPr lang="en-US" sz="2625" dirty="0">
                <a:solidFill>
                  <a:srgbClr val="E5E0DF"/>
                </a:solidFill>
                <a:latin typeface="Poppins" pitchFamily="34" charset="0"/>
                <a:ea typeface="Poppins" pitchFamily="34" charset="-122"/>
                <a:cs typeface="Poppins" pitchFamily="34" charset="-120"/>
              </a:rPr>
              <a:t>3</a:t>
            </a:r>
            <a:endParaRPr lang="en-US" sz="2625" dirty="0"/>
          </a:p>
        </p:txBody>
      </p:sp>
      <p:sp>
        <p:nvSpPr>
          <p:cNvPr id="19" name="Text 17"/>
          <p:cNvSpPr/>
          <p:nvPr/>
        </p:nvSpPr>
        <p:spPr>
          <a:xfrm>
            <a:off x="3056096" y="5106233"/>
            <a:ext cx="3037046" cy="347186"/>
          </a:xfrm>
          <a:prstGeom prst="rect">
            <a:avLst/>
          </a:prstGeom>
          <a:noFill/>
        </p:spPr>
        <p:txBody>
          <a:bodyPr wrap="none" rtlCol="0" anchor="t"/>
          <a:lstStyle/>
          <a:p>
            <a:pPr marL="0" indent="0" algn="r">
              <a:lnSpc>
                <a:spcPts val="2735"/>
              </a:lnSpc>
              <a:buNone/>
            </a:pPr>
            <a:r>
              <a:rPr lang="en-US" sz="2185" dirty="0">
                <a:solidFill>
                  <a:srgbClr val="E5E0DF"/>
                </a:solidFill>
                <a:latin typeface="Poppins" pitchFamily="34" charset="0"/>
                <a:ea typeface="Poppins" pitchFamily="34" charset="-122"/>
                <a:cs typeface="Poppins" pitchFamily="34" charset="-120"/>
              </a:rPr>
              <a:t>Intelligent Experiences</a:t>
            </a:r>
            <a:endParaRPr lang="en-US" sz="2185" dirty="0"/>
          </a:p>
        </p:txBody>
      </p:sp>
      <p:sp>
        <p:nvSpPr>
          <p:cNvPr id="20" name="Text 18"/>
          <p:cNvSpPr/>
          <p:nvPr/>
        </p:nvSpPr>
        <p:spPr>
          <a:xfrm>
            <a:off x="2037993" y="5586651"/>
            <a:ext cx="4055150" cy="1066205"/>
          </a:xfrm>
          <a:prstGeom prst="rect">
            <a:avLst/>
          </a:prstGeom>
          <a:noFill/>
        </p:spPr>
        <p:txBody>
          <a:bodyPr wrap="square" rtlCol="0" anchor="t"/>
          <a:lstStyle/>
          <a:p>
            <a:pPr marL="0" indent="0" algn="r">
              <a:lnSpc>
                <a:spcPts val="2800"/>
              </a:lnSpc>
              <a:buNone/>
            </a:pPr>
            <a:r>
              <a:rPr lang="en-US" sz="1750" dirty="0">
                <a:solidFill>
                  <a:srgbClr val="E5E0DF"/>
                </a:solidFill>
                <a:latin typeface="Roboto" pitchFamily="34" charset="0"/>
                <a:ea typeface="Roboto" pitchFamily="34" charset="-122"/>
                <a:cs typeface="Roboto" pitchFamily="34" charset="-120"/>
              </a:rPr>
              <a:t>Software will become more intuitive, adaptive, and responsive, seamlessly integrating with users' digital lives.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pic>
        <p:nvPicPr>
          <p:cNvPr id="4" name="Image 0" descr="preencoded.png"/>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20" y="1001395"/>
            <a:ext cx="7477760" cy="2776220"/>
          </a:xfrm>
          <a:prstGeom prst="rect">
            <a:avLst/>
          </a:prstGeom>
          <a:noFill/>
        </p:spPr>
        <p:txBody>
          <a:bodyPr wrap="square" rtlCol="0" anchor="t"/>
          <a:lstStyle/>
          <a:p>
            <a:pPr marL="0" indent="0">
              <a:lnSpc>
                <a:spcPts val="7545"/>
              </a:lnSpc>
              <a:buNone/>
            </a:pPr>
            <a:r>
              <a:rPr lang="en-US" sz="4000" dirty="0">
                <a:solidFill>
                  <a:srgbClr val="F2F2F3"/>
                </a:solidFill>
                <a:latin typeface="Poppins" pitchFamily="34" charset="0"/>
                <a:ea typeface="Poppins" pitchFamily="34" charset="-122"/>
                <a:cs typeface="Poppins" pitchFamily="34" charset="-120"/>
              </a:rPr>
              <a:t>Emerging Technologies and Trends in Software Development</a:t>
            </a:r>
            <a:endParaRPr lang="en-US" sz="4000" dirty="0"/>
          </a:p>
        </p:txBody>
      </p:sp>
      <p:sp>
        <p:nvSpPr>
          <p:cNvPr id="6" name="Text 3"/>
          <p:cNvSpPr/>
          <p:nvPr/>
        </p:nvSpPr>
        <p:spPr>
          <a:xfrm>
            <a:off x="6106160" y="4487545"/>
            <a:ext cx="7739380" cy="1863090"/>
          </a:xfrm>
          <a:prstGeom prst="rect">
            <a:avLst/>
          </a:prstGeom>
          <a:noFill/>
        </p:spPr>
        <p:txBody>
          <a:bodyPr wrap="square" rtlCol="0" anchor="t"/>
          <a:lstStyle/>
          <a:p>
            <a:pPr marL="0" indent="0">
              <a:lnSpc>
                <a:spcPts val="2800"/>
              </a:lnSpc>
              <a:buNone/>
            </a:pPr>
            <a:r>
              <a:rPr lang="en-US" sz="3200" dirty="0">
                <a:solidFill>
                  <a:srgbClr val="E5E0DF"/>
                </a:solidFill>
                <a:latin typeface="Roboto" pitchFamily="34" charset="0"/>
                <a:ea typeface="Roboto" pitchFamily="34" charset="-122"/>
                <a:cs typeface="Roboto" pitchFamily="34" charset="-120"/>
              </a:rPr>
              <a:t>The software development landscape is constantly evolving, with emerging technologies like AI, ML, blockchain, and serverless computing reshaping the industry. These advancements are enabling innovative solutions and driving changes in development practices.</a:t>
            </a:r>
            <a:endParaRPr lang="en-US" sz="3200" dirty="0"/>
          </a:p>
        </p:txBody>
      </p:sp>
      <p:sp>
        <p:nvSpPr>
          <p:cNvPr id="9" name="Text 5"/>
          <p:cNvSpPr/>
          <p:nvPr/>
        </p:nvSpPr>
        <p:spPr>
          <a:xfrm>
            <a:off x="6786086" y="6839188"/>
            <a:ext cx="1748909" cy="388858"/>
          </a:xfrm>
          <a:prstGeom prst="rect">
            <a:avLst/>
          </a:prstGeom>
          <a:noFill/>
        </p:spPr>
        <p:txBody>
          <a:bodyPr wrap="none" rtlCol="0" anchor="t"/>
          <a:lstStyle/>
          <a:p>
            <a:pPr marL="0" indent="0" algn="l">
              <a:lnSpc>
                <a:spcPts val="3060"/>
              </a:lnSpc>
              <a:buNone/>
            </a:pPr>
            <a:endParaRPr lang="en-US" sz="218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sp>
        <p:nvSpPr>
          <p:cNvPr id="4" name="Text 2"/>
          <p:cNvSpPr/>
          <p:nvPr/>
        </p:nvSpPr>
        <p:spPr>
          <a:xfrm>
            <a:off x="2037993" y="1869519"/>
            <a:ext cx="10554414" cy="1388745"/>
          </a:xfrm>
          <a:prstGeom prst="rect">
            <a:avLst/>
          </a:prstGeom>
          <a:noFill/>
        </p:spPr>
        <p:txBody>
          <a:bodyPr wrap="square" rtlCol="0" anchor="t"/>
          <a:lstStyle/>
          <a:p>
            <a:pPr marL="0" indent="0">
              <a:lnSpc>
                <a:spcPts val="5470"/>
              </a:lnSpc>
              <a:buNone/>
            </a:pPr>
            <a:r>
              <a:rPr lang="en-US" sz="4375" dirty="0">
                <a:solidFill>
                  <a:srgbClr val="F2F2F3"/>
                </a:solidFill>
                <a:latin typeface="Poppins" pitchFamily="34" charset="0"/>
                <a:ea typeface="Poppins" pitchFamily="34" charset="-122"/>
                <a:cs typeface="Poppins" pitchFamily="34" charset="-120"/>
              </a:rPr>
              <a:t>Artificial Intelligence (AI) and Machine Learning (ML)</a:t>
            </a:r>
            <a:endParaRPr lang="en-US" sz="4375" dirty="0"/>
          </a:p>
        </p:txBody>
      </p:sp>
      <p:sp>
        <p:nvSpPr>
          <p:cNvPr id="5" name="Text 3"/>
          <p:cNvSpPr/>
          <p:nvPr/>
        </p:nvSpPr>
        <p:spPr>
          <a:xfrm>
            <a:off x="2037993" y="3813691"/>
            <a:ext cx="2777490" cy="347186"/>
          </a:xfrm>
          <a:prstGeom prst="rect">
            <a:avLst/>
          </a:prstGeom>
          <a:noFill/>
        </p:spPr>
        <p:txBody>
          <a:bodyPr wrap="none" rtlCol="0" anchor="t"/>
          <a:lstStyle/>
          <a:p>
            <a:pPr marL="0" indent="0">
              <a:lnSpc>
                <a:spcPts val="2735"/>
              </a:lnSpc>
              <a:buNone/>
            </a:pPr>
            <a:r>
              <a:rPr lang="en-US" sz="2185" dirty="0">
                <a:solidFill>
                  <a:srgbClr val="F2F2F3"/>
                </a:solidFill>
                <a:latin typeface="Poppins" pitchFamily="34" charset="0"/>
                <a:ea typeface="Poppins" pitchFamily="34" charset="-122"/>
                <a:cs typeface="Poppins" pitchFamily="34" charset="-120"/>
              </a:rPr>
              <a:t>AI Capabilities</a:t>
            </a:r>
            <a:endParaRPr lang="en-US" sz="2185" dirty="0"/>
          </a:p>
        </p:txBody>
      </p:sp>
      <p:sp>
        <p:nvSpPr>
          <p:cNvPr id="6" name="Text 4"/>
          <p:cNvSpPr/>
          <p:nvPr/>
        </p:nvSpPr>
        <p:spPr>
          <a:xfrm>
            <a:off x="2037993" y="4383048"/>
            <a:ext cx="3156347" cy="1777008"/>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AI and ML are empowering software to perceive, learn, and make intelligent decisions, revolutionizing user experiences and automating complex tasks.</a:t>
            </a:r>
            <a:endParaRPr lang="en-US" sz="1750" dirty="0"/>
          </a:p>
        </p:txBody>
      </p:sp>
      <p:sp>
        <p:nvSpPr>
          <p:cNvPr id="7" name="Text 5"/>
          <p:cNvSpPr/>
          <p:nvPr/>
        </p:nvSpPr>
        <p:spPr>
          <a:xfrm>
            <a:off x="5743932" y="3813691"/>
            <a:ext cx="2777490" cy="347186"/>
          </a:xfrm>
          <a:prstGeom prst="rect">
            <a:avLst/>
          </a:prstGeom>
          <a:noFill/>
        </p:spPr>
        <p:txBody>
          <a:bodyPr wrap="none" rtlCol="0" anchor="t"/>
          <a:lstStyle/>
          <a:p>
            <a:pPr marL="0" indent="0">
              <a:lnSpc>
                <a:spcPts val="2735"/>
              </a:lnSpc>
              <a:buNone/>
            </a:pPr>
            <a:r>
              <a:rPr lang="en-US" sz="2185" dirty="0">
                <a:solidFill>
                  <a:srgbClr val="F2F2F3"/>
                </a:solidFill>
                <a:latin typeface="Poppins" pitchFamily="34" charset="0"/>
                <a:ea typeface="Poppins" pitchFamily="34" charset="-122"/>
                <a:cs typeface="Poppins" pitchFamily="34" charset="-120"/>
              </a:rPr>
              <a:t>ML Applications</a:t>
            </a:r>
            <a:endParaRPr lang="en-US" sz="2185" dirty="0"/>
          </a:p>
        </p:txBody>
      </p:sp>
      <p:sp>
        <p:nvSpPr>
          <p:cNvPr id="8" name="Text 6"/>
          <p:cNvSpPr/>
          <p:nvPr/>
        </p:nvSpPr>
        <p:spPr>
          <a:xfrm>
            <a:off x="5743932" y="4383048"/>
            <a:ext cx="3156347" cy="1777008"/>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From predictive analytics to natural language processing, ML algorithms are driving breakthroughs in software functionality and efficiency.</a:t>
            </a:r>
            <a:endParaRPr lang="en-US" sz="1750" dirty="0"/>
          </a:p>
        </p:txBody>
      </p:sp>
      <p:sp>
        <p:nvSpPr>
          <p:cNvPr id="9" name="Text 7"/>
          <p:cNvSpPr/>
          <p:nvPr/>
        </p:nvSpPr>
        <p:spPr>
          <a:xfrm>
            <a:off x="9449872" y="3813691"/>
            <a:ext cx="3039547" cy="347186"/>
          </a:xfrm>
          <a:prstGeom prst="rect">
            <a:avLst/>
          </a:prstGeom>
          <a:noFill/>
        </p:spPr>
        <p:txBody>
          <a:bodyPr wrap="none" rtlCol="0" anchor="t"/>
          <a:lstStyle/>
          <a:p>
            <a:pPr marL="0" indent="0">
              <a:lnSpc>
                <a:spcPts val="2735"/>
              </a:lnSpc>
              <a:buNone/>
            </a:pPr>
            <a:r>
              <a:rPr lang="en-US" sz="2185" dirty="0">
                <a:solidFill>
                  <a:srgbClr val="F2F2F3"/>
                </a:solidFill>
                <a:latin typeface="Poppins" pitchFamily="34" charset="0"/>
                <a:ea typeface="Poppins" pitchFamily="34" charset="-122"/>
                <a:cs typeface="Poppins" pitchFamily="34" charset="-120"/>
              </a:rPr>
              <a:t>Intelligent Interactions</a:t>
            </a:r>
            <a:endParaRPr lang="en-US" sz="2185" dirty="0"/>
          </a:p>
        </p:txBody>
      </p:sp>
      <p:sp>
        <p:nvSpPr>
          <p:cNvPr id="10" name="Text 8"/>
          <p:cNvSpPr/>
          <p:nvPr/>
        </p:nvSpPr>
        <p:spPr>
          <a:xfrm>
            <a:off x="9449872" y="4383048"/>
            <a:ext cx="3156347" cy="1777008"/>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AI-powered chatbots, virtual assistants, and intelligent process automation are redefining how users interact with software.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pic>
        <p:nvPicPr>
          <p:cNvPr id="4" name="Image 0" descr="preencoded.png"/>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490799" y="1515666"/>
            <a:ext cx="6316385" cy="694373"/>
          </a:xfrm>
          <a:prstGeom prst="rect">
            <a:avLst/>
          </a:prstGeom>
          <a:noFill/>
        </p:spPr>
        <p:txBody>
          <a:bodyPr wrap="none" rtlCol="0" anchor="t"/>
          <a:lstStyle/>
          <a:p>
            <a:pPr marL="0" indent="0">
              <a:lnSpc>
                <a:spcPts val="5470"/>
              </a:lnSpc>
              <a:buNone/>
            </a:pPr>
            <a:r>
              <a:rPr lang="en-US" sz="4375" dirty="0">
                <a:solidFill>
                  <a:srgbClr val="F2F2F3"/>
                </a:solidFill>
                <a:latin typeface="Poppins" pitchFamily="34" charset="0"/>
                <a:ea typeface="Poppins" pitchFamily="34" charset="-122"/>
                <a:cs typeface="Poppins" pitchFamily="34" charset="-120"/>
              </a:rPr>
              <a:t>Blockchain Technology</a:t>
            </a:r>
            <a:endParaRPr lang="en-US" sz="4375" dirty="0"/>
          </a:p>
        </p:txBody>
      </p:sp>
      <p:sp>
        <p:nvSpPr>
          <p:cNvPr id="6" name="Shape 3"/>
          <p:cNvSpPr/>
          <p:nvPr/>
        </p:nvSpPr>
        <p:spPr>
          <a:xfrm>
            <a:off x="4490799" y="2716887"/>
            <a:ext cx="499943" cy="499943"/>
          </a:xfrm>
          <a:prstGeom prst="roundRect">
            <a:avLst>
              <a:gd name="adj" fmla="val 20000"/>
            </a:avLst>
          </a:prstGeom>
          <a:solidFill>
            <a:srgbClr val="3D3D42"/>
          </a:solidFill>
          <a:ln w="7620">
            <a:solidFill>
              <a:srgbClr val="56565B"/>
            </a:solidFill>
            <a:prstDash val="solid"/>
          </a:ln>
        </p:spPr>
      </p:sp>
      <p:sp>
        <p:nvSpPr>
          <p:cNvPr id="7" name="Text 4"/>
          <p:cNvSpPr/>
          <p:nvPr/>
        </p:nvSpPr>
        <p:spPr>
          <a:xfrm>
            <a:off x="4692015" y="2758559"/>
            <a:ext cx="97393" cy="416481"/>
          </a:xfrm>
          <a:prstGeom prst="rect">
            <a:avLst/>
          </a:prstGeom>
          <a:noFill/>
        </p:spPr>
        <p:txBody>
          <a:bodyPr wrap="none" rtlCol="0" anchor="t"/>
          <a:lstStyle/>
          <a:p>
            <a:pPr marL="0" indent="0" algn="ctr">
              <a:lnSpc>
                <a:spcPts val="3280"/>
              </a:lnSpc>
              <a:buNone/>
            </a:pPr>
            <a:r>
              <a:rPr lang="en-US" sz="2625" dirty="0">
                <a:solidFill>
                  <a:srgbClr val="E5E0DF"/>
                </a:solidFill>
                <a:latin typeface="Poppins" pitchFamily="34" charset="0"/>
                <a:ea typeface="Poppins" pitchFamily="34" charset="-122"/>
                <a:cs typeface="Poppins" pitchFamily="34" charset="-120"/>
              </a:rPr>
              <a:t>1</a:t>
            </a:r>
            <a:endParaRPr lang="en-US" sz="2625" dirty="0"/>
          </a:p>
        </p:txBody>
      </p:sp>
      <p:sp>
        <p:nvSpPr>
          <p:cNvPr id="8" name="Text 5"/>
          <p:cNvSpPr/>
          <p:nvPr/>
        </p:nvSpPr>
        <p:spPr>
          <a:xfrm>
            <a:off x="5212913" y="2793206"/>
            <a:ext cx="2777490" cy="347186"/>
          </a:xfrm>
          <a:prstGeom prst="rect">
            <a:avLst/>
          </a:prstGeom>
          <a:noFill/>
        </p:spPr>
        <p:txBody>
          <a:bodyPr wrap="none" rtlCol="0" anchor="t"/>
          <a:lstStyle/>
          <a:p>
            <a:pPr marL="0" indent="0">
              <a:lnSpc>
                <a:spcPts val="2735"/>
              </a:lnSpc>
              <a:buNone/>
            </a:pPr>
            <a:r>
              <a:rPr lang="en-US" sz="2185" dirty="0">
                <a:solidFill>
                  <a:srgbClr val="E5E0DF"/>
                </a:solidFill>
                <a:latin typeface="Poppins" pitchFamily="34" charset="0"/>
                <a:ea typeface="Poppins" pitchFamily="34" charset="-122"/>
                <a:cs typeface="Poppins" pitchFamily="34" charset="-120"/>
              </a:rPr>
              <a:t>Decentralized Trust</a:t>
            </a:r>
            <a:endParaRPr lang="en-US" sz="2185" dirty="0"/>
          </a:p>
        </p:txBody>
      </p:sp>
      <p:sp>
        <p:nvSpPr>
          <p:cNvPr id="9" name="Text 6"/>
          <p:cNvSpPr/>
          <p:nvPr/>
        </p:nvSpPr>
        <p:spPr>
          <a:xfrm>
            <a:off x="5212913" y="3273623"/>
            <a:ext cx="3820001" cy="1777008"/>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Blockchain enables secure, transparent, and decentralized data transactions, transforming how software manages and shares information.</a:t>
            </a:r>
            <a:endParaRPr lang="en-US" sz="1750" dirty="0"/>
          </a:p>
        </p:txBody>
      </p:sp>
      <p:sp>
        <p:nvSpPr>
          <p:cNvPr id="10" name="Shape 7"/>
          <p:cNvSpPr/>
          <p:nvPr/>
        </p:nvSpPr>
        <p:spPr>
          <a:xfrm>
            <a:off x="9255085" y="2716887"/>
            <a:ext cx="499943" cy="499943"/>
          </a:xfrm>
          <a:prstGeom prst="roundRect">
            <a:avLst>
              <a:gd name="adj" fmla="val 20000"/>
            </a:avLst>
          </a:prstGeom>
          <a:solidFill>
            <a:srgbClr val="3D3D42"/>
          </a:solidFill>
          <a:ln w="7620">
            <a:solidFill>
              <a:srgbClr val="56565B"/>
            </a:solidFill>
            <a:prstDash val="solid"/>
          </a:ln>
        </p:spPr>
      </p:sp>
      <p:sp>
        <p:nvSpPr>
          <p:cNvPr id="11" name="Text 8"/>
          <p:cNvSpPr/>
          <p:nvPr/>
        </p:nvSpPr>
        <p:spPr>
          <a:xfrm>
            <a:off x="9409628" y="2758559"/>
            <a:ext cx="190738" cy="416481"/>
          </a:xfrm>
          <a:prstGeom prst="rect">
            <a:avLst/>
          </a:prstGeom>
          <a:noFill/>
        </p:spPr>
        <p:txBody>
          <a:bodyPr wrap="none" rtlCol="0" anchor="t"/>
          <a:lstStyle/>
          <a:p>
            <a:pPr marL="0" indent="0" algn="ctr">
              <a:lnSpc>
                <a:spcPts val="3280"/>
              </a:lnSpc>
              <a:buNone/>
            </a:pPr>
            <a:r>
              <a:rPr lang="en-US" sz="2625" dirty="0">
                <a:solidFill>
                  <a:srgbClr val="E5E0DF"/>
                </a:solidFill>
                <a:latin typeface="Poppins" pitchFamily="34" charset="0"/>
                <a:ea typeface="Poppins" pitchFamily="34" charset="-122"/>
                <a:cs typeface="Poppins" pitchFamily="34" charset="-120"/>
              </a:rPr>
              <a:t>2</a:t>
            </a:r>
            <a:endParaRPr lang="en-US" sz="2625" dirty="0"/>
          </a:p>
        </p:txBody>
      </p:sp>
      <p:sp>
        <p:nvSpPr>
          <p:cNvPr id="12" name="Text 9"/>
          <p:cNvSpPr/>
          <p:nvPr/>
        </p:nvSpPr>
        <p:spPr>
          <a:xfrm>
            <a:off x="9977199" y="2793206"/>
            <a:ext cx="2777490" cy="347186"/>
          </a:xfrm>
          <a:prstGeom prst="rect">
            <a:avLst/>
          </a:prstGeom>
          <a:noFill/>
        </p:spPr>
        <p:txBody>
          <a:bodyPr wrap="none" rtlCol="0" anchor="t"/>
          <a:lstStyle/>
          <a:p>
            <a:pPr marL="0" indent="0">
              <a:lnSpc>
                <a:spcPts val="2735"/>
              </a:lnSpc>
              <a:buNone/>
            </a:pPr>
            <a:r>
              <a:rPr lang="en-US" sz="2185" dirty="0">
                <a:solidFill>
                  <a:srgbClr val="E5E0DF"/>
                </a:solidFill>
                <a:latin typeface="Poppins" pitchFamily="34" charset="0"/>
                <a:ea typeface="Poppins" pitchFamily="34" charset="-122"/>
                <a:cs typeface="Poppins" pitchFamily="34" charset="-120"/>
              </a:rPr>
              <a:t>Smart Contracts</a:t>
            </a:r>
            <a:endParaRPr lang="en-US" sz="2185" dirty="0"/>
          </a:p>
        </p:txBody>
      </p:sp>
      <p:sp>
        <p:nvSpPr>
          <p:cNvPr id="13" name="Text 10"/>
          <p:cNvSpPr/>
          <p:nvPr/>
        </p:nvSpPr>
        <p:spPr>
          <a:xfrm>
            <a:off x="9977199" y="3273623"/>
            <a:ext cx="3820001" cy="1421606"/>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Blockchain-powered smart contracts automate workflows and facilitate trustless agreements, streamlining software processes.</a:t>
            </a:r>
            <a:endParaRPr lang="en-US" sz="1750" dirty="0"/>
          </a:p>
        </p:txBody>
      </p:sp>
      <p:sp>
        <p:nvSpPr>
          <p:cNvPr id="14" name="Shape 11"/>
          <p:cNvSpPr/>
          <p:nvPr/>
        </p:nvSpPr>
        <p:spPr>
          <a:xfrm>
            <a:off x="4490799" y="5446395"/>
            <a:ext cx="499943" cy="499943"/>
          </a:xfrm>
          <a:prstGeom prst="roundRect">
            <a:avLst>
              <a:gd name="adj" fmla="val 20000"/>
            </a:avLst>
          </a:prstGeom>
          <a:solidFill>
            <a:srgbClr val="3D3D42"/>
          </a:solidFill>
          <a:ln w="7620">
            <a:solidFill>
              <a:srgbClr val="56565B"/>
            </a:solidFill>
            <a:prstDash val="solid"/>
          </a:ln>
        </p:spPr>
      </p:sp>
      <p:sp>
        <p:nvSpPr>
          <p:cNvPr id="15" name="Text 12"/>
          <p:cNvSpPr/>
          <p:nvPr/>
        </p:nvSpPr>
        <p:spPr>
          <a:xfrm>
            <a:off x="4643199" y="5488067"/>
            <a:ext cx="195024" cy="416481"/>
          </a:xfrm>
          <a:prstGeom prst="rect">
            <a:avLst/>
          </a:prstGeom>
          <a:noFill/>
        </p:spPr>
        <p:txBody>
          <a:bodyPr wrap="none" rtlCol="0" anchor="t"/>
          <a:lstStyle/>
          <a:p>
            <a:pPr marL="0" indent="0" algn="ctr">
              <a:lnSpc>
                <a:spcPts val="3280"/>
              </a:lnSpc>
              <a:buNone/>
            </a:pPr>
            <a:r>
              <a:rPr lang="en-US" sz="2625" dirty="0">
                <a:solidFill>
                  <a:srgbClr val="E5E0DF"/>
                </a:solidFill>
                <a:latin typeface="Poppins" pitchFamily="34" charset="0"/>
                <a:ea typeface="Poppins" pitchFamily="34" charset="-122"/>
                <a:cs typeface="Poppins" pitchFamily="34" charset="-120"/>
              </a:rPr>
              <a:t>3</a:t>
            </a:r>
            <a:endParaRPr lang="en-US" sz="2625" dirty="0"/>
          </a:p>
        </p:txBody>
      </p:sp>
      <p:sp>
        <p:nvSpPr>
          <p:cNvPr id="16" name="Text 13"/>
          <p:cNvSpPr/>
          <p:nvPr/>
        </p:nvSpPr>
        <p:spPr>
          <a:xfrm>
            <a:off x="5212913" y="5522714"/>
            <a:ext cx="2777490" cy="347186"/>
          </a:xfrm>
          <a:prstGeom prst="rect">
            <a:avLst/>
          </a:prstGeom>
          <a:noFill/>
        </p:spPr>
        <p:txBody>
          <a:bodyPr wrap="none" rtlCol="0" anchor="t"/>
          <a:lstStyle/>
          <a:p>
            <a:pPr marL="0" indent="0">
              <a:lnSpc>
                <a:spcPts val="2735"/>
              </a:lnSpc>
              <a:buNone/>
            </a:pPr>
            <a:r>
              <a:rPr lang="en-US" sz="2185" dirty="0">
                <a:solidFill>
                  <a:srgbClr val="E5E0DF"/>
                </a:solidFill>
                <a:latin typeface="Poppins" pitchFamily="34" charset="0"/>
                <a:ea typeface="Poppins" pitchFamily="34" charset="-122"/>
                <a:cs typeface="Poppins" pitchFamily="34" charset="-120"/>
              </a:rPr>
              <a:t>Traceability</a:t>
            </a:r>
            <a:endParaRPr lang="en-US" sz="2185" dirty="0"/>
          </a:p>
        </p:txBody>
      </p:sp>
      <p:sp>
        <p:nvSpPr>
          <p:cNvPr id="17" name="Text 14"/>
          <p:cNvSpPr/>
          <p:nvPr/>
        </p:nvSpPr>
        <p:spPr>
          <a:xfrm>
            <a:off x="5212913" y="6003131"/>
            <a:ext cx="8584287" cy="710803"/>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The immutable blockchain ledger provides an auditable trail of transactions, enhancing software security and compliance.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sp>
        <p:nvSpPr>
          <p:cNvPr id="4" name="Text 2"/>
          <p:cNvSpPr/>
          <p:nvPr/>
        </p:nvSpPr>
        <p:spPr>
          <a:xfrm>
            <a:off x="2037993" y="2009180"/>
            <a:ext cx="6036469" cy="694373"/>
          </a:xfrm>
          <a:prstGeom prst="rect">
            <a:avLst/>
          </a:prstGeom>
          <a:noFill/>
        </p:spPr>
        <p:txBody>
          <a:bodyPr wrap="none" rtlCol="0" anchor="t"/>
          <a:lstStyle/>
          <a:p>
            <a:pPr marL="0" indent="0">
              <a:lnSpc>
                <a:spcPts val="5470"/>
              </a:lnSpc>
              <a:buNone/>
            </a:pPr>
            <a:r>
              <a:rPr lang="en-US" sz="4375" dirty="0">
                <a:solidFill>
                  <a:srgbClr val="F2F2F3"/>
                </a:solidFill>
                <a:latin typeface="Poppins" pitchFamily="34" charset="0"/>
                <a:ea typeface="Poppins" pitchFamily="34" charset="-122"/>
                <a:cs typeface="Poppins" pitchFamily="34" charset="-120"/>
              </a:rPr>
              <a:t>Serverless Computing</a:t>
            </a:r>
            <a:endParaRPr lang="en-US" sz="4375" dirty="0"/>
          </a:p>
        </p:txBody>
      </p:sp>
      <p:sp>
        <p:nvSpPr>
          <p:cNvPr id="5" name="Shape 3"/>
          <p:cNvSpPr/>
          <p:nvPr/>
        </p:nvSpPr>
        <p:spPr>
          <a:xfrm>
            <a:off x="2037993" y="3147893"/>
            <a:ext cx="3370064" cy="3072408"/>
          </a:xfrm>
          <a:prstGeom prst="roundRect">
            <a:avLst>
              <a:gd name="adj" fmla="val 3254"/>
            </a:avLst>
          </a:prstGeom>
          <a:solidFill>
            <a:srgbClr val="3D3D42"/>
          </a:solidFill>
          <a:ln w="7620">
            <a:solidFill>
              <a:srgbClr val="56565B"/>
            </a:solidFill>
            <a:prstDash val="solid"/>
          </a:ln>
        </p:spPr>
      </p:sp>
      <p:sp>
        <p:nvSpPr>
          <p:cNvPr id="6" name="Text 4"/>
          <p:cNvSpPr/>
          <p:nvPr/>
        </p:nvSpPr>
        <p:spPr>
          <a:xfrm>
            <a:off x="2267783" y="3377684"/>
            <a:ext cx="2777490" cy="347186"/>
          </a:xfrm>
          <a:prstGeom prst="rect">
            <a:avLst/>
          </a:prstGeom>
          <a:noFill/>
        </p:spPr>
        <p:txBody>
          <a:bodyPr wrap="none" rtlCol="0" anchor="t"/>
          <a:lstStyle/>
          <a:p>
            <a:pPr marL="0" indent="0">
              <a:lnSpc>
                <a:spcPts val="2735"/>
              </a:lnSpc>
              <a:buNone/>
            </a:pPr>
            <a:r>
              <a:rPr lang="en-US" sz="2185" dirty="0">
                <a:solidFill>
                  <a:srgbClr val="E5E0DF"/>
                </a:solidFill>
                <a:latin typeface="Poppins" pitchFamily="34" charset="0"/>
                <a:ea typeface="Poppins" pitchFamily="34" charset="-122"/>
                <a:cs typeface="Poppins" pitchFamily="34" charset="-120"/>
              </a:rPr>
              <a:t>Scalability</a:t>
            </a:r>
            <a:endParaRPr lang="en-US" sz="2185" dirty="0"/>
          </a:p>
        </p:txBody>
      </p:sp>
      <p:sp>
        <p:nvSpPr>
          <p:cNvPr id="7" name="Text 5"/>
          <p:cNvSpPr/>
          <p:nvPr/>
        </p:nvSpPr>
        <p:spPr>
          <a:xfrm>
            <a:off x="2267783" y="3858101"/>
            <a:ext cx="2910483" cy="2132409"/>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Serverless architectures automatically scale resources, enabling software to handle fluctuating workloads without infrastructure management.</a:t>
            </a:r>
            <a:endParaRPr lang="en-US" sz="1750" dirty="0"/>
          </a:p>
        </p:txBody>
      </p:sp>
      <p:sp>
        <p:nvSpPr>
          <p:cNvPr id="8" name="Shape 6"/>
          <p:cNvSpPr/>
          <p:nvPr/>
        </p:nvSpPr>
        <p:spPr>
          <a:xfrm>
            <a:off x="5630228" y="3147893"/>
            <a:ext cx="3370064" cy="3072408"/>
          </a:xfrm>
          <a:prstGeom prst="roundRect">
            <a:avLst>
              <a:gd name="adj" fmla="val 3254"/>
            </a:avLst>
          </a:prstGeom>
          <a:solidFill>
            <a:srgbClr val="3D3D42"/>
          </a:solidFill>
          <a:ln w="7620">
            <a:solidFill>
              <a:srgbClr val="56565B"/>
            </a:solidFill>
            <a:prstDash val="solid"/>
          </a:ln>
        </p:spPr>
      </p:sp>
      <p:sp>
        <p:nvSpPr>
          <p:cNvPr id="9" name="Text 7"/>
          <p:cNvSpPr/>
          <p:nvPr/>
        </p:nvSpPr>
        <p:spPr>
          <a:xfrm>
            <a:off x="5860018" y="3377684"/>
            <a:ext cx="2777490" cy="347186"/>
          </a:xfrm>
          <a:prstGeom prst="rect">
            <a:avLst/>
          </a:prstGeom>
          <a:noFill/>
        </p:spPr>
        <p:txBody>
          <a:bodyPr wrap="none" rtlCol="0" anchor="t"/>
          <a:lstStyle/>
          <a:p>
            <a:pPr marL="0" indent="0">
              <a:lnSpc>
                <a:spcPts val="2735"/>
              </a:lnSpc>
              <a:buNone/>
            </a:pPr>
            <a:r>
              <a:rPr lang="en-US" sz="2185" dirty="0">
                <a:solidFill>
                  <a:srgbClr val="E5E0DF"/>
                </a:solidFill>
                <a:latin typeface="Poppins" pitchFamily="34" charset="0"/>
                <a:ea typeface="Poppins" pitchFamily="34" charset="-122"/>
                <a:cs typeface="Poppins" pitchFamily="34" charset="-120"/>
              </a:rPr>
              <a:t>Cost Efficiency</a:t>
            </a:r>
            <a:endParaRPr lang="en-US" sz="2185" dirty="0"/>
          </a:p>
        </p:txBody>
      </p:sp>
      <p:sp>
        <p:nvSpPr>
          <p:cNvPr id="10" name="Text 8"/>
          <p:cNvSpPr/>
          <p:nvPr/>
        </p:nvSpPr>
        <p:spPr>
          <a:xfrm>
            <a:off x="5860018" y="3858101"/>
            <a:ext cx="2910483" cy="1777008"/>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Serverless computing charges based on actual usage, reducing software development and operational costs.</a:t>
            </a:r>
            <a:endParaRPr lang="en-US" sz="1750" dirty="0"/>
          </a:p>
        </p:txBody>
      </p:sp>
      <p:sp>
        <p:nvSpPr>
          <p:cNvPr id="11" name="Shape 9"/>
          <p:cNvSpPr/>
          <p:nvPr/>
        </p:nvSpPr>
        <p:spPr>
          <a:xfrm>
            <a:off x="9222462" y="3147893"/>
            <a:ext cx="3370064" cy="3072408"/>
          </a:xfrm>
          <a:prstGeom prst="roundRect">
            <a:avLst>
              <a:gd name="adj" fmla="val 3254"/>
            </a:avLst>
          </a:prstGeom>
          <a:solidFill>
            <a:srgbClr val="3D3D42"/>
          </a:solidFill>
          <a:ln w="7620">
            <a:solidFill>
              <a:srgbClr val="56565B"/>
            </a:solidFill>
            <a:prstDash val="solid"/>
          </a:ln>
        </p:spPr>
      </p:sp>
      <p:sp>
        <p:nvSpPr>
          <p:cNvPr id="12" name="Text 10"/>
          <p:cNvSpPr/>
          <p:nvPr/>
        </p:nvSpPr>
        <p:spPr>
          <a:xfrm>
            <a:off x="9452253" y="3377684"/>
            <a:ext cx="2910483" cy="694373"/>
          </a:xfrm>
          <a:prstGeom prst="rect">
            <a:avLst/>
          </a:prstGeom>
          <a:noFill/>
        </p:spPr>
        <p:txBody>
          <a:bodyPr wrap="square" rtlCol="0" anchor="t"/>
          <a:lstStyle/>
          <a:p>
            <a:pPr marL="0" indent="0">
              <a:lnSpc>
                <a:spcPts val="2735"/>
              </a:lnSpc>
              <a:buNone/>
            </a:pPr>
            <a:r>
              <a:rPr lang="en-US" sz="2185" dirty="0">
                <a:solidFill>
                  <a:srgbClr val="E5E0DF"/>
                </a:solidFill>
                <a:latin typeface="Poppins" pitchFamily="34" charset="0"/>
                <a:ea typeface="Poppins" pitchFamily="34" charset="-122"/>
                <a:cs typeface="Poppins" pitchFamily="34" charset="-120"/>
              </a:rPr>
              <a:t>Developer Productivity</a:t>
            </a:r>
            <a:endParaRPr lang="en-US" sz="2185" dirty="0"/>
          </a:p>
        </p:txBody>
      </p:sp>
      <p:sp>
        <p:nvSpPr>
          <p:cNvPr id="13" name="Text 11"/>
          <p:cNvSpPr/>
          <p:nvPr/>
        </p:nvSpPr>
        <p:spPr>
          <a:xfrm>
            <a:off x="9452253" y="4205288"/>
            <a:ext cx="2910483" cy="1777008"/>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Serverless platforms abstract away infrastructure concerns, allowing developers to focus on building innovative software features.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sp>
        <p:nvSpPr>
          <p:cNvPr id="4" name="Text 2"/>
          <p:cNvSpPr/>
          <p:nvPr/>
        </p:nvSpPr>
        <p:spPr>
          <a:xfrm>
            <a:off x="2037993" y="1085731"/>
            <a:ext cx="8040410" cy="694373"/>
          </a:xfrm>
          <a:prstGeom prst="rect">
            <a:avLst/>
          </a:prstGeom>
          <a:noFill/>
        </p:spPr>
        <p:txBody>
          <a:bodyPr wrap="none" rtlCol="0" anchor="t"/>
          <a:lstStyle/>
          <a:p>
            <a:pPr marL="0" indent="0">
              <a:lnSpc>
                <a:spcPts val="5470"/>
              </a:lnSpc>
              <a:buNone/>
            </a:pPr>
            <a:r>
              <a:rPr lang="en-US" sz="4375" dirty="0">
                <a:solidFill>
                  <a:srgbClr val="F2F2F3"/>
                </a:solidFill>
                <a:latin typeface="Poppins" pitchFamily="34" charset="0"/>
                <a:ea typeface="Poppins" pitchFamily="34" charset="-122"/>
                <a:cs typeface="Poppins" pitchFamily="34" charset="-120"/>
              </a:rPr>
              <a:t>Innovative Software Solutions</a:t>
            </a:r>
            <a:endParaRPr lang="en-US" sz="4375" dirty="0"/>
          </a:p>
        </p:txBody>
      </p:sp>
      <p:pic>
        <p:nvPicPr>
          <p:cNvPr id="5" name="Image 0" descr="preencoded.png"/>
          <p:cNvPicPr>
            <a:picLocks noChangeAspect="1"/>
          </p:cNvPicPr>
          <p:nvPr/>
        </p:nvPicPr>
        <p:blipFill>
          <a:blip r:embed="rId1"/>
          <a:stretch>
            <a:fillRect/>
          </a:stretch>
        </p:blipFill>
        <p:spPr>
          <a:xfrm>
            <a:off x="2037993" y="2224445"/>
            <a:ext cx="3295888" cy="2036921"/>
          </a:xfrm>
          <a:prstGeom prst="rect">
            <a:avLst/>
          </a:prstGeom>
        </p:spPr>
      </p:pic>
      <p:sp>
        <p:nvSpPr>
          <p:cNvPr id="6" name="Text 3"/>
          <p:cNvSpPr/>
          <p:nvPr/>
        </p:nvSpPr>
        <p:spPr>
          <a:xfrm>
            <a:off x="2037993" y="4539020"/>
            <a:ext cx="3295888" cy="694373"/>
          </a:xfrm>
          <a:prstGeom prst="rect">
            <a:avLst/>
          </a:prstGeom>
          <a:noFill/>
        </p:spPr>
        <p:txBody>
          <a:bodyPr wrap="square" rtlCol="0" anchor="t"/>
          <a:lstStyle/>
          <a:p>
            <a:pPr marL="0" indent="0" algn="l">
              <a:lnSpc>
                <a:spcPts val="2735"/>
              </a:lnSpc>
              <a:buNone/>
            </a:pPr>
            <a:r>
              <a:rPr lang="en-US" sz="2185" dirty="0">
                <a:solidFill>
                  <a:srgbClr val="E5E0DF"/>
                </a:solidFill>
                <a:latin typeface="Poppins" pitchFamily="34" charset="0"/>
                <a:ea typeface="Poppins" pitchFamily="34" charset="-122"/>
                <a:cs typeface="Poppins" pitchFamily="34" charset="-120"/>
              </a:rPr>
              <a:t>Cloud-Native Applications</a:t>
            </a:r>
            <a:endParaRPr lang="en-US" sz="2185" dirty="0"/>
          </a:p>
        </p:txBody>
      </p:sp>
      <p:sp>
        <p:nvSpPr>
          <p:cNvPr id="7" name="Text 4"/>
          <p:cNvSpPr/>
          <p:nvPr/>
        </p:nvSpPr>
        <p:spPr>
          <a:xfrm>
            <a:off x="2037993" y="5366623"/>
            <a:ext cx="3295888" cy="1777008"/>
          </a:xfrm>
          <a:prstGeom prst="rect">
            <a:avLst/>
          </a:prstGeom>
          <a:noFill/>
        </p:spPr>
        <p:txBody>
          <a:bodyPr wrap="square" rtlCol="0" anchor="t"/>
          <a:lstStyle/>
          <a:p>
            <a:pPr marL="0" indent="0" algn="l">
              <a:lnSpc>
                <a:spcPts val="2800"/>
              </a:lnSpc>
              <a:buNone/>
            </a:pPr>
            <a:r>
              <a:rPr lang="en-US" sz="1750" dirty="0">
                <a:solidFill>
                  <a:srgbClr val="E5E0DF"/>
                </a:solidFill>
                <a:latin typeface="Roboto" pitchFamily="34" charset="0"/>
                <a:ea typeface="Roboto" pitchFamily="34" charset="-122"/>
                <a:cs typeface="Roboto" pitchFamily="34" charset="-120"/>
              </a:rPr>
              <a:t>Emerging technologies enable the development of cloud-native software that is scalable, resilient, and optimized for the modern cloud ecosystem.</a:t>
            </a:r>
            <a:endParaRPr lang="en-US" sz="1750" dirty="0"/>
          </a:p>
        </p:txBody>
      </p:sp>
      <p:pic>
        <p:nvPicPr>
          <p:cNvPr id="8" name="Image 1" descr="preencoded.png"/>
          <p:cNvPicPr>
            <a:picLocks noChangeAspect="1"/>
          </p:cNvPicPr>
          <p:nvPr/>
        </p:nvPicPr>
        <p:blipFill>
          <a:blip r:embed="rId2"/>
          <a:stretch>
            <a:fillRect/>
          </a:stretch>
        </p:blipFill>
        <p:spPr>
          <a:xfrm>
            <a:off x="5667137" y="2224445"/>
            <a:ext cx="3296007" cy="2037040"/>
          </a:xfrm>
          <a:prstGeom prst="rect">
            <a:avLst/>
          </a:prstGeom>
        </p:spPr>
      </p:pic>
      <p:sp>
        <p:nvSpPr>
          <p:cNvPr id="9" name="Text 5"/>
          <p:cNvSpPr/>
          <p:nvPr/>
        </p:nvSpPr>
        <p:spPr>
          <a:xfrm>
            <a:off x="5667137" y="4539139"/>
            <a:ext cx="3296007" cy="694373"/>
          </a:xfrm>
          <a:prstGeom prst="rect">
            <a:avLst/>
          </a:prstGeom>
          <a:noFill/>
        </p:spPr>
        <p:txBody>
          <a:bodyPr wrap="square" rtlCol="0" anchor="t"/>
          <a:lstStyle/>
          <a:p>
            <a:pPr marL="0" indent="0" algn="l">
              <a:lnSpc>
                <a:spcPts val="2735"/>
              </a:lnSpc>
              <a:buNone/>
            </a:pPr>
            <a:r>
              <a:rPr lang="en-US" sz="2185" dirty="0">
                <a:solidFill>
                  <a:srgbClr val="E5E0DF"/>
                </a:solidFill>
                <a:latin typeface="Poppins" pitchFamily="34" charset="0"/>
                <a:ea typeface="Poppins" pitchFamily="34" charset="-122"/>
                <a:cs typeface="Poppins" pitchFamily="34" charset="-120"/>
              </a:rPr>
              <a:t>IoT and Edge Computing</a:t>
            </a:r>
            <a:endParaRPr lang="en-US" sz="2185" dirty="0"/>
          </a:p>
        </p:txBody>
      </p:sp>
      <p:sp>
        <p:nvSpPr>
          <p:cNvPr id="10" name="Text 6"/>
          <p:cNvSpPr/>
          <p:nvPr/>
        </p:nvSpPr>
        <p:spPr>
          <a:xfrm>
            <a:off x="5667137" y="5366742"/>
            <a:ext cx="3296007" cy="1777008"/>
          </a:xfrm>
          <a:prstGeom prst="rect">
            <a:avLst/>
          </a:prstGeom>
          <a:noFill/>
        </p:spPr>
        <p:txBody>
          <a:bodyPr wrap="square" rtlCol="0" anchor="t"/>
          <a:lstStyle/>
          <a:p>
            <a:pPr marL="0" indent="0" algn="l">
              <a:lnSpc>
                <a:spcPts val="2800"/>
              </a:lnSpc>
              <a:buNone/>
            </a:pPr>
            <a:r>
              <a:rPr lang="en-US" sz="1750" dirty="0">
                <a:solidFill>
                  <a:srgbClr val="E5E0DF"/>
                </a:solidFill>
                <a:latin typeface="Roboto" pitchFamily="34" charset="0"/>
                <a:ea typeface="Roboto" pitchFamily="34" charset="-122"/>
                <a:cs typeface="Roboto" pitchFamily="34" charset="-120"/>
              </a:rPr>
              <a:t>The convergence of IoT and edge computing allows software to process data closer to the source, improving responsiveness and reducing latency.</a:t>
            </a:r>
            <a:endParaRPr lang="en-US" sz="1750" dirty="0"/>
          </a:p>
        </p:txBody>
      </p:sp>
      <p:pic>
        <p:nvPicPr>
          <p:cNvPr id="11" name="Image 2" descr="preencoded.png"/>
          <p:cNvPicPr>
            <a:picLocks noChangeAspect="1"/>
          </p:cNvPicPr>
          <p:nvPr/>
        </p:nvPicPr>
        <p:blipFill>
          <a:blip r:embed="rId3"/>
          <a:stretch>
            <a:fillRect/>
          </a:stretch>
        </p:blipFill>
        <p:spPr>
          <a:xfrm>
            <a:off x="9296400" y="2224445"/>
            <a:ext cx="3296007" cy="2037040"/>
          </a:xfrm>
          <a:prstGeom prst="rect">
            <a:avLst/>
          </a:prstGeom>
        </p:spPr>
      </p:pic>
      <p:sp>
        <p:nvSpPr>
          <p:cNvPr id="12" name="Text 7"/>
          <p:cNvSpPr/>
          <p:nvPr/>
        </p:nvSpPr>
        <p:spPr>
          <a:xfrm>
            <a:off x="9296400" y="4539139"/>
            <a:ext cx="3134797" cy="347186"/>
          </a:xfrm>
          <a:prstGeom prst="rect">
            <a:avLst/>
          </a:prstGeom>
          <a:noFill/>
        </p:spPr>
        <p:txBody>
          <a:bodyPr wrap="none" rtlCol="0" anchor="t"/>
          <a:lstStyle/>
          <a:p>
            <a:pPr marL="0" indent="0" algn="l">
              <a:lnSpc>
                <a:spcPts val="2735"/>
              </a:lnSpc>
              <a:buNone/>
            </a:pPr>
            <a:r>
              <a:rPr lang="en-US" sz="2185" dirty="0">
                <a:solidFill>
                  <a:srgbClr val="E5E0DF"/>
                </a:solidFill>
                <a:latin typeface="Poppins" pitchFamily="34" charset="0"/>
                <a:ea typeface="Poppins" pitchFamily="34" charset="-122"/>
                <a:cs typeface="Poppins" pitchFamily="34" charset="-120"/>
              </a:rPr>
              <a:t>Immersive Experiences</a:t>
            </a:r>
            <a:endParaRPr lang="en-US" sz="2185" dirty="0"/>
          </a:p>
        </p:txBody>
      </p:sp>
      <p:sp>
        <p:nvSpPr>
          <p:cNvPr id="13" name="Text 8"/>
          <p:cNvSpPr/>
          <p:nvPr/>
        </p:nvSpPr>
        <p:spPr>
          <a:xfrm>
            <a:off x="9296400" y="5019556"/>
            <a:ext cx="3296007" cy="1421606"/>
          </a:xfrm>
          <a:prstGeom prst="rect">
            <a:avLst/>
          </a:prstGeom>
          <a:noFill/>
        </p:spPr>
        <p:txBody>
          <a:bodyPr wrap="square" rtlCol="0" anchor="t"/>
          <a:lstStyle/>
          <a:p>
            <a:pPr marL="0" indent="0" algn="l">
              <a:lnSpc>
                <a:spcPts val="2800"/>
              </a:lnSpc>
              <a:buNone/>
            </a:pPr>
            <a:r>
              <a:rPr lang="en-US" sz="1750" dirty="0">
                <a:solidFill>
                  <a:srgbClr val="E5E0DF"/>
                </a:solidFill>
                <a:latin typeface="Roboto" pitchFamily="34" charset="0"/>
                <a:ea typeface="Roboto" pitchFamily="34" charset="-122"/>
                <a:cs typeface="Roboto" pitchFamily="34" charset="-120"/>
              </a:rPr>
              <a:t>Advancements in AR, VR, and mixed reality are enabling software to create more engaging and immersive user experiences.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sp>
        <p:nvSpPr>
          <p:cNvPr id="4" name="Text 2"/>
          <p:cNvSpPr/>
          <p:nvPr/>
        </p:nvSpPr>
        <p:spPr>
          <a:xfrm>
            <a:off x="2037993" y="1680686"/>
            <a:ext cx="10554414" cy="1388745"/>
          </a:xfrm>
          <a:prstGeom prst="rect">
            <a:avLst/>
          </a:prstGeom>
          <a:noFill/>
        </p:spPr>
        <p:txBody>
          <a:bodyPr wrap="square" rtlCol="0" anchor="t"/>
          <a:lstStyle/>
          <a:p>
            <a:pPr marL="0" indent="0">
              <a:lnSpc>
                <a:spcPts val="5470"/>
              </a:lnSpc>
              <a:buNone/>
            </a:pPr>
            <a:r>
              <a:rPr lang="en-US" sz="4375" dirty="0">
                <a:solidFill>
                  <a:srgbClr val="F2F2F3"/>
                </a:solidFill>
                <a:latin typeface="Poppins" pitchFamily="34" charset="0"/>
                <a:ea typeface="Poppins" pitchFamily="34" charset="-122"/>
                <a:cs typeface="Poppins" pitchFamily="34" charset="-120"/>
              </a:rPr>
              <a:t>Reshaping Software Development Practices</a:t>
            </a:r>
            <a:endParaRPr lang="en-US" sz="4375" dirty="0"/>
          </a:p>
        </p:txBody>
      </p:sp>
      <p:pic>
        <p:nvPicPr>
          <p:cNvPr id="5" name="Image 0" descr="preencoded.png"/>
          <p:cNvPicPr>
            <a:picLocks noChangeAspect="1"/>
          </p:cNvPicPr>
          <p:nvPr/>
        </p:nvPicPr>
        <p:blipFill>
          <a:blip r:embed="rId1"/>
          <a:stretch>
            <a:fillRect/>
          </a:stretch>
        </p:blipFill>
        <p:spPr>
          <a:xfrm>
            <a:off x="2037993" y="3513773"/>
            <a:ext cx="555427" cy="555427"/>
          </a:xfrm>
          <a:prstGeom prst="rect">
            <a:avLst/>
          </a:prstGeom>
        </p:spPr>
      </p:pic>
      <p:sp>
        <p:nvSpPr>
          <p:cNvPr id="6" name="Text 3"/>
          <p:cNvSpPr/>
          <p:nvPr/>
        </p:nvSpPr>
        <p:spPr>
          <a:xfrm>
            <a:off x="2037993" y="4291370"/>
            <a:ext cx="2777490" cy="347186"/>
          </a:xfrm>
          <a:prstGeom prst="rect">
            <a:avLst/>
          </a:prstGeom>
          <a:noFill/>
        </p:spPr>
        <p:txBody>
          <a:bodyPr wrap="none" rtlCol="0" anchor="t"/>
          <a:lstStyle/>
          <a:p>
            <a:pPr marL="0" indent="0" algn="l">
              <a:lnSpc>
                <a:spcPts val="2735"/>
              </a:lnSpc>
              <a:buNone/>
            </a:pPr>
            <a:r>
              <a:rPr lang="en-US" sz="2185" dirty="0">
                <a:solidFill>
                  <a:srgbClr val="E5E0DF"/>
                </a:solidFill>
                <a:latin typeface="Poppins" pitchFamily="34" charset="0"/>
                <a:ea typeface="Poppins" pitchFamily="34" charset="-122"/>
                <a:cs typeface="Poppins" pitchFamily="34" charset="-120"/>
              </a:rPr>
              <a:t>Agile Methodologies</a:t>
            </a:r>
            <a:endParaRPr lang="en-US" sz="2185" dirty="0"/>
          </a:p>
        </p:txBody>
      </p:sp>
      <p:sp>
        <p:nvSpPr>
          <p:cNvPr id="7" name="Text 4"/>
          <p:cNvSpPr/>
          <p:nvPr/>
        </p:nvSpPr>
        <p:spPr>
          <a:xfrm>
            <a:off x="2037993" y="4771787"/>
            <a:ext cx="3295888" cy="1777008"/>
          </a:xfrm>
          <a:prstGeom prst="rect">
            <a:avLst/>
          </a:prstGeom>
          <a:noFill/>
        </p:spPr>
        <p:txBody>
          <a:bodyPr wrap="square" rtlCol="0" anchor="t"/>
          <a:lstStyle/>
          <a:p>
            <a:pPr marL="0" indent="0" algn="l">
              <a:lnSpc>
                <a:spcPts val="2800"/>
              </a:lnSpc>
              <a:buNone/>
            </a:pPr>
            <a:r>
              <a:rPr lang="en-US" sz="1750" dirty="0">
                <a:solidFill>
                  <a:srgbClr val="E5E0DF"/>
                </a:solidFill>
                <a:latin typeface="Roboto" pitchFamily="34" charset="0"/>
                <a:ea typeface="Roboto" pitchFamily="34" charset="-122"/>
                <a:cs typeface="Roboto" pitchFamily="34" charset="-120"/>
              </a:rPr>
              <a:t>Agile development practices, such as iterative sprints and continuous integration, are becoming the norm to adapt to changing requirements.</a:t>
            </a:r>
            <a:endParaRPr lang="en-US" sz="1750" dirty="0"/>
          </a:p>
        </p:txBody>
      </p:sp>
      <p:pic>
        <p:nvPicPr>
          <p:cNvPr id="8" name="Image 1" descr="preencoded.png"/>
          <p:cNvPicPr>
            <a:picLocks noChangeAspect="1"/>
          </p:cNvPicPr>
          <p:nvPr/>
        </p:nvPicPr>
        <p:blipFill>
          <a:blip r:embed="rId2"/>
          <a:stretch>
            <a:fillRect/>
          </a:stretch>
        </p:blipFill>
        <p:spPr>
          <a:xfrm>
            <a:off x="5667137" y="3513773"/>
            <a:ext cx="555427" cy="555427"/>
          </a:xfrm>
          <a:prstGeom prst="rect">
            <a:avLst/>
          </a:prstGeom>
        </p:spPr>
      </p:pic>
      <p:sp>
        <p:nvSpPr>
          <p:cNvPr id="9" name="Text 5"/>
          <p:cNvSpPr/>
          <p:nvPr/>
        </p:nvSpPr>
        <p:spPr>
          <a:xfrm>
            <a:off x="5667137" y="4291370"/>
            <a:ext cx="3021449" cy="347186"/>
          </a:xfrm>
          <a:prstGeom prst="rect">
            <a:avLst/>
          </a:prstGeom>
          <a:noFill/>
        </p:spPr>
        <p:txBody>
          <a:bodyPr wrap="none" rtlCol="0" anchor="t"/>
          <a:lstStyle/>
          <a:p>
            <a:pPr marL="0" indent="0" algn="l">
              <a:lnSpc>
                <a:spcPts val="2735"/>
              </a:lnSpc>
              <a:buNone/>
            </a:pPr>
            <a:r>
              <a:rPr lang="en-US" sz="2185" dirty="0">
                <a:solidFill>
                  <a:srgbClr val="E5E0DF"/>
                </a:solidFill>
                <a:latin typeface="Poppins" pitchFamily="34" charset="0"/>
                <a:ea typeface="Poppins" pitchFamily="34" charset="-122"/>
                <a:cs typeface="Poppins" pitchFamily="34" charset="-120"/>
              </a:rPr>
              <a:t>DevOps Collaboration</a:t>
            </a:r>
            <a:endParaRPr lang="en-US" sz="2185" dirty="0"/>
          </a:p>
        </p:txBody>
      </p:sp>
      <p:sp>
        <p:nvSpPr>
          <p:cNvPr id="10" name="Text 6"/>
          <p:cNvSpPr/>
          <p:nvPr/>
        </p:nvSpPr>
        <p:spPr>
          <a:xfrm>
            <a:off x="5667137" y="4771787"/>
            <a:ext cx="3296007" cy="1777008"/>
          </a:xfrm>
          <a:prstGeom prst="rect">
            <a:avLst/>
          </a:prstGeom>
          <a:noFill/>
        </p:spPr>
        <p:txBody>
          <a:bodyPr wrap="square" rtlCol="0" anchor="t"/>
          <a:lstStyle/>
          <a:p>
            <a:pPr marL="0" indent="0" algn="l">
              <a:lnSpc>
                <a:spcPts val="2800"/>
              </a:lnSpc>
              <a:buNone/>
            </a:pPr>
            <a:r>
              <a:rPr lang="en-US" sz="1750" dirty="0">
                <a:solidFill>
                  <a:srgbClr val="E5E0DF"/>
                </a:solidFill>
                <a:latin typeface="Roboto" pitchFamily="34" charset="0"/>
                <a:ea typeface="Roboto" pitchFamily="34" charset="-122"/>
                <a:cs typeface="Roboto" pitchFamily="34" charset="-120"/>
              </a:rPr>
              <a:t>DevOps principles foster closer collaboration between development and operations teams, streamlining software delivery and maintenance.</a:t>
            </a:r>
            <a:endParaRPr lang="en-US" sz="1750" dirty="0"/>
          </a:p>
        </p:txBody>
      </p:sp>
      <p:pic>
        <p:nvPicPr>
          <p:cNvPr id="11" name="Image 2" descr="preencoded.png"/>
          <p:cNvPicPr>
            <a:picLocks noChangeAspect="1"/>
          </p:cNvPicPr>
          <p:nvPr/>
        </p:nvPicPr>
        <p:blipFill>
          <a:blip r:embed="rId3"/>
          <a:stretch>
            <a:fillRect/>
          </a:stretch>
        </p:blipFill>
        <p:spPr>
          <a:xfrm>
            <a:off x="9296400" y="3513773"/>
            <a:ext cx="555427" cy="555427"/>
          </a:xfrm>
          <a:prstGeom prst="rect">
            <a:avLst/>
          </a:prstGeom>
        </p:spPr>
      </p:pic>
      <p:sp>
        <p:nvSpPr>
          <p:cNvPr id="12" name="Text 7"/>
          <p:cNvSpPr/>
          <p:nvPr/>
        </p:nvSpPr>
        <p:spPr>
          <a:xfrm>
            <a:off x="9296400" y="4291370"/>
            <a:ext cx="2805708" cy="347186"/>
          </a:xfrm>
          <a:prstGeom prst="rect">
            <a:avLst/>
          </a:prstGeom>
          <a:noFill/>
        </p:spPr>
        <p:txBody>
          <a:bodyPr wrap="none" rtlCol="0" anchor="t"/>
          <a:lstStyle/>
          <a:p>
            <a:pPr marL="0" indent="0" algn="l">
              <a:lnSpc>
                <a:spcPts val="2735"/>
              </a:lnSpc>
              <a:buNone/>
            </a:pPr>
            <a:r>
              <a:rPr lang="en-US" sz="2185" dirty="0">
                <a:solidFill>
                  <a:srgbClr val="E5E0DF"/>
                </a:solidFill>
                <a:latin typeface="Poppins" pitchFamily="34" charset="0"/>
                <a:ea typeface="Poppins" pitchFamily="34" charset="-122"/>
                <a:cs typeface="Poppins" pitchFamily="34" charset="-120"/>
              </a:rPr>
              <a:t>Low-Code/No-Code</a:t>
            </a:r>
            <a:endParaRPr lang="en-US" sz="2185" dirty="0"/>
          </a:p>
        </p:txBody>
      </p:sp>
      <p:sp>
        <p:nvSpPr>
          <p:cNvPr id="13" name="Text 8"/>
          <p:cNvSpPr/>
          <p:nvPr/>
        </p:nvSpPr>
        <p:spPr>
          <a:xfrm>
            <a:off x="9296400" y="4771787"/>
            <a:ext cx="3296007" cy="1777008"/>
          </a:xfrm>
          <a:prstGeom prst="rect">
            <a:avLst/>
          </a:prstGeom>
          <a:noFill/>
        </p:spPr>
        <p:txBody>
          <a:bodyPr wrap="square" rtlCol="0" anchor="t"/>
          <a:lstStyle/>
          <a:p>
            <a:pPr marL="0" indent="0" algn="l">
              <a:lnSpc>
                <a:spcPts val="2800"/>
              </a:lnSpc>
              <a:buNone/>
            </a:pPr>
            <a:r>
              <a:rPr lang="en-US" sz="1750" dirty="0">
                <a:solidFill>
                  <a:srgbClr val="E5E0DF"/>
                </a:solidFill>
                <a:latin typeface="Roboto" pitchFamily="34" charset="0"/>
                <a:ea typeface="Roboto" pitchFamily="34" charset="-122"/>
                <a:cs typeface="Roboto" pitchFamily="34" charset="-120"/>
              </a:rPr>
              <a:t>Low-code and no-code platforms empower non-technical users to build and customize software, democratizing application development.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30791"/>
          </a:xfrm>
          <a:prstGeom prst="rect">
            <a:avLst/>
          </a:prstGeom>
          <a:solidFill>
            <a:srgbClr val="050505"/>
          </a:solidFill>
        </p:spPr>
      </p:sp>
      <p:pic>
        <p:nvPicPr>
          <p:cNvPr id="4" name="Image 0" descr="preencoded.png"/>
          <p:cNvPicPr>
            <a:picLocks noChangeAspect="1"/>
          </p:cNvPicPr>
          <p:nvPr/>
        </p:nvPicPr>
        <p:blipFill>
          <a:blip r:embed="rId1"/>
          <a:stretch>
            <a:fillRect/>
          </a:stretch>
        </p:blipFill>
        <p:spPr>
          <a:xfrm>
            <a:off x="10980420" y="0"/>
            <a:ext cx="3657600" cy="8230791"/>
          </a:xfrm>
          <a:prstGeom prst="rect">
            <a:avLst/>
          </a:prstGeom>
        </p:spPr>
      </p:pic>
      <p:sp>
        <p:nvSpPr>
          <p:cNvPr id="5" name="Text 2"/>
          <p:cNvSpPr/>
          <p:nvPr/>
        </p:nvSpPr>
        <p:spPr>
          <a:xfrm>
            <a:off x="828556" y="607576"/>
            <a:ext cx="9315688" cy="1381125"/>
          </a:xfrm>
          <a:prstGeom prst="rect">
            <a:avLst/>
          </a:prstGeom>
          <a:noFill/>
        </p:spPr>
        <p:txBody>
          <a:bodyPr wrap="square" rtlCol="0" anchor="t"/>
          <a:lstStyle/>
          <a:p>
            <a:pPr marL="0" indent="0">
              <a:lnSpc>
                <a:spcPts val="5435"/>
              </a:lnSpc>
              <a:buNone/>
            </a:pPr>
            <a:r>
              <a:rPr lang="en-US" sz="4350" dirty="0">
                <a:solidFill>
                  <a:srgbClr val="F2F2F3"/>
                </a:solidFill>
                <a:latin typeface="Poppins" pitchFamily="34" charset="0"/>
                <a:ea typeface="Poppins" pitchFamily="34" charset="-122"/>
                <a:cs typeface="Poppins" pitchFamily="34" charset="-120"/>
              </a:rPr>
              <a:t>Opportunities in Adopting Emerging Technologies</a:t>
            </a:r>
            <a:endParaRPr lang="en-US" sz="4350" dirty="0"/>
          </a:p>
        </p:txBody>
      </p:sp>
      <p:pic>
        <p:nvPicPr>
          <p:cNvPr id="6" name="Image 1" descr="preencoded.png"/>
          <p:cNvPicPr>
            <a:picLocks noChangeAspect="1"/>
          </p:cNvPicPr>
          <p:nvPr/>
        </p:nvPicPr>
        <p:blipFill>
          <a:blip r:embed="rId2"/>
          <a:stretch>
            <a:fillRect/>
          </a:stretch>
        </p:blipFill>
        <p:spPr>
          <a:xfrm>
            <a:off x="828556" y="2320052"/>
            <a:ext cx="1104781" cy="1767721"/>
          </a:xfrm>
          <a:prstGeom prst="rect">
            <a:avLst/>
          </a:prstGeom>
        </p:spPr>
      </p:pic>
      <p:sp>
        <p:nvSpPr>
          <p:cNvPr id="7" name="Text 3"/>
          <p:cNvSpPr/>
          <p:nvPr/>
        </p:nvSpPr>
        <p:spPr>
          <a:xfrm>
            <a:off x="2264688" y="2540913"/>
            <a:ext cx="3738801" cy="345281"/>
          </a:xfrm>
          <a:prstGeom prst="rect">
            <a:avLst/>
          </a:prstGeom>
          <a:noFill/>
        </p:spPr>
        <p:txBody>
          <a:bodyPr wrap="none" rtlCol="0" anchor="t"/>
          <a:lstStyle/>
          <a:p>
            <a:pPr marL="0" indent="0" algn="l">
              <a:lnSpc>
                <a:spcPts val="2720"/>
              </a:lnSpc>
              <a:buNone/>
            </a:pPr>
            <a:r>
              <a:rPr lang="en-US" sz="2175" dirty="0">
                <a:solidFill>
                  <a:srgbClr val="E5E0DF"/>
                </a:solidFill>
                <a:latin typeface="Poppins" pitchFamily="34" charset="0"/>
                <a:ea typeface="Poppins" pitchFamily="34" charset="-122"/>
                <a:cs typeface="Poppins" pitchFamily="34" charset="-120"/>
              </a:rPr>
              <a:t>Enhanced User Experiences</a:t>
            </a:r>
            <a:endParaRPr lang="en-US" sz="2175" dirty="0"/>
          </a:p>
        </p:txBody>
      </p:sp>
      <p:sp>
        <p:nvSpPr>
          <p:cNvPr id="8" name="Text 4"/>
          <p:cNvSpPr/>
          <p:nvPr/>
        </p:nvSpPr>
        <p:spPr>
          <a:xfrm>
            <a:off x="2264688" y="3018711"/>
            <a:ext cx="7879556" cy="706993"/>
          </a:xfrm>
          <a:prstGeom prst="rect">
            <a:avLst/>
          </a:prstGeom>
          <a:noFill/>
        </p:spPr>
        <p:txBody>
          <a:bodyPr wrap="square" rtlCol="0" anchor="t"/>
          <a:lstStyle/>
          <a:p>
            <a:pPr marL="0" indent="0" algn="l">
              <a:lnSpc>
                <a:spcPts val="2785"/>
              </a:lnSpc>
              <a:buNone/>
            </a:pPr>
            <a:r>
              <a:rPr lang="en-US" sz="1740" dirty="0">
                <a:solidFill>
                  <a:srgbClr val="E5E0DF"/>
                </a:solidFill>
                <a:latin typeface="Roboto" pitchFamily="34" charset="0"/>
                <a:ea typeface="Roboto" pitchFamily="34" charset="-122"/>
                <a:cs typeface="Roboto" pitchFamily="34" charset="-120"/>
              </a:rPr>
              <a:t>Leveraging AI, ML, and immersive technologies can lead to more intuitive, personalized, and engaging software experiences.</a:t>
            </a:r>
            <a:endParaRPr lang="en-US" sz="1740" dirty="0"/>
          </a:p>
        </p:txBody>
      </p:sp>
      <p:pic>
        <p:nvPicPr>
          <p:cNvPr id="9" name="Image 2" descr="preencoded.png"/>
          <p:cNvPicPr>
            <a:picLocks noChangeAspect="1"/>
          </p:cNvPicPr>
          <p:nvPr/>
        </p:nvPicPr>
        <p:blipFill>
          <a:blip r:embed="rId3"/>
          <a:stretch>
            <a:fillRect/>
          </a:stretch>
        </p:blipFill>
        <p:spPr>
          <a:xfrm>
            <a:off x="828556" y="4087773"/>
            <a:ext cx="1104781" cy="1767721"/>
          </a:xfrm>
          <a:prstGeom prst="rect">
            <a:avLst/>
          </a:prstGeom>
        </p:spPr>
      </p:pic>
      <p:sp>
        <p:nvSpPr>
          <p:cNvPr id="10" name="Text 5"/>
          <p:cNvSpPr/>
          <p:nvPr/>
        </p:nvSpPr>
        <p:spPr>
          <a:xfrm>
            <a:off x="2264688" y="4308634"/>
            <a:ext cx="4374952" cy="345281"/>
          </a:xfrm>
          <a:prstGeom prst="rect">
            <a:avLst/>
          </a:prstGeom>
          <a:noFill/>
        </p:spPr>
        <p:txBody>
          <a:bodyPr wrap="none" rtlCol="0" anchor="t"/>
          <a:lstStyle/>
          <a:p>
            <a:pPr marL="0" indent="0" algn="l">
              <a:lnSpc>
                <a:spcPts val="2720"/>
              </a:lnSpc>
              <a:buNone/>
            </a:pPr>
            <a:r>
              <a:rPr lang="en-US" sz="2175" dirty="0">
                <a:solidFill>
                  <a:srgbClr val="E5E0DF"/>
                </a:solidFill>
                <a:latin typeface="Poppins" pitchFamily="34" charset="0"/>
                <a:ea typeface="Poppins" pitchFamily="34" charset="-122"/>
                <a:cs typeface="Poppins" pitchFamily="34" charset="-120"/>
              </a:rPr>
              <a:t>Improved Operational Efficiency</a:t>
            </a:r>
            <a:endParaRPr lang="en-US" sz="2175" dirty="0"/>
          </a:p>
        </p:txBody>
      </p:sp>
      <p:sp>
        <p:nvSpPr>
          <p:cNvPr id="11" name="Text 6"/>
          <p:cNvSpPr/>
          <p:nvPr/>
        </p:nvSpPr>
        <p:spPr>
          <a:xfrm>
            <a:off x="2264688" y="4786432"/>
            <a:ext cx="7879556" cy="706993"/>
          </a:xfrm>
          <a:prstGeom prst="rect">
            <a:avLst/>
          </a:prstGeom>
          <a:noFill/>
        </p:spPr>
        <p:txBody>
          <a:bodyPr wrap="square" rtlCol="0" anchor="t"/>
          <a:lstStyle/>
          <a:p>
            <a:pPr marL="0" indent="0" algn="l">
              <a:lnSpc>
                <a:spcPts val="2785"/>
              </a:lnSpc>
              <a:buNone/>
            </a:pPr>
            <a:r>
              <a:rPr lang="en-US" sz="1740" dirty="0">
                <a:solidFill>
                  <a:srgbClr val="E5E0DF"/>
                </a:solidFill>
                <a:latin typeface="Roboto" pitchFamily="34" charset="0"/>
                <a:ea typeface="Roboto" pitchFamily="34" charset="-122"/>
                <a:cs typeface="Roboto" pitchFamily="34" charset="-120"/>
              </a:rPr>
              <a:t>Serverless computing, IoT, and edge computing can optimize software performance, scalability, and cost-effectiveness.</a:t>
            </a:r>
            <a:endParaRPr lang="en-US" sz="1740" dirty="0"/>
          </a:p>
        </p:txBody>
      </p:sp>
      <p:pic>
        <p:nvPicPr>
          <p:cNvPr id="12" name="Image 3" descr="preencoded.png"/>
          <p:cNvPicPr>
            <a:picLocks noChangeAspect="1"/>
          </p:cNvPicPr>
          <p:nvPr/>
        </p:nvPicPr>
        <p:blipFill>
          <a:blip r:embed="rId4"/>
          <a:stretch>
            <a:fillRect/>
          </a:stretch>
        </p:blipFill>
        <p:spPr>
          <a:xfrm>
            <a:off x="828556" y="5855494"/>
            <a:ext cx="1104781" cy="1767721"/>
          </a:xfrm>
          <a:prstGeom prst="rect">
            <a:avLst/>
          </a:prstGeom>
        </p:spPr>
      </p:pic>
      <p:sp>
        <p:nvSpPr>
          <p:cNvPr id="13" name="Text 7"/>
          <p:cNvSpPr/>
          <p:nvPr/>
        </p:nvSpPr>
        <p:spPr>
          <a:xfrm>
            <a:off x="2264688" y="6076355"/>
            <a:ext cx="3414117" cy="345281"/>
          </a:xfrm>
          <a:prstGeom prst="rect">
            <a:avLst/>
          </a:prstGeom>
          <a:noFill/>
        </p:spPr>
        <p:txBody>
          <a:bodyPr wrap="none" rtlCol="0" anchor="t"/>
          <a:lstStyle/>
          <a:p>
            <a:pPr marL="0" indent="0" algn="l">
              <a:lnSpc>
                <a:spcPts val="2720"/>
              </a:lnSpc>
              <a:buNone/>
            </a:pPr>
            <a:r>
              <a:rPr lang="en-US" sz="2175" dirty="0">
                <a:solidFill>
                  <a:srgbClr val="E5E0DF"/>
                </a:solidFill>
                <a:latin typeface="Poppins" pitchFamily="34" charset="0"/>
                <a:ea typeface="Poppins" pitchFamily="34" charset="-122"/>
                <a:cs typeface="Poppins" pitchFamily="34" charset="-120"/>
              </a:rPr>
              <a:t>Competitive Advantages</a:t>
            </a:r>
            <a:endParaRPr lang="en-US" sz="2175" dirty="0"/>
          </a:p>
        </p:txBody>
      </p:sp>
      <p:sp>
        <p:nvSpPr>
          <p:cNvPr id="14" name="Text 8"/>
          <p:cNvSpPr/>
          <p:nvPr/>
        </p:nvSpPr>
        <p:spPr>
          <a:xfrm>
            <a:off x="2264688" y="6554153"/>
            <a:ext cx="7879556" cy="706993"/>
          </a:xfrm>
          <a:prstGeom prst="rect">
            <a:avLst/>
          </a:prstGeom>
          <a:noFill/>
        </p:spPr>
        <p:txBody>
          <a:bodyPr wrap="square" rtlCol="0" anchor="t"/>
          <a:lstStyle/>
          <a:p>
            <a:pPr marL="0" indent="0" algn="l">
              <a:lnSpc>
                <a:spcPts val="2785"/>
              </a:lnSpc>
              <a:buNone/>
            </a:pPr>
            <a:r>
              <a:rPr lang="en-US" sz="1740" dirty="0">
                <a:solidFill>
                  <a:srgbClr val="E5E0DF"/>
                </a:solidFill>
                <a:latin typeface="Roboto" pitchFamily="34" charset="0"/>
                <a:ea typeface="Roboto" pitchFamily="34" charset="-122"/>
                <a:cs typeface="Roboto" pitchFamily="34" charset="-120"/>
              </a:rPr>
              <a:t>Implementing emerging technologies can help software companies differentiate their offerings and stay ahead of the curve.</a:t>
            </a:r>
            <a:endParaRPr lang="en-US" sz="17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050505"/>
          </a:solidFill>
        </p:spPr>
      </p:sp>
      <p:sp>
        <p:nvSpPr>
          <p:cNvPr id="4" name="Text 2"/>
          <p:cNvSpPr/>
          <p:nvPr/>
        </p:nvSpPr>
        <p:spPr>
          <a:xfrm>
            <a:off x="2037993" y="672465"/>
            <a:ext cx="10554414" cy="1388745"/>
          </a:xfrm>
          <a:prstGeom prst="rect">
            <a:avLst/>
          </a:prstGeom>
          <a:noFill/>
        </p:spPr>
        <p:txBody>
          <a:bodyPr wrap="square" rtlCol="0" anchor="t"/>
          <a:lstStyle/>
          <a:p>
            <a:pPr marL="0" indent="0">
              <a:lnSpc>
                <a:spcPts val="5470"/>
              </a:lnSpc>
              <a:buNone/>
            </a:pPr>
            <a:r>
              <a:rPr lang="en-US" sz="4375" dirty="0">
                <a:solidFill>
                  <a:srgbClr val="F2F2F3"/>
                </a:solidFill>
                <a:latin typeface="Poppins" pitchFamily="34" charset="0"/>
                <a:ea typeface="Poppins" pitchFamily="34" charset="-122"/>
                <a:cs typeface="Poppins" pitchFamily="34" charset="-120"/>
              </a:rPr>
              <a:t>Challenges in Adopting Emerging Technologies</a:t>
            </a:r>
            <a:endParaRPr lang="en-US" sz="4375" dirty="0"/>
          </a:p>
        </p:txBody>
      </p:sp>
      <p:sp>
        <p:nvSpPr>
          <p:cNvPr id="5" name="Shape 3"/>
          <p:cNvSpPr/>
          <p:nvPr/>
        </p:nvSpPr>
        <p:spPr>
          <a:xfrm>
            <a:off x="2037993" y="2505551"/>
            <a:ext cx="10554414" cy="5051465"/>
          </a:xfrm>
          <a:prstGeom prst="roundRect">
            <a:avLst>
              <a:gd name="adj" fmla="val 1979"/>
            </a:avLst>
          </a:prstGeom>
          <a:noFill/>
          <a:ln w="7620">
            <a:solidFill>
              <a:srgbClr val="FFFFFF">
                <a:alpha val="24000"/>
              </a:srgbClr>
            </a:solidFill>
            <a:prstDash val="solid"/>
          </a:ln>
        </p:spPr>
      </p:sp>
      <p:sp>
        <p:nvSpPr>
          <p:cNvPr id="6" name="Shape 4"/>
          <p:cNvSpPr/>
          <p:nvPr/>
        </p:nvSpPr>
        <p:spPr>
          <a:xfrm>
            <a:off x="2045613" y="2513171"/>
            <a:ext cx="10539174" cy="1347907"/>
          </a:xfrm>
          <a:prstGeom prst="rect">
            <a:avLst/>
          </a:prstGeom>
          <a:solidFill>
            <a:srgbClr val="FFFFFF">
              <a:alpha val="4000"/>
            </a:srgbClr>
          </a:solidFill>
        </p:spPr>
      </p:sp>
      <p:sp>
        <p:nvSpPr>
          <p:cNvPr id="7" name="Text 5"/>
          <p:cNvSpPr/>
          <p:nvPr/>
        </p:nvSpPr>
        <p:spPr>
          <a:xfrm>
            <a:off x="2267783" y="2654022"/>
            <a:ext cx="4821436" cy="355402"/>
          </a:xfrm>
          <a:prstGeom prst="rect">
            <a:avLst/>
          </a:prstGeom>
          <a:noFill/>
        </p:spPr>
        <p:txBody>
          <a:bodyPr wrap="non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Skill Gaps</a:t>
            </a:r>
            <a:endParaRPr lang="en-US" sz="1750" dirty="0"/>
          </a:p>
        </p:txBody>
      </p:sp>
      <p:sp>
        <p:nvSpPr>
          <p:cNvPr id="8" name="Text 6"/>
          <p:cNvSpPr/>
          <p:nvPr/>
        </p:nvSpPr>
        <p:spPr>
          <a:xfrm>
            <a:off x="7541181" y="2654022"/>
            <a:ext cx="4821436" cy="1066205"/>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Integrating new technologies requires upskilling development teams and adapting organizational cultures.</a:t>
            </a:r>
            <a:endParaRPr lang="en-US" sz="1750" dirty="0"/>
          </a:p>
        </p:txBody>
      </p:sp>
      <p:sp>
        <p:nvSpPr>
          <p:cNvPr id="9" name="Shape 7"/>
          <p:cNvSpPr/>
          <p:nvPr/>
        </p:nvSpPr>
        <p:spPr>
          <a:xfrm>
            <a:off x="2045613" y="3861078"/>
            <a:ext cx="10539174" cy="1347907"/>
          </a:xfrm>
          <a:prstGeom prst="rect">
            <a:avLst/>
          </a:prstGeom>
          <a:solidFill>
            <a:srgbClr val="000000">
              <a:alpha val="4000"/>
            </a:srgbClr>
          </a:solidFill>
        </p:spPr>
      </p:sp>
      <p:sp>
        <p:nvSpPr>
          <p:cNvPr id="10" name="Text 8"/>
          <p:cNvSpPr/>
          <p:nvPr/>
        </p:nvSpPr>
        <p:spPr>
          <a:xfrm>
            <a:off x="2267783" y="4001929"/>
            <a:ext cx="4821436" cy="355402"/>
          </a:xfrm>
          <a:prstGeom prst="rect">
            <a:avLst/>
          </a:prstGeom>
          <a:noFill/>
        </p:spPr>
        <p:txBody>
          <a:bodyPr wrap="non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Data Governance</a:t>
            </a:r>
            <a:endParaRPr lang="en-US" sz="1750" dirty="0"/>
          </a:p>
        </p:txBody>
      </p:sp>
      <p:sp>
        <p:nvSpPr>
          <p:cNvPr id="11" name="Text 9"/>
          <p:cNvSpPr/>
          <p:nvPr/>
        </p:nvSpPr>
        <p:spPr>
          <a:xfrm>
            <a:off x="7541181" y="4001929"/>
            <a:ext cx="4821436" cy="1066205"/>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Emerging technologies like AI and blockchain demand robust data management and security protocols.</a:t>
            </a:r>
            <a:endParaRPr lang="en-US" sz="1750" dirty="0"/>
          </a:p>
        </p:txBody>
      </p:sp>
      <p:sp>
        <p:nvSpPr>
          <p:cNvPr id="12" name="Shape 10"/>
          <p:cNvSpPr/>
          <p:nvPr/>
        </p:nvSpPr>
        <p:spPr>
          <a:xfrm>
            <a:off x="2045613" y="5208984"/>
            <a:ext cx="10539174" cy="1347907"/>
          </a:xfrm>
          <a:prstGeom prst="rect">
            <a:avLst/>
          </a:prstGeom>
          <a:solidFill>
            <a:srgbClr val="FFFFFF">
              <a:alpha val="4000"/>
            </a:srgbClr>
          </a:solidFill>
        </p:spPr>
      </p:sp>
      <p:sp>
        <p:nvSpPr>
          <p:cNvPr id="13" name="Text 11"/>
          <p:cNvSpPr/>
          <p:nvPr/>
        </p:nvSpPr>
        <p:spPr>
          <a:xfrm>
            <a:off x="2267783" y="5349835"/>
            <a:ext cx="4821436" cy="355402"/>
          </a:xfrm>
          <a:prstGeom prst="rect">
            <a:avLst/>
          </a:prstGeom>
          <a:noFill/>
        </p:spPr>
        <p:txBody>
          <a:bodyPr wrap="non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Legacy Infrastructure</a:t>
            </a:r>
            <a:endParaRPr lang="en-US" sz="1750" dirty="0"/>
          </a:p>
        </p:txBody>
      </p:sp>
      <p:sp>
        <p:nvSpPr>
          <p:cNvPr id="14" name="Text 12"/>
          <p:cNvSpPr/>
          <p:nvPr/>
        </p:nvSpPr>
        <p:spPr>
          <a:xfrm>
            <a:off x="7541181" y="5349835"/>
            <a:ext cx="4821436" cy="1066205"/>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Transitioning from traditional software architectures to cloud-native and serverless models can be complex.</a:t>
            </a:r>
            <a:endParaRPr lang="en-US" sz="1750" dirty="0"/>
          </a:p>
        </p:txBody>
      </p:sp>
      <p:sp>
        <p:nvSpPr>
          <p:cNvPr id="15" name="Shape 13"/>
          <p:cNvSpPr/>
          <p:nvPr/>
        </p:nvSpPr>
        <p:spPr>
          <a:xfrm>
            <a:off x="2045613" y="6556891"/>
            <a:ext cx="10539174" cy="992505"/>
          </a:xfrm>
          <a:prstGeom prst="rect">
            <a:avLst/>
          </a:prstGeom>
          <a:solidFill>
            <a:srgbClr val="000000">
              <a:alpha val="4000"/>
            </a:srgbClr>
          </a:solidFill>
        </p:spPr>
      </p:sp>
      <p:sp>
        <p:nvSpPr>
          <p:cNvPr id="16" name="Text 14"/>
          <p:cNvSpPr/>
          <p:nvPr/>
        </p:nvSpPr>
        <p:spPr>
          <a:xfrm>
            <a:off x="2267783" y="6697742"/>
            <a:ext cx="4821436" cy="355402"/>
          </a:xfrm>
          <a:prstGeom prst="rect">
            <a:avLst/>
          </a:prstGeom>
          <a:noFill/>
        </p:spPr>
        <p:txBody>
          <a:bodyPr wrap="non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Regulatory Compliance</a:t>
            </a:r>
            <a:endParaRPr lang="en-US" sz="1750" dirty="0"/>
          </a:p>
        </p:txBody>
      </p:sp>
      <p:sp>
        <p:nvSpPr>
          <p:cNvPr id="17" name="Text 15"/>
          <p:cNvSpPr/>
          <p:nvPr/>
        </p:nvSpPr>
        <p:spPr>
          <a:xfrm>
            <a:off x="7541181" y="6697742"/>
            <a:ext cx="4821436" cy="710803"/>
          </a:xfrm>
          <a:prstGeom prst="rect">
            <a:avLst/>
          </a:prstGeom>
          <a:noFill/>
        </p:spPr>
        <p:txBody>
          <a:bodyPr wrap="square" rtlCol="0" anchor="t"/>
          <a:lstStyle/>
          <a:p>
            <a:pPr marL="0" indent="0">
              <a:lnSpc>
                <a:spcPts val="2800"/>
              </a:lnSpc>
              <a:buNone/>
            </a:pPr>
            <a:r>
              <a:rPr lang="en-US" sz="1750" dirty="0">
                <a:solidFill>
                  <a:srgbClr val="E5E0DF"/>
                </a:solidFill>
                <a:latin typeface="Roboto" pitchFamily="34" charset="0"/>
                <a:ea typeface="Roboto" pitchFamily="34" charset="-122"/>
                <a:cs typeface="Roboto" pitchFamily="34" charset="-120"/>
              </a:rPr>
              <a:t>Emerging technologies must adhere to evolving industry regulations and data privacy standards.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4241</Words>
  <Application>WPS Presentation</Application>
  <PresentationFormat>On-screen Show (16:9)</PresentationFormat>
  <Paragraphs>134</Paragraphs>
  <Slides>10</Slides>
  <Notes>9</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10</vt:i4>
      </vt:variant>
    </vt:vector>
  </HeadingPairs>
  <TitlesOfParts>
    <vt:vector size="27" baseType="lpstr">
      <vt:lpstr>Arial</vt:lpstr>
      <vt:lpstr>SimSun</vt:lpstr>
      <vt:lpstr>Wingdings</vt:lpstr>
      <vt:lpstr>Poppins</vt:lpstr>
      <vt:lpstr>Segoe Print</vt:lpstr>
      <vt:lpstr>Poppins</vt:lpstr>
      <vt:lpstr>Poppins</vt:lpstr>
      <vt:lpstr>Roboto</vt:lpstr>
      <vt:lpstr>Roboto</vt:lpstr>
      <vt:lpstr>Roboto</vt:lpstr>
      <vt:lpstr>Calibri</vt:lpstr>
      <vt:lpstr>Microsoft YaHei</vt:lpstr>
      <vt:lpstr>Arial Unicode MS</vt:lpstr>
      <vt:lpstr>Times New Roman</vt:lpstr>
      <vt:lpstr>MingLiU-ExtB</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Multi Links</cp:lastModifiedBy>
  <cp:revision>4</cp:revision>
  <dcterms:created xsi:type="dcterms:W3CDTF">2024-04-30T06:11:00Z</dcterms:created>
  <dcterms:modified xsi:type="dcterms:W3CDTF">2024-05-18T03:27:54Z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2011F1485F02446F98D31B910D8FA13C_12</vt:lpwstr>
  </property>
  <property fmtid="{D5CDD505-2E9C-101B-9397-08002B2CF9AE}" pid="3" name="KSOProductBuildVer">
    <vt:lpwstr>1033-12.2.0.16909</vt:lpwstr>
  </property>
</Properties>
</file>