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1.svg" ContentType="image/svg+xml"/>
  <Override PartName="/ppt/media/image14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3.svg" ContentType="image/svg+xml"/>
  <Override PartName="/ppt/media/image5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8288000" cy="10287000"/>
  <p:notesSz cx="6858000" cy="9144000"/>
  <p:embeddedFontLst>
    <p:embeddedFont>
      <p:font typeface="Calibri" panose="020F0502020204030204" charset="0"/>
      <p:regular r:id="rId36"/>
      <p:bold r:id="rId37"/>
      <p:italic r:id="rId38"/>
      <p:boldItalic r:id="rId39"/>
    </p:embeddedFont>
    <p:embeddedFont>
      <p:font typeface="Rubik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font" Target="fonts/font5.fntdata"/><Relationship Id="rId4" Type="http://schemas.openxmlformats.org/officeDocument/2006/relationships/slide" Target="slides/slide2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73476" y="9410700"/>
            <a:ext cx="1013470" cy="509269"/>
          </a:xfrm>
          <a:custGeom>
            <a:avLst/>
            <a:gdLst/>
            <a:ahLst/>
            <a:cxnLst/>
            <a:rect l="l" t="t" r="r" b="b"/>
            <a:pathLst>
              <a:path w="1013470" h="509269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205860" y="9528878"/>
            <a:ext cx="548701" cy="259386"/>
          </a:xfrm>
          <a:custGeom>
            <a:avLst/>
            <a:gdLst/>
            <a:ahLst/>
            <a:cxnLst/>
            <a:rect l="l" t="t" r="r" b="b"/>
            <a:pathLst>
              <a:path w="548701" h="259386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-2475887" y="9660572"/>
            <a:ext cx="18288000" cy="0"/>
          </a:xfrm>
          <a:prstGeom prst="line">
            <a:avLst/>
          </a:prstGeom>
          <a:ln w="9525" cap="flat">
            <a:solidFill>
              <a:srgbClr val="FFFFFF">
                <a:alpha val="33725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277665" y="1028700"/>
            <a:ext cx="14695811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5"/>
              </a:lnSpc>
            </a:pPr>
            <a:r>
              <a:rPr lang="en-US" sz="4495">
                <a:solidFill>
                  <a:srgbClr val="FFFFFF"/>
                </a:solidFill>
                <a:latin typeface="Nourd Bold" panose="00000800000000000000"/>
              </a:rPr>
              <a:t>DevOps Practices: Bridging the Gap Between Development and Operations</a:t>
            </a:r>
            <a:endParaRPr lang="en-US" sz="4495">
              <a:solidFill>
                <a:srgbClr val="FFFFFF"/>
              </a:solidFill>
              <a:latin typeface="Nourd Bold" panose="00000800000000000000"/>
            </a:endParaRPr>
          </a:p>
          <a:p>
            <a:pPr marL="0" lvl="0" indent="0" algn="ctr">
              <a:lnSpc>
                <a:spcPts val="53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66260" y="-2259770"/>
            <a:ext cx="16012640" cy="16012640"/>
          </a:xfrm>
          <a:custGeom>
            <a:avLst/>
            <a:gdLst/>
            <a:ahLst/>
            <a:cxnLst/>
            <a:rect l="l" t="t" r="r" b="b"/>
            <a:pathLst>
              <a:path w="16012640" h="16012640">
                <a:moveTo>
                  <a:pt x="0" y="0"/>
                </a:moveTo>
                <a:lnTo>
                  <a:pt x="16012640" y="0"/>
                </a:lnTo>
                <a:lnTo>
                  <a:pt x="16012640" y="16012640"/>
                </a:lnTo>
                <a:lnTo>
                  <a:pt x="0" y="1601264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348730" y="8915640"/>
            <a:ext cx="2725212" cy="361470"/>
          </a:xfrm>
          <a:custGeom>
            <a:avLst/>
            <a:gdLst/>
            <a:ahLst/>
            <a:cxnLst/>
            <a:rect l="l" t="t" r="r" b="b"/>
            <a:pathLst>
              <a:path w="2725212" h="361470">
                <a:moveTo>
                  <a:pt x="0" y="0"/>
                </a:moveTo>
                <a:lnTo>
                  <a:pt x="2725212" y="0"/>
                </a:lnTo>
                <a:lnTo>
                  <a:pt x="2725212" y="361470"/>
                </a:lnTo>
                <a:lnTo>
                  <a:pt x="0" y="361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9587" r="-79587" b="-285913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7314" y="8206400"/>
            <a:ext cx="1738940" cy="873817"/>
          </a:xfrm>
          <a:custGeom>
            <a:avLst/>
            <a:gdLst/>
            <a:ahLst/>
            <a:cxnLst/>
            <a:rect l="l" t="t" r="r" b="b"/>
            <a:pathLst>
              <a:path w="1738940" h="873817">
                <a:moveTo>
                  <a:pt x="0" y="0"/>
                </a:moveTo>
                <a:lnTo>
                  <a:pt x="1738940" y="0"/>
                </a:lnTo>
                <a:lnTo>
                  <a:pt x="1738940" y="873817"/>
                </a:lnTo>
                <a:lnTo>
                  <a:pt x="0" y="8738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6045" y="8409174"/>
            <a:ext cx="941477" cy="445062"/>
          </a:xfrm>
          <a:custGeom>
            <a:avLst/>
            <a:gdLst/>
            <a:ahLst/>
            <a:cxnLst/>
            <a:rect l="l" t="t" r="r" b="b"/>
            <a:pathLst>
              <a:path w="941477" h="445062">
                <a:moveTo>
                  <a:pt x="0" y="0"/>
                </a:moveTo>
                <a:lnTo>
                  <a:pt x="941478" y="0"/>
                </a:lnTo>
                <a:lnTo>
                  <a:pt x="941478" y="445062"/>
                </a:lnTo>
                <a:lnTo>
                  <a:pt x="0" y="44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123740" y="3140495"/>
            <a:ext cx="6135560" cy="5713741"/>
          </a:xfrm>
          <a:custGeom>
            <a:avLst/>
            <a:gdLst/>
            <a:ahLst/>
            <a:cxnLst/>
            <a:rect l="l" t="t" r="r" b="b"/>
            <a:pathLst>
              <a:path w="6135560" h="5713741">
                <a:moveTo>
                  <a:pt x="0" y="0"/>
                </a:moveTo>
                <a:lnTo>
                  <a:pt x="6135560" y="0"/>
                </a:lnTo>
                <a:lnTo>
                  <a:pt x="6135560" y="5713741"/>
                </a:lnTo>
                <a:lnTo>
                  <a:pt x="0" y="5713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26045" y="4392122"/>
            <a:ext cx="9533934" cy="231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75"/>
              </a:lnSpc>
            </a:pPr>
            <a:r>
              <a:rPr lang="en-US" sz="8975">
                <a:solidFill>
                  <a:srgbClr val="FFFFFF"/>
                </a:solidFill>
                <a:latin typeface="Nourd" panose="00000500000000000000"/>
              </a:rPr>
              <a:t>DevOps principles</a:t>
            </a:r>
            <a:endParaRPr lang="en-US" sz="8975">
              <a:solidFill>
                <a:srgbClr val="FFFFFF"/>
              </a:solidFill>
              <a:latin typeface="Nourd" panose="00000500000000000000"/>
            </a:endParaRPr>
          </a:p>
          <a:p>
            <a:pPr algn="l">
              <a:lnSpc>
                <a:spcPts val="897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01872" y="524309"/>
            <a:ext cx="17284256" cy="9238381"/>
            <a:chOff x="0" y="0"/>
            <a:chExt cx="4552232" cy="24331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2232" cy="2433154"/>
            </a:xfrm>
            <a:custGeom>
              <a:avLst/>
              <a:gdLst/>
              <a:ahLst/>
              <a:cxnLst/>
              <a:rect l="l" t="t" r="r" b="b"/>
              <a:pathLst>
                <a:path w="4552232" h="2433154">
                  <a:moveTo>
                    <a:pt x="34938" y="0"/>
                  </a:moveTo>
                  <a:lnTo>
                    <a:pt x="4517295" y="0"/>
                  </a:lnTo>
                  <a:cubicBezTo>
                    <a:pt x="4526561" y="0"/>
                    <a:pt x="4535447" y="3681"/>
                    <a:pt x="4541999" y="10233"/>
                  </a:cubicBezTo>
                  <a:cubicBezTo>
                    <a:pt x="4548551" y="16785"/>
                    <a:pt x="4552232" y="25672"/>
                    <a:pt x="4552232" y="34938"/>
                  </a:cubicBezTo>
                  <a:lnTo>
                    <a:pt x="4552232" y="2398216"/>
                  </a:lnTo>
                  <a:cubicBezTo>
                    <a:pt x="4552232" y="2417512"/>
                    <a:pt x="4536590" y="2433154"/>
                    <a:pt x="4517295" y="2433154"/>
                  </a:cubicBezTo>
                  <a:lnTo>
                    <a:pt x="34938" y="2433154"/>
                  </a:lnTo>
                  <a:cubicBezTo>
                    <a:pt x="25672" y="2433154"/>
                    <a:pt x="16785" y="2429473"/>
                    <a:pt x="10233" y="2422921"/>
                  </a:cubicBezTo>
                  <a:cubicBezTo>
                    <a:pt x="3681" y="2416369"/>
                    <a:pt x="0" y="2407482"/>
                    <a:pt x="0" y="2398216"/>
                  </a:cubicBezTo>
                  <a:lnTo>
                    <a:pt x="0" y="34938"/>
                  </a:lnTo>
                  <a:cubicBezTo>
                    <a:pt x="0" y="15642"/>
                    <a:pt x="15642" y="0"/>
                    <a:pt x="34938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52232" cy="24807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 rot="-5400000">
            <a:off x="4938380" y="7647254"/>
            <a:ext cx="2802916" cy="0"/>
          </a:xfrm>
          <a:prstGeom prst="line">
            <a:avLst/>
          </a:prstGeom>
          <a:ln w="9525" cap="flat">
            <a:solidFill>
              <a:srgbClr val="FFFFFF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0546704" y="7647254"/>
            <a:ext cx="2802916" cy="0"/>
          </a:xfrm>
          <a:prstGeom prst="line">
            <a:avLst/>
          </a:prstGeom>
          <a:ln w="9525" cap="flat">
            <a:solidFill>
              <a:srgbClr val="FFFFFF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4801615" y="8417327"/>
            <a:ext cx="1738940" cy="873817"/>
          </a:xfrm>
          <a:custGeom>
            <a:avLst/>
            <a:gdLst/>
            <a:ahLst/>
            <a:cxnLst/>
            <a:rect l="l" t="t" r="r" b="b"/>
            <a:pathLst>
              <a:path w="1738940" h="873817">
                <a:moveTo>
                  <a:pt x="0" y="0"/>
                </a:moveTo>
                <a:lnTo>
                  <a:pt x="1738940" y="0"/>
                </a:lnTo>
                <a:lnTo>
                  <a:pt x="1738940" y="873817"/>
                </a:lnTo>
                <a:lnTo>
                  <a:pt x="0" y="87381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0346" y="8631705"/>
            <a:ext cx="941477" cy="445062"/>
          </a:xfrm>
          <a:custGeom>
            <a:avLst/>
            <a:gdLst/>
            <a:ahLst/>
            <a:cxnLst/>
            <a:rect l="l" t="t" r="r" b="b"/>
            <a:pathLst>
              <a:path w="941477" h="445062">
                <a:moveTo>
                  <a:pt x="0" y="0"/>
                </a:moveTo>
                <a:lnTo>
                  <a:pt x="941478" y="0"/>
                </a:lnTo>
                <a:lnTo>
                  <a:pt x="941478" y="445062"/>
                </a:lnTo>
                <a:lnTo>
                  <a:pt x="0" y="445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32109" y="1272774"/>
            <a:ext cx="3017613" cy="2582690"/>
          </a:xfrm>
          <a:custGeom>
            <a:avLst/>
            <a:gdLst/>
            <a:ahLst/>
            <a:cxnLst/>
            <a:rect l="l" t="t" r="r" b="b"/>
            <a:pathLst>
              <a:path w="3017613" h="2582690">
                <a:moveTo>
                  <a:pt x="0" y="0"/>
                </a:moveTo>
                <a:lnTo>
                  <a:pt x="3017614" y="0"/>
                </a:lnTo>
                <a:lnTo>
                  <a:pt x="3017614" y="2582691"/>
                </a:lnTo>
                <a:lnTo>
                  <a:pt x="0" y="25826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400506" y="884026"/>
            <a:ext cx="3486988" cy="3360188"/>
          </a:xfrm>
          <a:custGeom>
            <a:avLst/>
            <a:gdLst/>
            <a:ahLst/>
            <a:cxnLst/>
            <a:rect l="l" t="t" r="r" b="b"/>
            <a:pathLst>
              <a:path w="3486988" h="3360188">
                <a:moveTo>
                  <a:pt x="0" y="0"/>
                </a:moveTo>
                <a:lnTo>
                  <a:pt x="3486988" y="0"/>
                </a:lnTo>
                <a:lnTo>
                  <a:pt x="3486988" y="3360188"/>
                </a:lnTo>
                <a:lnTo>
                  <a:pt x="0" y="33601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769281" y="5267325"/>
            <a:ext cx="2749438" cy="2749438"/>
          </a:xfrm>
          <a:custGeom>
            <a:avLst/>
            <a:gdLst/>
            <a:ahLst/>
            <a:cxnLst/>
            <a:rect l="l" t="t" r="r" b="b"/>
            <a:pathLst>
              <a:path w="2749438" h="2749438">
                <a:moveTo>
                  <a:pt x="0" y="0"/>
                </a:moveTo>
                <a:lnTo>
                  <a:pt x="2749438" y="0"/>
                </a:lnTo>
                <a:lnTo>
                  <a:pt x="2749438" y="2749438"/>
                </a:lnTo>
                <a:lnTo>
                  <a:pt x="0" y="27494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07675" y="1467584"/>
            <a:ext cx="2387881" cy="2387881"/>
          </a:xfrm>
          <a:custGeom>
            <a:avLst/>
            <a:gdLst/>
            <a:ahLst/>
            <a:cxnLst/>
            <a:rect l="l" t="t" r="r" b="b"/>
            <a:pathLst>
              <a:path w="2387881" h="2387881">
                <a:moveTo>
                  <a:pt x="0" y="0"/>
                </a:moveTo>
                <a:lnTo>
                  <a:pt x="2387880" y="0"/>
                </a:lnTo>
                <a:lnTo>
                  <a:pt x="2387880" y="2387881"/>
                </a:lnTo>
                <a:lnTo>
                  <a:pt x="0" y="23878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532109" y="4467830"/>
            <a:ext cx="3822630" cy="67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095">
                <a:solidFill>
                  <a:srgbClr val="FFFFFF"/>
                </a:solidFill>
                <a:latin typeface="Nourd" panose="00000500000000000000"/>
              </a:rPr>
              <a:t>Automation</a:t>
            </a:r>
            <a:endParaRPr lang="en-US" sz="5095">
              <a:solidFill>
                <a:srgbClr val="FFFFFF"/>
              </a:solidFill>
              <a:latin typeface="Nourd" panose="000005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400506" y="4467830"/>
            <a:ext cx="4123116" cy="67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095">
                <a:solidFill>
                  <a:srgbClr val="FFFFFF"/>
                </a:solidFill>
                <a:latin typeface="Nourd" panose="00000500000000000000"/>
              </a:rPr>
              <a:t>Collaboration </a:t>
            </a:r>
            <a:endParaRPr lang="en-US" sz="5095">
              <a:solidFill>
                <a:srgbClr val="FFFFFF"/>
              </a:solidFill>
              <a:latin typeface="Nourd" panose="000005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260009" y="4496405"/>
            <a:ext cx="4123116" cy="67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095">
                <a:solidFill>
                  <a:srgbClr val="FFFFFF"/>
                </a:solidFill>
                <a:latin typeface="Nourd" panose="00000500000000000000"/>
              </a:rPr>
              <a:t>Monitoring</a:t>
            </a:r>
            <a:endParaRPr lang="en-US" sz="5095">
              <a:solidFill>
                <a:srgbClr val="FFFFFF"/>
              </a:solidFill>
              <a:latin typeface="Nourd" panose="000005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621199" y="8442517"/>
            <a:ext cx="2902423" cy="131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095">
                <a:solidFill>
                  <a:srgbClr val="FFFFFF"/>
                </a:solidFill>
                <a:latin typeface="Nourd" panose="00000500000000000000"/>
              </a:rPr>
              <a:t>IaC</a:t>
            </a:r>
            <a:endParaRPr lang="en-US" sz="5095">
              <a:solidFill>
                <a:srgbClr val="FFFFFF"/>
              </a:solidFill>
              <a:latin typeface="Nourd" panose="00000500000000000000"/>
            </a:endParaRPr>
          </a:p>
          <a:p>
            <a:pPr algn="l">
              <a:lnSpc>
                <a:spcPts val="509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95829" y="-2225531"/>
            <a:ext cx="16012640" cy="16012640"/>
          </a:xfrm>
          <a:custGeom>
            <a:avLst/>
            <a:gdLst/>
            <a:ahLst/>
            <a:cxnLst/>
            <a:rect l="l" t="t" r="r" b="b"/>
            <a:pathLst>
              <a:path w="16012640" h="16012640">
                <a:moveTo>
                  <a:pt x="0" y="0"/>
                </a:moveTo>
                <a:lnTo>
                  <a:pt x="16012640" y="0"/>
                </a:lnTo>
                <a:lnTo>
                  <a:pt x="16012640" y="16012639"/>
                </a:lnTo>
                <a:lnTo>
                  <a:pt x="0" y="1601263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356110" y="8811102"/>
            <a:ext cx="2725212" cy="538229"/>
          </a:xfrm>
          <a:custGeom>
            <a:avLst/>
            <a:gdLst/>
            <a:ahLst/>
            <a:cxnLst/>
            <a:rect l="l" t="t" r="r" b="b"/>
            <a:pathLst>
              <a:path w="2725212" h="538229">
                <a:moveTo>
                  <a:pt x="0" y="0"/>
                </a:moveTo>
                <a:lnTo>
                  <a:pt x="2725212" y="0"/>
                </a:lnTo>
                <a:lnTo>
                  <a:pt x="2725212" y="538230"/>
                </a:lnTo>
                <a:lnTo>
                  <a:pt x="0" y="538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81432">
            <a:off x="11102853" y="806750"/>
            <a:ext cx="6668620" cy="7868578"/>
          </a:xfrm>
          <a:custGeom>
            <a:avLst/>
            <a:gdLst/>
            <a:ahLst/>
            <a:cxnLst/>
            <a:rect l="l" t="t" r="r" b="b"/>
            <a:pathLst>
              <a:path w="6668620" h="7868578">
                <a:moveTo>
                  <a:pt x="0" y="0"/>
                </a:moveTo>
                <a:lnTo>
                  <a:pt x="6668620" y="0"/>
                </a:lnTo>
                <a:lnTo>
                  <a:pt x="6668620" y="7868578"/>
                </a:lnTo>
                <a:lnTo>
                  <a:pt x="0" y="78685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7314" y="8206400"/>
            <a:ext cx="1738940" cy="873817"/>
          </a:xfrm>
          <a:custGeom>
            <a:avLst/>
            <a:gdLst/>
            <a:ahLst/>
            <a:cxnLst/>
            <a:rect l="l" t="t" r="r" b="b"/>
            <a:pathLst>
              <a:path w="1738940" h="873817">
                <a:moveTo>
                  <a:pt x="0" y="0"/>
                </a:moveTo>
                <a:lnTo>
                  <a:pt x="1738940" y="0"/>
                </a:lnTo>
                <a:lnTo>
                  <a:pt x="1738940" y="873817"/>
                </a:lnTo>
                <a:lnTo>
                  <a:pt x="0" y="8738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6045" y="8409174"/>
            <a:ext cx="941477" cy="445062"/>
          </a:xfrm>
          <a:custGeom>
            <a:avLst/>
            <a:gdLst/>
            <a:ahLst/>
            <a:cxnLst/>
            <a:rect l="l" t="t" r="r" b="b"/>
            <a:pathLst>
              <a:path w="941477" h="445062">
                <a:moveTo>
                  <a:pt x="0" y="0"/>
                </a:moveTo>
                <a:lnTo>
                  <a:pt x="941478" y="0"/>
                </a:lnTo>
                <a:lnTo>
                  <a:pt x="941478" y="445062"/>
                </a:lnTo>
                <a:lnTo>
                  <a:pt x="0" y="44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73983" y="4080185"/>
            <a:ext cx="9337030" cy="1550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90"/>
              </a:lnSpc>
            </a:pPr>
            <a:r>
              <a:rPr lang="en-US" sz="11690">
                <a:solidFill>
                  <a:srgbClr val="FFFFFF"/>
                </a:solidFill>
                <a:latin typeface="Nourd Bold" panose="00000800000000000000"/>
              </a:rPr>
              <a:t>Automation</a:t>
            </a:r>
            <a:endParaRPr lang="en-US" sz="11690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73476" y="9410700"/>
            <a:ext cx="1013470" cy="509269"/>
          </a:xfrm>
          <a:custGeom>
            <a:avLst/>
            <a:gdLst/>
            <a:ahLst/>
            <a:cxnLst/>
            <a:rect l="l" t="t" r="r" b="b"/>
            <a:pathLst>
              <a:path w="1013470" h="509269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205860" y="9528878"/>
            <a:ext cx="548701" cy="259386"/>
          </a:xfrm>
          <a:custGeom>
            <a:avLst/>
            <a:gdLst/>
            <a:ahLst/>
            <a:cxnLst/>
            <a:rect l="l" t="t" r="r" b="b"/>
            <a:pathLst>
              <a:path w="548701" h="259386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0" y="9191625"/>
            <a:ext cx="18288000" cy="0"/>
          </a:xfrm>
          <a:prstGeom prst="line">
            <a:avLst/>
          </a:prstGeom>
          <a:ln w="9525" cap="flat">
            <a:solidFill>
              <a:srgbClr val="FFFFFF">
                <a:alpha val="33725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3337621" y="9500303"/>
            <a:ext cx="310283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u="sng">
                <a:solidFill>
                  <a:srgbClr val="FFFFFF"/>
                </a:solidFill>
                <a:latin typeface="Nourd Bold" panose="00000800000000000000"/>
              </a:rPr>
              <a:t>Back to Agenda Page</a:t>
            </a:r>
            <a:endParaRPr lang="en-US" sz="1800" u="sng">
              <a:solidFill>
                <a:srgbClr val="FFFFFF"/>
              </a:solidFill>
              <a:latin typeface="Nourd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08275" y="962025"/>
            <a:ext cx="13720703" cy="120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50"/>
              </a:lnSpc>
            </a:pPr>
            <a:r>
              <a:rPr lang="en-US" sz="7500">
                <a:solidFill>
                  <a:srgbClr val="FFFFFF"/>
                </a:solidFill>
                <a:latin typeface="Nourd Bold" panose="00000800000000000000"/>
              </a:rPr>
              <a:t>Importance of Automation</a:t>
            </a:r>
            <a:endParaRPr lang="en-US" sz="7500">
              <a:solidFill>
                <a:srgbClr val="FFFFFF"/>
              </a:solidFill>
              <a:latin typeface="Nourd Bold" panose="0000080000000000000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2421484" y="3648213"/>
            <a:ext cx="475086" cy="474492"/>
          </a:xfrm>
          <a:custGeom>
            <a:avLst/>
            <a:gdLst/>
            <a:ahLst/>
            <a:cxnLst/>
            <a:rect l="l" t="t" r="r" b="b"/>
            <a:pathLst>
              <a:path w="475086" h="474492">
                <a:moveTo>
                  <a:pt x="0" y="0"/>
                </a:moveTo>
                <a:lnTo>
                  <a:pt x="475087" y="0"/>
                </a:lnTo>
                <a:lnTo>
                  <a:pt x="475087" y="474492"/>
                </a:lnTo>
                <a:lnTo>
                  <a:pt x="0" y="474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61469" y="5038725"/>
            <a:ext cx="3260652" cy="814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Rubik"/>
              </a:rPr>
              <a:t>Speed</a:t>
            </a:r>
            <a:endParaRPr lang="en-US" sz="4700">
              <a:solidFill>
                <a:srgbClr val="FFFFFF"/>
              </a:solidFill>
              <a:latin typeface="Rubik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6767989" y="3648213"/>
            <a:ext cx="475086" cy="474492"/>
          </a:xfrm>
          <a:custGeom>
            <a:avLst/>
            <a:gdLst/>
            <a:ahLst/>
            <a:cxnLst/>
            <a:rect l="l" t="t" r="r" b="b"/>
            <a:pathLst>
              <a:path w="475086" h="474492">
                <a:moveTo>
                  <a:pt x="0" y="0"/>
                </a:moveTo>
                <a:lnTo>
                  <a:pt x="475086" y="0"/>
                </a:lnTo>
                <a:lnTo>
                  <a:pt x="475086" y="474492"/>
                </a:lnTo>
                <a:lnTo>
                  <a:pt x="0" y="474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507974" y="5038725"/>
            <a:ext cx="3260652" cy="814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Rubik"/>
              </a:rPr>
              <a:t>Reliability</a:t>
            </a:r>
            <a:endParaRPr lang="en-US" sz="4700">
              <a:solidFill>
                <a:srgbClr val="FFFFFF"/>
              </a:solidFill>
              <a:latin typeface="Rubik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1114491" y="3648213"/>
            <a:ext cx="475086" cy="474492"/>
          </a:xfrm>
          <a:custGeom>
            <a:avLst/>
            <a:gdLst/>
            <a:ahLst/>
            <a:cxnLst/>
            <a:rect l="l" t="t" r="r" b="b"/>
            <a:pathLst>
              <a:path w="475086" h="474492">
                <a:moveTo>
                  <a:pt x="0" y="0"/>
                </a:moveTo>
                <a:lnTo>
                  <a:pt x="475087" y="0"/>
                </a:lnTo>
                <a:lnTo>
                  <a:pt x="475087" y="474492"/>
                </a:lnTo>
                <a:lnTo>
                  <a:pt x="0" y="474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854476" y="5038725"/>
            <a:ext cx="3260652" cy="814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Rubik"/>
              </a:rPr>
              <a:t>Scalability</a:t>
            </a:r>
            <a:endParaRPr lang="en-US" sz="4700">
              <a:solidFill>
                <a:srgbClr val="FFFFFF"/>
              </a:solidFill>
              <a:latin typeface="Rubik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258667" y="3648213"/>
            <a:ext cx="475086" cy="474492"/>
          </a:xfrm>
          <a:custGeom>
            <a:avLst/>
            <a:gdLst/>
            <a:ahLst/>
            <a:cxnLst/>
            <a:rect l="l" t="t" r="r" b="b"/>
            <a:pathLst>
              <a:path w="475086" h="474492">
                <a:moveTo>
                  <a:pt x="0" y="0"/>
                </a:moveTo>
                <a:lnTo>
                  <a:pt x="475086" y="0"/>
                </a:lnTo>
                <a:lnTo>
                  <a:pt x="475086" y="474492"/>
                </a:lnTo>
                <a:lnTo>
                  <a:pt x="0" y="474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3832878" y="4458970"/>
            <a:ext cx="3921683" cy="1393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Rubik"/>
              </a:rPr>
              <a:t>Continous Improvement</a:t>
            </a:r>
            <a:endParaRPr lang="en-US" sz="4000">
              <a:solidFill>
                <a:srgbClr val="FFFFFF"/>
              </a:solidFill>
              <a:latin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73476" y="9410700"/>
            <a:ext cx="1013470" cy="509269"/>
          </a:xfrm>
          <a:custGeom>
            <a:avLst/>
            <a:gdLst/>
            <a:ahLst/>
            <a:cxnLst/>
            <a:rect l="l" t="t" r="r" b="b"/>
            <a:pathLst>
              <a:path w="1013470" h="509269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205860" y="9528878"/>
            <a:ext cx="548701" cy="259386"/>
          </a:xfrm>
          <a:custGeom>
            <a:avLst/>
            <a:gdLst/>
            <a:ahLst/>
            <a:cxnLst/>
            <a:rect l="l" t="t" r="r" b="b"/>
            <a:pathLst>
              <a:path w="548701" h="259386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01872" y="535896"/>
            <a:ext cx="16978339" cy="8722404"/>
            <a:chOff x="0" y="0"/>
            <a:chExt cx="4471661" cy="22972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71662" cy="2297259"/>
            </a:xfrm>
            <a:custGeom>
              <a:avLst/>
              <a:gdLst/>
              <a:ahLst/>
              <a:cxnLst/>
              <a:rect l="l" t="t" r="r" b="b"/>
              <a:pathLst>
                <a:path w="4471662" h="2297259">
                  <a:moveTo>
                    <a:pt x="35567" y="0"/>
                  </a:moveTo>
                  <a:lnTo>
                    <a:pt x="4436094" y="0"/>
                  </a:lnTo>
                  <a:cubicBezTo>
                    <a:pt x="4445527" y="0"/>
                    <a:pt x="4454574" y="3747"/>
                    <a:pt x="4461244" y="10417"/>
                  </a:cubicBezTo>
                  <a:cubicBezTo>
                    <a:pt x="4467914" y="17087"/>
                    <a:pt x="4471662" y="26134"/>
                    <a:pt x="4471662" y="35567"/>
                  </a:cubicBezTo>
                  <a:lnTo>
                    <a:pt x="4471662" y="2261692"/>
                  </a:lnTo>
                  <a:cubicBezTo>
                    <a:pt x="4471662" y="2281335"/>
                    <a:pt x="4455738" y="2297259"/>
                    <a:pt x="4436094" y="2297259"/>
                  </a:cubicBezTo>
                  <a:lnTo>
                    <a:pt x="35567" y="2297259"/>
                  </a:lnTo>
                  <a:cubicBezTo>
                    <a:pt x="15924" y="2297259"/>
                    <a:pt x="0" y="2281335"/>
                    <a:pt x="0" y="2261692"/>
                  </a:cubicBezTo>
                  <a:lnTo>
                    <a:pt x="0" y="35567"/>
                  </a:lnTo>
                  <a:cubicBezTo>
                    <a:pt x="0" y="15924"/>
                    <a:pt x="15924" y="0"/>
                    <a:pt x="35567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471661" cy="23448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2984602"/>
            <a:ext cx="15944776" cy="4910614"/>
          </a:xfrm>
          <a:custGeom>
            <a:avLst/>
            <a:gdLst/>
            <a:ahLst/>
            <a:cxnLst/>
            <a:rect l="l" t="t" r="r" b="b"/>
            <a:pathLst>
              <a:path w="15944776" h="4910614">
                <a:moveTo>
                  <a:pt x="0" y="0"/>
                </a:moveTo>
                <a:lnTo>
                  <a:pt x="15944776" y="0"/>
                </a:lnTo>
                <a:lnTo>
                  <a:pt x="15944776" y="4910614"/>
                </a:lnTo>
                <a:lnTo>
                  <a:pt x="0" y="4910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66" t="-10570" r="-232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104900"/>
            <a:ext cx="5897168" cy="53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Nourd Bold" panose="00000800000000000000"/>
              </a:rPr>
              <a:t>EX- AUTOMATION</a:t>
            </a:r>
            <a:endParaRPr lang="en-US" sz="4000">
              <a:solidFill>
                <a:srgbClr val="FFFFFF"/>
              </a:solidFill>
              <a:latin typeface="Nourd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024476"/>
            <a:ext cx="5897168" cy="53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Nourd Bold" panose="00000800000000000000"/>
              </a:rPr>
              <a:t>CICD</a:t>
            </a:r>
            <a:endParaRPr lang="en-US" sz="4000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95829" y="-2225531"/>
            <a:ext cx="16012640" cy="16012640"/>
          </a:xfrm>
          <a:custGeom>
            <a:avLst/>
            <a:gdLst/>
            <a:ahLst/>
            <a:cxnLst/>
            <a:rect l="l" t="t" r="r" b="b"/>
            <a:pathLst>
              <a:path w="16012640" h="16012640">
                <a:moveTo>
                  <a:pt x="0" y="0"/>
                </a:moveTo>
                <a:lnTo>
                  <a:pt x="16012640" y="0"/>
                </a:lnTo>
                <a:lnTo>
                  <a:pt x="16012640" y="16012639"/>
                </a:lnTo>
                <a:lnTo>
                  <a:pt x="0" y="1601263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84760" y="8811102"/>
            <a:ext cx="2725212" cy="538229"/>
          </a:xfrm>
          <a:custGeom>
            <a:avLst/>
            <a:gdLst/>
            <a:ahLst/>
            <a:cxnLst/>
            <a:rect l="l" t="t" r="r" b="b"/>
            <a:pathLst>
              <a:path w="2725212" h="538229">
                <a:moveTo>
                  <a:pt x="0" y="0"/>
                </a:moveTo>
                <a:lnTo>
                  <a:pt x="2725212" y="0"/>
                </a:lnTo>
                <a:lnTo>
                  <a:pt x="2725212" y="538230"/>
                </a:lnTo>
                <a:lnTo>
                  <a:pt x="0" y="538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7314" y="8206400"/>
            <a:ext cx="1738940" cy="873817"/>
          </a:xfrm>
          <a:custGeom>
            <a:avLst/>
            <a:gdLst/>
            <a:ahLst/>
            <a:cxnLst/>
            <a:rect l="l" t="t" r="r" b="b"/>
            <a:pathLst>
              <a:path w="1738940" h="873817">
                <a:moveTo>
                  <a:pt x="0" y="0"/>
                </a:moveTo>
                <a:lnTo>
                  <a:pt x="1738940" y="0"/>
                </a:lnTo>
                <a:lnTo>
                  <a:pt x="1738940" y="873817"/>
                </a:lnTo>
                <a:lnTo>
                  <a:pt x="0" y="8738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6045" y="8409174"/>
            <a:ext cx="941477" cy="445062"/>
          </a:xfrm>
          <a:custGeom>
            <a:avLst/>
            <a:gdLst/>
            <a:ahLst/>
            <a:cxnLst/>
            <a:rect l="l" t="t" r="r" b="b"/>
            <a:pathLst>
              <a:path w="941477" h="445062">
                <a:moveTo>
                  <a:pt x="0" y="0"/>
                </a:moveTo>
                <a:lnTo>
                  <a:pt x="941478" y="0"/>
                </a:lnTo>
                <a:lnTo>
                  <a:pt x="941478" y="445062"/>
                </a:lnTo>
                <a:lnTo>
                  <a:pt x="0" y="445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40217" y="2079502"/>
            <a:ext cx="6329672" cy="6329672"/>
          </a:xfrm>
          <a:custGeom>
            <a:avLst/>
            <a:gdLst/>
            <a:ahLst/>
            <a:cxnLst/>
            <a:rect l="l" t="t" r="r" b="b"/>
            <a:pathLst>
              <a:path w="6329672" h="6329672">
                <a:moveTo>
                  <a:pt x="0" y="0"/>
                </a:moveTo>
                <a:lnTo>
                  <a:pt x="6329672" y="0"/>
                </a:lnTo>
                <a:lnTo>
                  <a:pt x="6329672" y="6329672"/>
                </a:lnTo>
                <a:lnTo>
                  <a:pt x="0" y="63296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73983" y="4165200"/>
            <a:ext cx="9666235" cy="1342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90"/>
              </a:lnSpc>
            </a:pPr>
            <a:r>
              <a:rPr lang="en-US" sz="10090">
                <a:solidFill>
                  <a:srgbClr val="FFFFFF"/>
                </a:solidFill>
                <a:latin typeface="Nourd Bold" panose="00000800000000000000"/>
              </a:rPr>
              <a:t>Collaboration</a:t>
            </a:r>
            <a:endParaRPr lang="en-US" sz="10090">
              <a:solidFill>
                <a:srgbClr val="FFFFFF"/>
              </a:solidFill>
              <a:latin typeface="Nourd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62712" y="6067394"/>
            <a:ext cx="9666235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Nourd Bold" panose="00000800000000000000"/>
              </a:rPr>
              <a:t>The  Heart of DevOps</a:t>
            </a:r>
            <a:endParaRPr lang="en-US" sz="3000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84552" y="6362700"/>
            <a:ext cx="3295316" cy="3295316"/>
          </a:xfrm>
          <a:custGeom>
            <a:avLst/>
            <a:gdLst/>
            <a:ahLst/>
            <a:cxnLst/>
            <a:rect l="l" t="t" r="r" b="b"/>
            <a:pathLst>
              <a:path w="3295316" h="3295316">
                <a:moveTo>
                  <a:pt x="0" y="0"/>
                </a:moveTo>
                <a:lnTo>
                  <a:pt x="3295316" y="0"/>
                </a:lnTo>
                <a:lnTo>
                  <a:pt x="3295316" y="3295316"/>
                </a:lnTo>
                <a:lnTo>
                  <a:pt x="0" y="329531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1009650"/>
            <a:ext cx="17520824" cy="156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5"/>
              </a:lnSpc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Why Teamwork and Communication Are Critical in DevOps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3142945"/>
            <a:ext cx="18288000" cy="1650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l">
              <a:lnSpc>
                <a:spcPts val="4415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EC045"/>
                </a:solidFill>
                <a:latin typeface="Nourd Bold" panose="00000800000000000000"/>
              </a:rPr>
              <a:t>Faster Problem-Solving:</a:t>
            </a:r>
            <a:r>
              <a:rPr lang="en-US" sz="3200">
                <a:solidFill>
                  <a:srgbClr val="FFFFFF"/>
                </a:solidFill>
                <a:latin typeface="Nourd Bold" panose="00000800000000000000"/>
              </a:rPr>
              <a:t> When teams collaborate effectively, they can quickly identify and address issues, reducing downtime and ensuring smoother operations.</a:t>
            </a:r>
            <a:endParaRPr lang="en-US" sz="3200">
              <a:solidFill>
                <a:srgbClr val="FFFFFF"/>
              </a:solidFill>
              <a:latin typeface="Nourd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0" y="5210175"/>
            <a:ext cx="18288000" cy="81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l">
              <a:lnSpc>
                <a:spcPts val="320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EC045"/>
                </a:solidFill>
                <a:latin typeface="Nourd Bold" panose="00000800000000000000"/>
              </a:rPr>
              <a:t>Shared Responsibility: </a:t>
            </a:r>
            <a:r>
              <a:rPr lang="en-US" sz="3200">
                <a:solidFill>
                  <a:srgbClr val="FFFFFF"/>
                </a:solidFill>
                <a:latin typeface="Nourd Bold" panose="00000800000000000000"/>
              </a:rPr>
              <a:t>DevOps promotes a "you build it, you run it" mentality, where all team members share responsibility for the success of the product.</a:t>
            </a:r>
            <a:endParaRPr lang="en-US" sz="3200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95829" y="-2225531"/>
            <a:ext cx="16012640" cy="16012640"/>
          </a:xfrm>
          <a:custGeom>
            <a:avLst/>
            <a:gdLst/>
            <a:ahLst/>
            <a:cxnLst/>
            <a:rect l="l" t="t" r="r" b="b"/>
            <a:pathLst>
              <a:path w="16012640" h="16012640">
                <a:moveTo>
                  <a:pt x="0" y="0"/>
                </a:moveTo>
                <a:lnTo>
                  <a:pt x="16012640" y="0"/>
                </a:lnTo>
                <a:lnTo>
                  <a:pt x="16012640" y="16012639"/>
                </a:lnTo>
                <a:lnTo>
                  <a:pt x="0" y="1601263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84760" y="8811102"/>
            <a:ext cx="2725212" cy="538229"/>
          </a:xfrm>
          <a:custGeom>
            <a:avLst/>
            <a:gdLst/>
            <a:ahLst/>
            <a:cxnLst/>
            <a:rect l="l" t="t" r="r" b="b"/>
            <a:pathLst>
              <a:path w="2725212" h="538229">
                <a:moveTo>
                  <a:pt x="0" y="0"/>
                </a:moveTo>
                <a:lnTo>
                  <a:pt x="2725212" y="0"/>
                </a:lnTo>
                <a:lnTo>
                  <a:pt x="2725212" y="538230"/>
                </a:lnTo>
                <a:lnTo>
                  <a:pt x="0" y="538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73983" y="8643308"/>
            <a:ext cx="1738940" cy="873817"/>
          </a:xfrm>
          <a:custGeom>
            <a:avLst/>
            <a:gdLst/>
            <a:ahLst/>
            <a:cxnLst/>
            <a:rect l="l" t="t" r="r" b="b"/>
            <a:pathLst>
              <a:path w="1738940" h="873817">
                <a:moveTo>
                  <a:pt x="0" y="0"/>
                </a:moveTo>
                <a:lnTo>
                  <a:pt x="1738940" y="0"/>
                </a:lnTo>
                <a:lnTo>
                  <a:pt x="1738940" y="873818"/>
                </a:lnTo>
                <a:lnTo>
                  <a:pt x="0" y="8738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72714" y="8846082"/>
            <a:ext cx="941477" cy="445062"/>
          </a:xfrm>
          <a:custGeom>
            <a:avLst/>
            <a:gdLst/>
            <a:ahLst/>
            <a:cxnLst/>
            <a:rect l="l" t="t" r="r" b="b"/>
            <a:pathLst>
              <a:path w="941477" h="445062">
                <a:moveTo>
                  <a:pt x="0" y="0"/>
                </a:moveTo>
                <a:lnTo>
                  <a:pt x="941477" y="0"/>
                </a:lnTo>
                <a:lnTo>
                  <a:pt x="941477" y="445062"/>
                </a:lnTo>
                <a:lnTo>
                  <a:pt x="0" y="445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900647" y="1208098"/>
            <a:ext cx="7603005" cy="7603005"/>
          </a:xfrm>
          <a:custGeom>
            <a:avLst/>
            <a:gdLst/>
            <a:ahLst/>
            <a:cxnLst/>
            <a:rect l="l" t="t" r="r" b="b"/>
            <a:pathLst>
              <a:path w="7603005" h="7603005">
                <a:moveTo>
                  <a:pt x="0" y="0"/>
                </a:moveTo>
                <a:lnTo>
                  <a:pt x="7603004" y="0"/>
                </a:lnTo>
                <a:lnTo>
                  <a:pt x="7603004" y="7603004"/>
                </a:lnTo>
                <a:lnTo>
                  <a:pt x="0" y="76030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73983" y="3527025"/>
            <a:ext cx="9666235" cy="2618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90"/>
              </a:lnSpc>
            </a:pPr>
            <a:r>
              <a:rPr lang="en-US" sz="10090">
                <a:solidFill>
                  <a:srgbClr val="FFFFFF"/>
                </a:solidFill>
                <a:latin typeface="Nourd" panose="00000500000000000000"/>
              </a:rPr>
              <a:t>Infrastructure as</a:t>
            </a:r>
            <a:endParaRPr lang="en-US" sz="10090">
              <a:solidFill>
                <a:srgbClr val="FFFFFF"/>
              </a:solidFill>
              <a:latin typeface="Nourd" panose="00000500000000000000"/>
            </a:endParaRPr>
          </a:p>
          <a:p>
            <a:pPr algn="l">
              <a:lnSpc>
                <a:spcPts val="10090"/>
              </a:lnSpc>
            </a:pPr>
            <a:r>
              <a:rPr lang="en-US" sz="10090">
                <a:solidFill>
                  <a:srgbClr val="FFFFFF"/>
                </a:solidFill>
                <a:latin typeface="Nourd" panose="00000500000000000000"/>
              </a:rPr>
              <a:t>Code</a:t>
            </a:r>
            <a:endParaRPr lang="en-US" sz="10090">
              <a:solidFill>
                <a:srgbClr val="FFFFFF"/>
              </a:solidFill>
              <a:latin typeface="Nourd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73983" y="6465726"/>
            <a:ext cx="9666235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Nourd Bold" panose="00000800000000000000"/>
              </a:rPr>
              <a:t>Manage Your Infrastructure as Code.</a:t>
            </a:r>
            <a:endParaRPr lang="en-US" sz="3000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95829" y="-2149331"/>
            <a:ext cx="16012640" cy="16012640"/>
          </a:xfrm>
          <a:custGeom>
            <a:avLst/>
            <a:gdLst/>
            <a:ahLst/>
            <a:cxnLst/>
            <a:rect l="l" t="t" r="r" b="b"/>
            <a:pathLst>
              <a:path w="16012640" h="16012640">
                <a:moveTo>
                  <a:pt x="0" y="0"/>
                </a:moveTo>
                <a:lnTo>
                  <a:pt x="16012640" y="0"/>
                </a:lnTo>
                <a:lnTo>
                  <a:pt x="16012640" y="16012639"/>
                </a:lnTo>
                <a:lnTo>
                  <a:pt x="0" y="1601263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47764" y="9413183"/>
            <a:ext cx="1738940" cy="873817"/>
          </a:xfrm>
          <a:custGeom>
            <a:avLst/>
            <a:gdLst/>
            <a:ahLst/>
            <a:cxnLst/>
            <a:rect l="l" t="t" r="r" b="b"/>
            <a:pathLst>
              <a:path w="1738940" h="873817">
                <a:moveTo>
                  <a:pt x="0" y="0"/>
                </a:moveTo>
                <a:lnTo>
                  <a:pt x="1738940" y="0"/>
                </a:lnTo>
                <a:lnTo>
                  <a:pt x="1738940" y="873817"/>
                </a:lnTo>
                <a:lnTo>
                  <a:pt x="0" y="873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46496" y="9615957"/>
            <a:ext cx="941477" cy="445062"/>
          </a:xfrm>
          <a:custGeom>
            <a:avLst/>
            <a:gdLst/>
            <a:ahLst/>
            <a:cxnLst/>
            <a:rect l="l" t="t" r="r" b="b"/>
            <a:pathLst>
              <a:path w="941477" h="445062">
                <a:moveTo>
                  <a:pt x="0" y="0"/>
                </a:moveTo>
                <a:lnTo>
                  <a:pt x="941477" y="0"/>
                </a:lnTo>
                <a:lnTo>
                  <a:pt x="941477" y="445062"/>
                </a:lnTo>
                <a:lnTo>
                  <a:pt x="0" y="445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385746" y="431800"/>
            <a:ext cx="5516508" cy="128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>
                <a:solidFill>
                  <a:srgbClr val="FEC045"/>
                </a:solidFill>
                <a:latin typeface="Nourd Bold" panose="00000800000000000000"/>
              </a:rPr>
              <a:t>Benefits of IaC</a:t>
            </a:r>
            <a:endParaRPr lang="en-US" sz="5000">
              <a:solidFill>
                <a:srgbClr val="FEC045"/>
              </a:solidFill>
              <a:latin typeface="Nourd Bold" panose="00000800000000000000"/>
            </a:endParaRPr>
          </a:p>
          <a:p>
            <a:pPr algn="l">
              <a:lnSpc>
                <a:spcPts val="5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573983" y="2036737"/>
            <a:ext cx="17714017" cy="72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800">
                <a:solidFill>
                  <a:srgbClr val="EA9423"/>
                </a:solidFill>
                <a:latin typeface="Nourd Bold" panose="00000800000000000000"/>
              </a:rPr>
              <a:t>Consistency</a:t>
            </a:r>
            <a:r>
              <a:rPr lang="en-US" sz="2800">
                <a:solidFill>
                  <a:srgbClr val="FFFFFF"/>
                </a:solidFill>
                <a:latin typeface="Nourd Bold" panose="00000800000000000000"/>
              </a:rPr>
              <a:t>: Since infrastructure is defined in code, it can be replicated across environments, reducing configuration drift and ensuring consistent setups.</a:t>
            </a:r>
            <a:endParaRPr lang="en-US" sz="2800">
              <a:solidFill>
                <a:srgbClr val="FFFFFF"/>
              </a:solidFill>
              <a:latin typeface="Nourd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3983" y="3720101"/>
            <a:ext cx="18288000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EA9423"/>
                </a:solidFill>
                <a:latin typeface="Nourd Bold" panose="00000800000000000000"/>
              </a:rPr>
              <a:t>Scalability:</a:t>
            </a:r>
            <a:r>
              <a:rPr lang="en-US" sz="3000">
                <a:solidFill>
                  <a:srgbClr val="FFFFFF"/>
                </a:solidFill>
                <a:latin typeface="Nourd Bold" panose="00000800000000000000"/>
              </a:rPr>
              <a:t> IaC makes it easier to scale infrastructure up or down. You can automate the deployment of multiple environments or instances with minimal effort.</a:t>
            </a:r>
            <a:endParaRPr lang="en-US" sz="3000">
              <a:solidFill>
                <a:srgbClr val="FFFFFF"/>
              </a:solidFill>
              <a:latin typeface="Nourd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73983" y="5200650"/>
            <a:ext cx="1771401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EA9423"/>
                </a:solidFill>
                <a:latin typeface="Nourd Bold" panose="00000800000000000000"/>
              </a:rPr>
              <a:t>Version Control: </a:t>
            </a:r>
            <a:r>
              <a:rPr lang="en-US" sz="3000">
                <a:solidFill>
                  <a:srgbClr val="FFFFFF"/>
                </a:solidFill>
                <a:latin typeface="Nourd Bold" panose="00000800000000000000"/>
              </a:rPr>
              <a:t>By managing infrastructure with code, you can use version control systems like Git to track changes, roll back if necessary, and collaborate with others.</a:t>
            </a:r>
            <a:endParaRPr lang="en-US" sz="3000">
              <a:solidFill>
                <a:srgbClr val="FFFFFF"/>
              </a:solidFill>
              <a:latin typeface="Nourd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3983" y="6677025"/>
            <a:ext cx="1771401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EA9423"/>
                </a:solidFill>
                <a:latin typeface="Nourd Bold" panose="00000800000000000000"/>
              </a:rPr>
              <a:t>Automation:</a:t>
            </a:r>
            <a:r>
              <a:rPr lang="en-US" sz="3000">
                <a:solidFill>
                  <a:srgbClr val="FFFFFF"/>
                </a:solidFill>
                <a:latin typeface="Nourd Bold" panose="00000800000000000000"/>
              </a:rPr>
              <a:t> IaC allows for automated provisioning, leading to faster deployments and reducing manual errors.</a:t>
            </a:r>
            <a:endParaRPr lang="en-US" sz="3000">
              <a:solidFill>
                <a:srgbClr val="FFFFFF"/>
              </a:solidFill>
              <a:latin typeface="Nourd Bold" panose="000008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73983" y="7781925"/>
            <a:ext cx="1771401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EA9423"/>
                </a:solidFill>
                <a:latin typeface="Nourd Bold" panose="00000800000000000000"/>
              </a:rPr>
              <a:t>Reusability: </a:t>
            </a:r>
            <a:r>
              <a:rPr lang="en-US" sz="3000">
                <a:solidFill>
                  <a:srgbClr val="FFFFFF"/>
                </a:solidFill>
                <a:latin typeface="Nourd Bold" panose="00000800000000000000"/>
              </a:rPr>
              <a:t>Infrastructure code can be reused across different projects, reducing duplication and saving time.</a:t>
            </a:r>
            <a:endParaRPr lang="en-US" sz="3000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95829" y="-2225531"/>
            <a:ext cx="16012640" cy="16012640"/>
          </a:xfrm>
          <a:custGeom>
            <a:avLst/>
            <a:gdLst/>
            <a:ahLst/>
            <a:cxnLst/>
            <a:rect l="l" t="t" r="r" b="b"/>
            <a:pathLst>
              <a:path w="16012640" h="16012640">
                <a:moveTo>
                  <a:pt x="0" y="0"/>
                </a:moveTo>
                <a:lnTo>
                  <a:pt x="16012640" y="0"/>
                </a:lnTo>
                <a:lnTo>
                  <a:pt x="16012640" y="16012639"/>
                </a:lnTo>
                <a:lnTo>
                  <a:pt x="0" y="1601263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84760" y="8811102"/>
            <a:ext cx="2725212" cy="538229"/>
          </a:xfrm>
          <a:custGeom>
            <a:avLst/>
            <a:gdLst/>
            <a:ahLst/>
            <a:cxnLst/>
            <a:rect l="l" t="t" r="r" b="b"/>
            <a:pathLst>
              <a:path w="2725212" h="538229">
                <a:moveTo>
                  <a:pt x="0" y="0"/>
                </a:moveTo>
                <a:lnTo>
                  <a:pt x="2725212" y="0"/>
                </a:lnTo>
                <a:lnTo>
                  <a:pt x="2725212" y="538230"/>
                </a:lnTo>
                <a:lnTo>
                  <a:pt x="0" y="538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7314" y="8206400"/>
            <a:ext cx="1738940" cy="873817"/>
          </a:xfrm>
          <a:custGeom>
            <a:avLst/>
            <a:gdLst/>
            <a:ahLst/>
            <a:cxnLst/>
            <a:rect l="l" t="t" r="r" b="b"/>
            <a:pathLst>
              <a:path w="1738940" h="873817">
                <a:moveTo>
                  <a:pt x="0" y="0"/>
                </a:moveTo>
                <a:lnTo>
                  <a:pt x="1738940" y="0"/>
                </a:lnTo>
                <a:lnTo>
                  <a:pt x="1738940" y="873817"/>
                </a:lnTo>
                <a:lnTo>
                  <a:pt x="0" y="8738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6045" y="8409174"/>
            <a:ext cx="941477" cy="445062"/>
          </a:xfrm>
          <a:custGeom>
            <a:avLst/>
            <a:gdLst/>
            <a:ahLst/>
            <a:cxnLst/>
            <a:rect l="l" t="t" r="r" b="b"/>
            <a:pathLst>
              <a:path w="941477" h="445062">
                <a:moveTo>
                  <a:pt x="0" y="0"/>
                </a:moveTo>
                <a:lnTo>
                  <a:pt x="941478" y="0"/>
                </a:lnTo>
                <a:lnTo>
                  <a:pt x="941478" y="445062"/>
                </a:lnTo>
                <a:lnTo>
                  <a:pt x="0" y="445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760497" y="719112"/>
            <a:ext cx="7173738" cy="7173738"/>
          </a:xfrm>
          <a:custGeom>
            <a:avLst/>
            <a:gdLst/>
            <a:ahLst/>
            <a:cxnLst/>
            <a:rect l="l" t="t" r="r" b="b"/>
            <a:pathLst>
              <a:path w="7173738" h="7173738">
                <a:moveTo>
                  <a:pt x="0" y="0"/>
                </a:moveTo>
                <a:lnTo>
                  <a:pt x="7173738" y="0"/>
                </a:lnTo>
                <a:lnTo>
                  <a:pt x="7173738" y="7173738"/>
                </a:lnTo>
                <a:lnTo>
                  <a:pt x="0" y="71737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73983" y="4165200"/>
            <a:ext cx="9666235" cy="1342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90"/>
              </a:lnSpc>
            </a:pPr>
            <a:r>
              <a:rPr lang="en-US" sz="10090">
                <a:solidFill>
                  <a:srgbClr val="FFFFFF"/>
                </a:solidFill>
                <a:latin typeface="Nourd Bold" panose="00000800000000000000"/>
              </a:rPr>
              <a:t>Monitoring</a:t>
            </a:r>
            <a:endParaRPr lang="en-US" sz="10090">
              <a:solidFill>
                <a:srgbClr val="FFFFFF"/>
              </a:solidFill>
              <a:latin typeface="Nourd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62712" y="6067394"/>
            <a:ext cx="9666235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Nourd Bold" panose="00000800000000000000"/>
              </a:rPr>
              <a:t>Keep Your app Healthy</a:t>
            </a:r>
            <a:endParaRPr lang="en-US" sz="3000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73476" y="9410700"/>
            <a:ext cx="1013470" cy="509269"/>
          </a:xfrm>
          <a:custGeom>
            <a:avLst/>
            <a:gdLst/>
            <a:ahLst/>
            <a:cxnLst/>
            <a:rect l="l" t="t" r="r" b="b"/>
            <a:pathLst>
              <a:path w="1013470" h="509269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205860" y="9528878"/>
            <a:ext cx="548701" cy="259386"/>
          </a:xfrm>
          <a:custGeom>
            <a:avLst/>
            <a:gdLst/>
            <a:ahLst/>
            <a:cxnLst/>
            <a:rect l="l" t="t" r="r" b="b"/>
            <a:pathLst>
              <a:path w="548701" h="259386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-2475887" y="9660572"/>
            <a:ext cx="18288000" cy="0"/>
          </a:xfrm>
          <a:prstGeom prst="line">
            <a:avLst/>
          </a:prstGeom>
          <a:ln w="9525" cap="flat">
            <a:solidFill>
              <a:srgbClr val="FFFFFF">
                <a:alpha val="33725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277665" y="3629025"/>
            <a:ext cx="14695811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000"/>
              </a:lnSpc>
              <a:spcBef>
                <a:spcPct val="0"/>
              </a:spcBef>
            </a:pPr>
            <a:r>
              <a:rPr lang="en-US" sz="10000">
                <a:solidFill>
                  <a:srgbClr val="FFFFFF"/>
                </a:solidFill>
                <a:latin typeface="Nourd Bold" panose="00000800000000000000"/>
              </a:rPr>
              <a:t>What is DevOps?</a:t>
            </a:r>
            <a:endParaRPr lang="en-US" sz="10000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7593378" cy="4252292"/>
          </a:xfrm>
          <a:custGeom>
            <a:avLst/>
            <a:gdLst/>
            <a:ahLst/>
            <a:cxnLst/>
            <a:rect l="l" t="t" r="r" b="b"/>
            <a:pathLst>
              <a:path w="7593378" h="4252292">
                <a:moveTo>
                  <a:pt x="0" y="0"/>
                </a:moveTo>
                <a:lnTo>
                  <a:pt x="7593378" y="0"/>
                </a:lnTo>
                <a:lnTo>
                  <a:pt x="7593378" y="4252292"/>
                </a:lnTo>
                <a:lnTo>
                  <a:pt x="0" y="42522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2394716"/>
            <a:ext cx="17615449" cy="1742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0"/>
              </a:lnSpc>
              <a:spcBef>
                <a:spcPct val="0"/>
              </a:spcBef>
            </a:pPr>
            <a:r>
              <a:rPr lang="en-US" sz="6710">
                <a:solidFill>
                  <a:srgbClr val="FEC045"/>
                </a:solidFill>
                <a:latin typeface="Nourd Bold" panose="00000800000000000000"/>
              </a:rPr>
              <a:t>case studies of organizations that have successfully adopted DevOps </a:t>
            </a:r>
            <a:endParaRPr lang="en-US" sz="6710">
              <a:solidFill>
                <a:srgbClr val="FEC045"/>
              </a:solidFill>
              <a:latin typeface="Nourd Bold" panose="0000080000000000000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847764" y="9413183"/>
            <a:ext cx="1738940" cy="873817"/>
          </a:xfrm>
          <a:custGeom>
            <a:avLst/>
            <a:gdLst/>
            <a:ahLst/>
            <a:cxnLst/>
            <a:rect l="l" t="t" r="r" b="b"/>
            <a:pathLst>
              <a:path w="1738940" h="873817">
                <a:moveTo>
                  <a:pt x="0" y="0"/>
                </a:moveTo>
                <a:lnTo>
                  <a:pt x="1738940" y="0"/>
                </a:lnTo>
                <a:lnTo>
                  <a:pt x="1738940" y="873817"/>
                </a:lnTo>
                <a:lnTo>
                  <a:pt x="0" y="873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46496" y="9615957"/>
            <a:ext cx="941477" cy="445062"/>
          </a:xfrm>
          <a:custGeom>
            <a:avLst/>
            <a:gdLst/>
            <a:ahLst/>
            <a:cxnLst/>
            <a:rect l="l" t="t" r="r" b="b"/>
            <a:pathLst>
              <a:path w="941477" h="445062">
                <a:moveTo>
                  <a:pt x="0" y="0"/>
                </a:moveTo>
                <a:lnTo>
                  <a:pt x="941477" y="0"/>
                </a:lnTo>
                <a:lnTo>
                  <a:pt x="941477" y="445062"/>
                </a:lnTo>
                <a:lnTo>
                  <a:pt x="0" y="445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7520" y="440776"/>
            <a:ext cx="5538012" cy="1366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5"/>
              </a:lnSpc>
              <a:spcBef>
                <a:spcPct val="0"/>
              </a:spcBef>
            </a:pPr>
            <a:r>
              <a:rPr lang="en-US" sz="10335">
                <a:solidFill>
                  <a:srgbClr val="EA9423"/>
                </a:solidFill>
                <a:latin typeface="Nourd Bold" panose="00000800000000000000"/>
              </a:rPr>
              <a:t>Amazon</a:t>
            </a:r>
            <a:endParaRPr lang="en-US" sz="10335">
              <a:solidFill>
                <a:srgbClr val="EA9423"/>
              </a:solidFill>
              <a:latin typeface="Nourd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86122" y="2793854"/>
            <a:ext cx="16473178" cy="577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5095">
                <a:solidFill>
                  <a:srgbClr val="FEC045"/>
                </a:solidFill>
                <a:latin typeface="Nourd Bold" panose="00000800000000000000"/>
              </a:rPr>
              <a:t>Background</a:t>
            </a:r>
            <a:endParaRPr lang="en-US" sz="5095">
              <a:solidFill>
                <a:srgbClr val="FEC045"/>
              </a:solidFill>
              <a:latin typeface="Nourd Bold" panose="00000800000000000000"/>
            </a:endParaRPr>
          </a:p>
          <a:p>
            <a:pPr algn="ctr">
              <a:lnSpc>
                <a:spcPts val="5095"/>
              </a:lnSpc>
            </a:pPr>
          </a:p>
          <a:p>
            <a:pPr algn="l">
              <a:lnSpc>
                <a:spcPts val="5095"/>
              </a:lnSpc>
            </a:pPr>
            <a:r>
              <a:rPr lang="en-US" sz="5095">
                <a:solidFill>
                  <a:srgbClr val="FEC045"/>
                </a:solidFill>
                <a:latin typeface="Nourd Bold" panose="00000800000000000000"/>
              </a:rPr>
              <a:t>DevOps Implementation:</a:t>
            </a:r>
            <a:endParaRPr lang="en-US" sz="5095">
              <a:solidFill>
                <a:srgbClr val="FEC045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Automation and Infrastructure as Code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Continuous Integration and Continuous Delivery (CI/CD)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Quality Assurance and Testing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Monitoring and Feedback Loops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algn="ctr">
              <a:lnSpc>
                <a:spcPts val="50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02434"/>
            <a:ext cx="6794203" cy="672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5"/>
              </a:lnSpc>
              <a:spcBef>
                <a:spcPct val="0"/>
              </a:spcBef>
            </a:pPr>
            <a:r>
              <a:rPr lang="en-US" sz="5095">
                <a:solidFill>
                  <a:srgbClr val="FEC045"/>
                </a:solidFill>
                <a:latin typeface="Nourd Bold" panose="00000800000000000000"/>
              </a:rPr>
              <a:t>Results and Benefits</a:t>
            </a:r>
            <a:endParaRPr lang="en-US" sz="5095">
              <a:solidFill>
                <a:srgbClr val="FEC045"/>
              </a:solidFill>
              <a:latin typeface="Nourd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78650" y="3897688"/>
            <a:ext cx="12137298" cy="2586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Faster Delivery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Improved Quality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Enhanced Scalability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Cultural Transformation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08948" y="1123950"/>
            <a:ext cx="9525" cy="672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5"/>
              </a:lnSpc>
              <a:spcBef>
                <a:spcPct val="0"/>
              </a:spcBef>
            </a:pPr>
          </a:p>
        </p:txBody>
      </p:sp>
      <p:sp>
        <p:nvSpPr>
          <p:cNvPr id="3" name="TextBox 3"/>
          <p:cNvSpPr txBox="1"/>
          <p:nvPr/>
        </p:nvSpPr>
        <p:spPr>
          <a:xfrm>
            <a:off x="4754053" y="797300"/>
            <a:ext cx="3709789" cy="1106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95"/>
              </a:lnSpc>
              <a:spcBef>
                <a:spcPct val="0"/>
              </a:spcBef>
            </a:pPr>
            <a:r>
              <a:rPr lang="en-US" sz="8295">
                <a:solidFill>
                  <a:srgbClr val="EA9423"/>
                </a:solidFill>
                <a:latin typeface="Nourd Bold" panose="00000800000000000000"/>
              </a:rPr>
              <a:t>Netflix</a:t>
            </a:r>
            <a:endParaRPr lang="en-US" sz="8295">
              <a:solidFill>
                <a:srgbClr val="EA9423"/>
              </a:solidFill>
              <a:latin typeface="Nourd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489" y="2563743"/>
            <a:ext cx="4068564" cy="672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5"/>
              </a:lnSpc>
              <a:spcBef>
                <a:spcPct val="0"/>
              </a:spcBef>
            </a:pPr>
            <a:r>
              <a:rPr lang="en-US" sz="5095">
                <a:solidFill>
                  <a:srgbClr val="FEC045"/>
                </a:solidFill>
                <a:latin typeface="Nourd Bold" panose="00000800000000000000"/>
              </a:rPr>
              <a:t>Background</a:t>
            </a:r>
            <a:endParaRPr lang="en-US" sz="5095">
              <a:solidFill>
                <a:srgbClr val="FEC045"/>
              </a:solidFill>
              <a:latin typeface="Nourd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6283" y="3893317"/>
            <a:ext cx="8135541" cy="672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5"/>
              </a:lnSpc>
              <a:spcBef>
                <a:spcPct val="0"/>
              </a:spcBef>
            </a:pPr>
            <a:r>
              <a:rPr lang="en-US" sz="5095">
                <a:solidFill>
                  <a:srgbClr val="FEC045"/>
                </a:solidFill>
                <a:latin typeface="Nourd Bold" panose="00000800000000000000"/>
              </a:rPr>
              <a:t>DevOps implementaion </a:t>
            </a:r>
            <a:endParaRPr lang="en-US" sz="5095">
              <a:solidFill>
                <a:srgbClr val="FEC045"/>
              </a:solidFill>
              <a:latin typeface="Nourd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0" y="4854950"/>
            <a:ext cx="16691315" cy="2586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Culture of Freedom and Responsiblity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continous integration and Deployment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Microsservices Architecture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Automted testing and Chaos Engineering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3026" y="1717493"/>
            <a:ext cx="8270974" cy="872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5"/>
              </a:lnSpc>
              <a:spcBef>
                <a:spcPct val="0"/>
              </a:spcBef>
            </a:pPr>
            <a:r>
              <a:rPr lang="en-US" sz="6595">
                <a:solidFill>
                  <a:srgbClr val="EA9423"/>
                </a:solidFill>
                <a:latin typeface="Nourd Bold" panose="00000800000000000000"/>
              </a:rPr>
              <a:t>Results and Benifts</a:t>
            </a:r>
            <a:endParaRPr lang="en-US" sz="6595">
              <a:solidFill>
                <a:srgbClr val="EA9423"/>
              </a:solidFill>
              <a:latin typeface="Nourd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3076" y="3259513"/>
            <a:ext cx="14955291" cy="3863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Faster Time-to-MArket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Improved Quality and Reliablity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Enahced Scalablity and Resilience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Data drive Decision Making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algn="l">
              <a:lnSpc>
                <a:spcPts val="5095"/>
              </a:lnSpc>
            </a:pPr>
          </a:p>
          <a:p>
            <a:pPr algn="l">
              <a:lnSpc>
                <a:spcPts val="5095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60392" y="4561589"/>
            <a:ext cx="7567216" cy="1354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5"/>
              </a:lnSpc>
              <a:spcBef>
                <a:spcPct val="0"/>
              </a:spcBef>
            </a:pPr>
            <a:r>
              <a:rPr lang="en-US" sz="10195">
                <a:solidFill>
                  <a:srgbClr val="FEC045"/>
                </a:solidFill>
                <a:latin typeface="Nourd Bold" panose="00000800000000000000"/>
              </a:rPr>
              <a:t>Conclusion</a:t>
            </a:r>
            <a:endParaRPr lang="en-US" sz="10195">
              <a:solidFill>
                <a:srgbClr val="FEC045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2981" y="2084689"/>
            <a:ext cx="17615019" cy="5203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5"/>
              </a:lnSpc>
              <a:spcBef>
                <a:spcPct val="0"/>
              </a:spcBef>
            </a:pPr>
            <a:r>
              <a:rPr lang="en-US" sz="5595">
                <a:solidFill>
                  <a:srgbClr val="FEC045"/>
                </a:solidFill>
                <a:latin typeface="Nourd Bold" panose="00000800000000000000"/>
              </a:rPr>
              <a:t>DevOps Significance:</a:t>
            </a:r>
            <a:endParaRPr lang="en-US" sz="5595">
              <a:solidFill>
                <a:srgbClr val="FEC045"/>
              </a:solidFill>
              <a:latin typeface="Nourd Bold" panose="00000800000000000000"/>
            </a:endParaRPr>
          </a:p>
          <a:p>
            <a:pPr algn="l">
              <a:lnSpc>
                <a:spcPts val="5095"/>
              </a:lnSpc>
              <a:spcBef>
                <a:spcPct val="0"/>
              </a:spcBef>
            </a:p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DevOps is pivotal in modern software development, bridging the gap between development and operations.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Its significance lies in fostering a culture of collaboration, automation, and continuous improvement.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8522" y="2771334"/>
            <a:ext cx="10378282" cy="4004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95"/>
              </a:lnSpc>
              <a:spcBef>
                <a:spcPct val="0"/>
              </a:spcBef>
            </a:pPr>
            <a:r>
              <a:rPr lang="en-US" sz="5695">
                <a:solidFill>
                  <a:srgbClr val="FEC045"/>
                </a:solidFill>
                <a:latin typeface="Nourd Bold" panose="00000800000000000000"/>
              </a:rPr>
              <a:t>Key DevOps Principles:</a:t>
            </a:r>
            <a:endParaRPr lang="en-US" sz="5695">
              <a:solidFill>
                <a:srgbClr val="FEC045"/>
              </a:solidFill>
              <a:latin typeface="Nourd Bold" panose="00000800000000000000"/>
            </a:endParaRPr>
          </a:p>
          <a:p>
            <a:pPr algn="l">
              <a:lnSpc>
                <a:spcPts val="5695"/>
              </a:lnSpc>
              <a:spcBef>
                <a:spcPct val="0"/>
              </a:spcBef>
            </a:p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Automation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Collaboration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Infrastructure as Code (IaC)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Continuous Monitoring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98133" y="2535969"/>
            <a:ext cx="9741098" cy="342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95"/>
              </a:lnSpc>
              <a:spcBef>
                <a:spcPct val="0"/>
              </a:spcBef>
            </a:pPr>
            <a:r>
              <a:rPr lang="en-US" sz="5895">
                <a:solidFill>
                  <a:srgbClr val="FEC045"/>
                </a:solidFill>
                <a:latin typeface="Nourd Bold" panose="00000800000000000000"/>
              </a:rPr>
              <a:t>Real-world Case Studies:</a:t>
            </a:r>
            <a:endParaRPr lang="en-US" sz="5895">
              <a:solidFill>
                <a:srgbClr val="FEC045"/>
              </a:solidFill>
              <a:latin typeface="Nourd Bold" panose="00000800000000000000"/>
            </a:endParaRPr>
          </a:p>
          <a:p>
            <a:pPr algn="ctr">
              <a:lnSpc>
                <a:spcPts val="5895"/>
              </a:lnSpc>
              <a:spcBef>
                <a:spcPct val="0"/>
              </a:spcBef>
            </a:p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Netflix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Amazon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Spotify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959475"/>
            <a:ext cx="17259300" cy="342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95"/>
              </a:lnSpc>
              <a:spcBef>
                <a:spcPct val="0"/>
              </a:spcBef>
            </a:pPr>
            <a:r>
              <a:rPr lang="en-US" sz="5895">
                <a:solidFill>
                  <a:srgbClr val="FEC045"/>
                </a:solidFill>
                <a:latin typeface="Nourd Bold" panose="00000800000000000000"/>
              </a:rPr>
              <a:t>Cultural Shift and Innovation:</a:t>
            </a:r>
            <a:endParaRPr lang="en-US" sz="5895">
              <a:solidFill>
                <a:srgbClr val="FEC045"/>
              </a:solidFill>
              <a:latin typeface="Nourd Bold" panose="00000800000000000000"/>
            </a:endParaRPr>
          </a:p>
          <a:p>
            <a:pPr algn="l">
              <a:lnSpc>
                <a:spcPts val="5895"/>
              </a:lnSpc>
              <a:spcBef>
                <a:spcPct val="0"/>
              </a:spcBef>
            </a:p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DevOps is more than just methodology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Embracing DevOps principles is crucial for organizations 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045994"/>
            <a:ext cx="16861955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5"/>
              </a:lnSpc>
            </a:pPr>
            <a:r>
              <a:rPr lang="en-US" sz="4375">
                <a:solidFill>
                  <a:srgbClr val="FFFFFF"/>
                </a:solidFill>
                <a:latin typeface="Nourd" panose="00000500000000000000"/>
              </a:rPr>
              <a:t>DevOps is a set of practices that combines software development (Dev) and IT operations (Ops).</a:t>
            </a:r>
            <a:endParaRPr lang="en-US" sz="4375">
              <a:solidFill>
                <a:srgbClr val="FFFFFF"/>
              </a:solidFill>
              <a:latin typeface="Nourd" panose="00000500000000000000"/>
            </a:endParaRPr>
          </a:p>
        </p:txBody>
      </p:sp>
    </p:spTree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40388"/>
            <a:ext cx="17259300" cy="4063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95"/>
              </a:lnSpc>
              <a:spcBef>
                <a:spcPct val="0"/>
              </a:spcBef>
            </a:pPr>
            <a:r>
              <a:rPr lang="en-US" sz="5895">
                <a:solidFill>
                  <a:srgbClr val="FEC045"/>
                </a:solidFill>
                <a:latin typeface="Nourd Bold" panose="00000800000000000000"/>
              </a:rPr>
              <a:t>Future Outlook:</a:t>
            </a:r>
            <a:endParaRPr lang="en-US" sz="5895">
              <a:solidFill>
                <a:srgbClr val="FEC045"/>
              </a:solidFill>
              <a:latin typeface="Nourd Bold" panose="00000800000000000000"/>
            </a:endParaRPr>
          </a:p>
          <a:p>
            <a:pPr algn="l">
              <a:lnSpc>
                <a:spcPts val="5895"/>
              </a:lnSpc>
              <a:spcBef>
                <a:spcPct val="0"/>
              </a:spcBef>
            </a:p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Prioritizing collaboration, automation, and continuous improvement 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  <a:p>
            <a:pPr marL="1099820" lvl="1" indent="-549910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5095">
                <a:solidFill>
                  <a:srgbClr val="FFFFFF"/>
                </a:solidFill>
                <a:latin typeface="Nourd Bold" panose="00000800000000000000"/>
              </a:rPr>
              <a:t>Embracing DevOps practices will be essential for organizations </a:t>
            </a:r>
            <a:endParaRPr lang="en-US" sz="5095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712494"/>
            <a:ext cx="16861955" cy="4277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5"/>
              </a:lnSpc>
            </a:pPr>
          </a:p>
          <a:p>
            <a:pPr algn="l">
              <a:lnSpc>
                <a:spcPts val="8155"/>
              </a:lnSpc>
            </a:pPr>
            <a:r>
              <a:rPr lang="en-US" sz="5475">
                <a:solidFill>
                  <a:srgbClr val="FFFFFF"/>
                </a:solidFill>
                <a:latin typeface="Nourd Bold" panose="00000800000000000000"/>
              </a:rPr>
              <a:t>Objective: </a:t>
            </a:r>
            <a:endParaRPr lang="en-US" sz="5475">
              <a:solidFill>
                <a:srgbClr val="FFFFFF"/>
              </a:solidFill>
              <a:latin typeface="Nourd Bold" panose="00000800000000000000"/>
            </a:endParaRPr>
          </a:p>
          <a:p>
            <a:pPr algn="l">
              <a:lnSpc>
                <a:spcPts val="6515"/>
              </a:lnSpc>
            </a:pPr>
            <a:r>
              <a:rPr lang="en-US" sz="4375">
                <a:solidFill>
                  <a:srgbClr val="FFFFFF"/>
                </a:solidFill>
                <a:latin typeface="Nourd" panose="00000500000000000000"/>
              </a:rPr>
              <a:t>To shorten the system development life cycle and provide continuous delivery of high-quality software.</a:t>
            </a:r>
            <a:endParaRPr lang="en-US" sz="4375">
              <a:solidFill>
                <a:srgbClr val="FFFFFF"/>
              </a:solidFill>
              <a:latin typeface="Nourd" panose="00000500000000000000"/>
            </a:endParaRPr>
          </a:p>
          <a:p>
            <a:pPr algn="l">
              <a:lnSpc>
                <a:spcPts val="6515"/>
              </a:lnSpc>
            </a:pPr>
          </a:p>
        </p:txBody>
      </p:sp>
    </p:spTree>
  </p:cSld>
  <p:clrMapOvr>
    <a:masterClrMapping/>
  </p:clrMapOvr>
  <p:transition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73476" y="9410700"/>
            <a:ext cx="1013470" cy="509269"/>
          </a:xfrm>
          <a:custGeom>
            <a:avLst/>
            <a:gdLst/>
            <a:ahLst/>
            <a:cxnLst/>
            <a:rect l="l" t="t" r="r" b="b"/>
            <a:pathLst>
              <a:path w="1013470" h="509269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205860" y="9528878"/>
            <a:ext cx="548701" cy="259386"/>
          </a:xfrm>
          <a:custGeom>
            <a:avLst/>
            <a:gdLst/>
            <a:ahLst/>
            <a:cxnLst/>
            <a:rect l="l" t="t" r="r" b="b"/>
            <a:pathLst>
              <a:path w="548701" h="259386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-2475887" y="9660572"/>
            <a:ext cx="18288000" cy="0"/>
          </a:xfrm>
          <a:prstGeom prst="line">
            <a:avLst/>
          </a:prstGeom>
          <a:ln w="9525" cap="flat">
            <a:solidFill>
              <a:srgbClr val="FFFFFF">
                <a:alpha val="33725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4448175"/>
            <a:ext cx="18338444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60"/>
              </a:lnSpc>
              <a:spcBef>
                <a:spcPct val="0"/>
              </a:spcBef>
            </a:pPr>
            <a:r>
              <a:rPr lang="en-US" sz="9300">
                <a:solidFill>
                  <a:srgbClr val="FFFFFF"/>
                </a:solidFill>
                <a:latin typeface="Nourd Bold" panose="00000800000000000000"/>
              </a:rPr>
              <a:t>Why is DevOps Important?</a:t>
            </a:r>
            <a:endParaRPr lang="en-US" sz="9300">
              <a:solidFill>
                <a:srgbClr val="FFFFFF"/>
              </a:solidFill>
              <a:latin typeface="Nourd Bold" panose="00000800000000000000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93444"/>
            <a:ext cx="16861955" cy="4315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5"/>
              </a:lnSpc>
            </a:pPr>
          </a:p>
          <a:p>
            <a:pPr algn="l">
              <a:lnSpc>
                <a:spcPts val="8155"/>
              </a:lnSpc>
            </a:pPr>
            <a:r>
              <a:rPr lang="en-US" sz="5475">
                <a:solidFill>
                  <a:srgbClr val="FFFFFF"/>
                </a:solidFill>
                <a:latin typeface="Nourd Bold" panose="00000800000000000000"/>
              </a:rPr>
              <a:t>Siloed Development and Operations</a:t>
            </a:r>
            <a:r>
              <a:rPr lang="en-US" sz="5475">
                <a:solidFill>
                  <a:srgbClr val="FFFFFF"/>
                </a:solidFill>
                <a:latin typeface="Nourd Bold" panose="00000800000000000000"/>
              </a:rPr>
              <a:t>: </a:t>
            </a:r>
            <a:endParaRPr lang="en-US" sz="5475">
              <a:solidFill>
                <a:srgbClr val="FFFFFF"/>
              </a:solidFill>
              <a:latin typeface="Nourd Bold" panose="00000800000000000000"/>
            </a:endParaRPr>
          </a:p>
          <a:p>
            <a:pPr algn="l">
              <a:lnSpc>
                <a:spcPts val="6665"/>
              </a:lnSpc>
            </a:pPr>
            <a:r>
              <a:rPr lang="en-US" sz="4475">
                <a:solidFill>
                  <a:srgbClr val="FFFFFF"/>
                </a:solidFill>
                <a:latin typeface="Nourd" panose="00000500000000000000"/>
              </a:rPr>
              <a:t>Traditional development and operations teams work in isolation, leading to inefficiencies and delays.</a:t>
            </a:r>
            <a:endParaRPr lang="en-US" sz="4475">
              <a:solidFill>
                <a:srgbClr val="FFFFFF"/>
              </a:solidFill>
              <a:latin typeface="Nourd" panose="00000500000000000000"/>
            </a:endParaRPr>
          </a:p>
          <a:p>
            <a:pPr algn="l">
              <a:lnSpc>
                <a:spcPts val="6515"/>
              </a:lnSpc>
            </a:pP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93444"/>
            <a:ext cx="16861955" cy="4315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5"/>
              </a:lnSpc>
            </a:pPr>
          </a:p>
          <a:p>
            <a:pPr algn="l">
              <a:lnSpc>
                <a:spcPts val="8155"/>
              </a:lnSpc>
            </a:pPr>
            <a:r>
              <a:rPr lang="en-US" sz="5475">
                <a:solidFill>
                  <a:srgbClr val="FFFFFF"/>
                </a:solidFill>
                <a:latin typeface="Nourd Bold" panose="00000800000000000000"/>
              </a:rPr>
              <a:t>Collaboration and Communication</a:t>
            </a:r>
            <a:r>
              <a:rPr lang="en-US" sz="5475">
                <a:solidFill>
                  <a:srgbClr val="FFFFFF"/>
                </a:solidFill>
                <a:latin typeface="Nourd Bold" panose="00000800000000000000"/>
              </a:rPr>
              <a:t>: </a:t>
            </a:r>
            <a:endParaRPr lang="en-US" sz="5475">
              <a:solidFill>
                <a:srgbClr val="FFFFFF"/>
              </a:solidFill>
              <a:latin typeface="Nourd Bold" panose="00000800000000000000"/>
            </a:endParaRPr>
          </a:p>
          <a:p>
            <a:pPr algn="l">
              <a:lnSpc>
                <a:spcPts val="6665"/>
              </a:lnSpc>
            </a:pPr>
            <a:r>
              <a:rPr lang="en-US" sz="4475">
                <a:solidFill>
                  <a:srgbClr val="FFFFFF"/>
                </a:solidFill>
                <a:latin typeface="Nourd" panose="00000500000000000000"/>
              </a:rPr>
              <a:t>DevOps emphasizes collaboration and communication between developers, operations, and other stakeholders.</a:t>
            </a:r>
            <a:endParaRPr lang="en-US" sz="4475">
              <a:solidFill>
                <a:srgbClr val="FFFFFF"/>
              </a:solidFill>
              <a:latin typeface="Nourd" panose="00000500000000000000"/>
            </a:endParaRPr>
          </a:p>
          <a:p>
            <a:pPr algn="l">
              <a:lnSpc>
                <a:spcPts val="6515"/>
              </a:lnSpc>
            </a:pP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93444"/>
            <a:ext cx="16861955" cy="4315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5"/>
              </a:lnSpc>
            </a:pPr>
          </a:p>
          <a:p>
            <a:pPr algn="l">
              <a:lnSpc>
                <a:spcPts val="8155"/>
              </a:lnSpc>
            </a:pPr>
            <a:r>
              <a:rPr lang="en-US" sz="5475">
                <a:solidFill>
                  <a:srgbClr val="FFFFFF"/>
                </a:solidFill>
                <a:latin typeface="Nourd Bold" panose="00000800000000000000"/>
              </a:rPr>
              <a:t>Continuous Integration and Deployment</a:t>
            </a:r>
            <a:r>
              <a:rPr lang="en-US" sz="5475">
                <a:solidFill>
                  <a:srgbClr val="FFFFFF"/>
                </a:solidFill>
                <a:latin typeface="Nourd Bold" panose="00000800000000000000"/>
              </a:rPr>
              <a:t>: </a:t>
            </a:r>
            <a:endParaRPr lang="en-US" sz="5475">
              <a:solidFill>
                <a:srgbClr val="FFFFFF"/>
              </a:solidFill>
              <a:latin typeface="Nourd Bold" panose="00000800000000000000"/>
            </a:endParaRPr>
          </a:p>
          <a:p>
            <a:pPr algn="l">
              <a:lnSpc>
                <a:spcPts val="6665"/>
              </a:lnSpc>
            </a:pPr>
            <a:r>
              <a:rPr lang="en-US" sz="4475">
                <a:solidFill>
                  <a:srgbClr val="FFFFFF"/>
                </a:solidFill>
                <a:latin typeface="Nourd" panose="00000500000000000000"/>
              </a:rPr>
              <a:t>DevOps enables organizations to deliver new features and updates more frequently and reliably.</a:t>
            </a:r>
            <a:endParaRPr lang="en-US" sz="4475">
              <a:solidFill>
                <a:srgbClr val="FFFFFF"/>
              </a:solidFill>
              <a:latin typeface="Nourd" panose="00000500000000000000"/>
            </a:endParaRPr>
          </a:p>
          <a:p>
            <a:pPr algn="l">
              <a:lnSpc>
                <a:spcPts val="6515"/>
              </a:lnSpc>
            </a:pP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66260" y="-2259770"/>
            <a:ext cx="16012640" cy="16012640"/>
          </a:xfrm>
          <a:custGeom>
            <a:avLst/>
            <a:gdLst/>
            <a:ahLst/>
            <a:cxnLst/>
            <a:rect l="l" t="t" r="r" b="b"/>
            <a:pathLst>
              <a:path w="16012640" h="16012640">
                <a:moveTo>
                  <a:pt x="0" y="0"/>
                </a:moveTo>
                <a:lnTo>
                  <a:pt x="16012640" y="0"/>
                </a:lnTo>
                <a:lnTo>
                  <a:pt x="16012640" y="16012640"/>
                </a:lnTo>
                <a:lnTo>
                  <a:pt x="0" y="1601264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7314" y="8206400"/>
            <a:ext cx="1738940" cy="873817"/>
          </a:xfrm>
          <a:custGeom>
            <a:avLst/>
            <a:gdLst/>
            <a:ahLst/>
            <a:cxnLst/>
            <a:rect l="l" t="t" r="r" b="b"/>
            <a:pathLst>
              <a:path w="1738940" h="873817">
                <a:moveTo>
                  <a:pt x="0" y="0"/>
                </a:moveTo>
                <a:lnTo>
                  <a:pt x="1738940" y="0"/>
                </a:lnTo>
                <a:lnTo>
                  <a:pt x="1738940" y="873817"/>
                </a:lnTo>
                <a:lnTo>
                  <a:pt x="0" y="8738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6045" y="8409174"/>
            <a:ext cx="941477" cy="445062"/>
          </a:xfrm>
          <a:custGeom>
            <a:avLst/>
            <a:gdLst/>
            <a:ahLst/>
            <a:cxnLst/>
            <a:rect l="l" t="t" r="r" b="b"/>
            <a:pathLst>
              <a:path w="941477" h="445062">
                <a:moveTo>
                  <a:pt x="0" y="0"/>
                </a:moveTo>
                <a:lnTo>
                  <a:pt x="941478" y="0"/>
                </a:lnTo>
                <a:lnTo>
                  <a:pt x="941478" y="445062"/>
                </a:lnTo>
                <a:lnTo>
                  <a:pt x="0" y="445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26045" y="4012266"/>
            <a:ext cx="16861955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5"/>
              </a:lnSpc>
            </a:pPr>
            <a:r>
              <a:rPr lang="en-US" sz="4375">
                <a:solidFill>
                  <a:srgbClr val="FFFFFF"/>
                </a:solidFill>
                <a:latin typeface="Nourd" panose="00000500000000000000"/>
              </a:rPr>
              <a:t>Did you know that 80% of software development projects face delays due to communication gaps and manual processes?</a:t>
            </a:r>
            <a:endParaRPr lang="en-US" sz="4375">
              <a:solidFill>
                <a:srgbClr val="FFFFFF"/>
              </a:solidFill>
              <a:latin typeface="Nourd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3511</Words>
  <Application>WPS Presentation</Application>
  <PresentationFormat>On-screen Show (4:3)</PresentationFormat>
  <Paragraphs>161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Nourd Bold</vt:lpstr>
      <vt:lpstr>Segoe Print</vt:lpstr>
      <vt:lpstr>Nourd</vt:lpstr>
      <vt:lpstr>Calibri</vt:lpstr>
      <vt:lpstr>Microsoft YaHei</vt:lpstr>
      <vt:lpstr>Arial Unicode MS</vt:lpstr>
      <vt:lpstr>Rubik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Blue White 3D Project Plan Business Presentation</dc:title>
  <dc:creator/>
  <cp:lastModifiedBy>Multi Links</cp:lastModifiedBy>
  <cp:revision>3</cp:revision>
  <dcterms:created xsi:type="dcterms:W3CDTF">2006-08-16T00:00:00Z</dcterms:created>
  <dcterms:modified xsi:type="dcterms:W3CDTF">2024-05-18T03:26:01Z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F39F7B41024C4E278930E43FE242F027_12</vt:lpwstr>
  </property>
  <property fmtid="{D5CDD505-2E9C-101B-9397-08002B2CF9AE}" pid="3" name="KSOProductBuildVer">
    <vt:lpwstr>1033-12.2.0.16909</vt:lpwstr>
  </property>
</Properties>
</file>