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</p:sp>
      <p:sp>
        <p:nvSpPr>
          <p:cNvPr id="3" name="Shape 1"/>
          <p:cNvSpPr/>
          <p:nvPr/>
        </p:nvSpPr>
        <p:spPr>
          <a:xfrm>
            <a:off x="-1655180" y="34725"/>
            <a:ext cx="14630400" cy="8229600"/>
          </a:xfrm>
          <a:prstGeom prst="rect">
            <a:avLst/>
          </a:prstGeom>
          <a:solidFill>
            <a:srgbClr val="272525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301597"/>
            <a:ext cx="7477601" cy="4443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500"/>
              </a:lnSpc>
              <a:buNone/>
            </a:pPr>
            <a:r>
              <a:rPr lang="en-US" sz="2800" b="1" kern="0" spc="-35" dirty="0">
                <a:solidFill>
                  <a:srgbClr val="E5E0DF"/>
                </a:solidFill>
                <a:ea typeface="Inter" pitchFamily="34" charset="-122"/>
                <a:cs typeface="Inter" pitchFamily="34" charset="-120"/>
              </a:rPr>
              <a:t>Software Testing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833199" y="2995851"/>
            <a:ext cx="7477601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Supercharge your Agile development with top-notch testing methodologies and automation techniques for bulletproof software.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</p:spPr>
      </p:sp>
      <p:sp>
        <p:nvSpPr>
          <p:cNvPr id="4" name="Text 2"/>
          <p:cNvSpPr/>
          <p:nvPr/>
        </p:nvSpPr>
        <p:spPr>
          <a:xfrm>
            <a:off x="2037993" y="678299"/>
            <a:ext cx="10229136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Test-Driven Development (TDD) in Agile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2037993" y="1817013"/>
            <a:ext cx="1759029" cy="1280160"/>
          </a:xfrm>
          <a:prstGeom prst="roundRect">
            <a:avLst>
              <a:gd name="adj" fmla="val 781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207062"/>
            <a:ext cx="127635" cy="49994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9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185" dirty="0"/>
          </a:p>
        </p:txBody>
      </p:sp>
      <p:sp>
        <p:nvSpPr>
          <p:cNvPr id="7" name="Text 5"/>
          <p:cNvSpPr/>
          <p:nvPr/>
        </p:nvSpPr>
        <p:spPr>
          <a:xfrm>
            <a:off x="4019193" y="2039183"/>
            <a:ext cx="1529239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</a:t>
            </a:r>
            <a:endParaRPr lang="en-US" sz="2185" dirty="0"/>
          </a:p>
        </p:txBody>
      </p:sp>
      <p:sp>
        <p:nvSpPr>
          <p:cNvPr id="8" name="Text 6"/>
          <p:cNvSpPr/>
          <p:nvPr/>
        </p:nvSpPr>
        <p:spPr>
          <a:xfrm>
            <a:off x="4019193" y="2519601"/>
            <a:ext cx="1529239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Write tests first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3908107" y="3071485"/>
            <a:ext cx="8573214" cy="22205"/>
          </a:xfrm>
          <a:prstGeom prst="roundRect">
            <a:avLst>
              <a:gd name="adj" fmla="val 450302"/>
            </a:avLst>
          </a:prstGeom>
          <a:solidFill>
            <a:srgbClr val="2A1999"/>
          </a:solidFill>
        </p:spPr>
      </p:sp>
      <p:sp>
        <p:nvSpPr>
          <p:cNvPr id="10" name="Shape 8"/>
          <p:cNvSpPr/>
          <p:nvPr/>
        </p:nvSpPr>
        <p:spPr>
          <a:xfrm>
            <a:off x="2037993" y="3208258"/>
            <a:ext cx="3518059" cy="1280160"/>
          </a:xfrm>
          <a:prstGeom prst="roundRect">
            <a:avLst>
              <a:gd name="adj" fmla="val 781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2267783" y="3598307"/>
            <a:ext cx="166688" cy="49994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9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185" dirty="0"/>
          </a:p>
        </p:txBody>
      </p:sp>
      <p:sp>
        <p:nvSpPr>
          <p:cNvPr id="12" name="Text 10"/>
          <p:cNvSpPr/>
          <p:nvPr/>
        </p:nvSpPr>
        <p:spPr>
          <a:xfrm>
            <a:off x="5778222" y="3430429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</a:t>
            </a:r>
            <a:endParaRPr lang="en-US" sz="2185" dirty="0"/>
          </a:p>
        </p:txBody>
      </p:sp>
      <p:sp>
        <p:nvSpPr>
          <p:cNvPr id="13" name="Text 11"/>
          <p:cNvSpPr/>
          <p:nvPr/>
        </p:nvSpPr>
        <p:spPr>
          <a:xfrm>
            <a:off x="5778222" y="3910846"/>
            <a:ext cx="3410426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Write minimum code to pass tests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5667137" y="4462730"/>
            <a:ext cx="6814185" cy="22205"/>
          </a:xfrm>
          <a:prstGeom prst="roundRect">
            <a:avLst>
              <a:gd name="adj" fmla="val 450302"/>
            </a:avLst>
          </a:prstGeom>
          <a:solidFill>
            <a:srgbClr val="2A1999"/>
          </a:solidFill>
        </p:spPr>
      </p:sp>
      <p:sp>
        <p:nvSpPr>
          <p:cNvPr id="15" name="Shape 13"/>
          <p:cNvSpPr/>
          <p:nvPr/>
        </p:nvSpPr>
        <p:spPr>
          <a:xfrm>
            <a:off x="2037993" y="4599503"/>
            <a:ext cx="5277207" cy="1280160"/>
          </a:xfrm>
          <a:prstGeom prst="roundRect">
            <a:avLst>
              <a:gd name="adj" fmla="val 781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2267783" y="4989552"/>
            <a:ext cx="174784" cy="49994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9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185" dirty="0"/>
          </a:p>
        </p:txBody>
      </p:sp>
      <p:sp>
        <p:nvSpPr>
          <p:cNvPr id="17" name="Text 15"/>
          <p:cNvSpPr/>
          <p:nvPr/>
        </p:nvSpPr>
        <p:spPr>
          <a:xfrm>
            <a:off x="7537371" y="4821674"/>
            <a:ext cx="2481143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</a:t>
            </a:r>
            <a:endParaRPr lang="en-US" sz="2185" dirty="0"/>
          </a:p>
        </p:txBody>
      </p:sp>
      <p:sp>
        <p:nvSpPr>
          <p:cNvPr id="18" name="Text 16"/>
          <p:cNvSpPr/>
          <p:nvPr/>
        </p:nvSpPr>
        <p:spPr>
          <a:xfrm>
            <a:off x="7537371" y="5302091"/>
            <a:ext cx="2481143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Refactor code for quality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2037993" y="6129576"/>
            <a:ext cx="10554414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Test-Driven Development (TDD) is a cornerstone of Agile software development. It involves writing automated tests before writing the actual code, ensuring that the application behaves as expected. TDD promotes a design-first approach, fostering a culture of quality and allowing for rapid iterations in an Agile environment.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</p:spPr>
      </p:sp>
      <p:sp>
        <p:nvSpPr>
          <p:cNvPr id="4" name="Text 2"/>
          <p:cNvSpPr/>
          <p:nvPr/>
        </p:nvSpPr>
        <p:spPr>
          <a:xfrm>
            <a:off x="3179207" y="479465"/>
            <a:ext cx="8271986" cy="108846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285"/>
              </a:lnSpc>
              <a:buNone/>
            </a:pPr>
            <a:r>
              <a:rPr lang="en-US" sz="3430" b="1" kern="0" spc="-103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Behavior-Driven Development (BDD) in Agile</a:t>
            </a:r>
            <a:endParaRPr lang="en-US" sz="3430" dirty="0"/>
          </a:p>
        </p:txBody>
      </p:sp>
      <p:sp>
        <p:nvSpPr>
          <p:cNvPr id="5" name="Shape 3"/>
          <p:cNvSpPr/>
          <p:nvPr/>
        </p:nvSpPr>
        <p:spPr>
          <a:xfrm>
            <a:off x="7297817" y="1916192"/>
            <a:ext cx="34766" cy="5833824"/>
          </a:xfrm>
          <a:prstGeom prst="roundRect">
            <a:avLst>
              <a:gd name="adj" fmla="val 225411"/>
            </a:avLst>
          </a:prstGeom>
          <a:solidFill>
            <a:srgbClr val="2A1999"/>
          </a:solidFill>
        </p:spPr>
      </p:sp>
      <p:sp>
        <p:nvSpPr>
          <p:cNvPr id="6" name="Shape 4"/>
          <p:cNvSpPr/>
          <p:nvPr/>
        </p:nvSpPr>
        <p:spPr>
          <a:xfrm>
            <a:off x="6509861" y="2230636"/>
            <a:ext cx="609481" cy="34766"/>
          </a:xfrm>
          <a:prstGeom prst="roundRect">
            <a:avLst>
              <a:gd name="adj" fmla="val 225411"/>
            </a:avLst>
          </a:prstGeom>
          <a:solidFill>
            <a:srgbClr val="2A1999"/>
          </a:solidFill>
        </p:spPr>
      </p:sp>
      <p:sp>
        <p:nvSpPr>
          <p:cNvPr id="7" name="Shape 5"/>
          <p:cNvSpPr/>
          <p:nvPr/>
        </p:nvSpPr>
        <p:spPr>
          <a:xfrm>
            <a:off x="7119342" y="2052280"/>
            <a:ext cx="391716" cy="391716"/>
          </a:xfrm>
          <a:prstGeom prst="roundRect">
            <a:avLst>
              <a:gd name="adj" fmla="val 20006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55193" y="2084903"/>
            <a:ext cx="120015" cy="3264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570"/>
              </a:lnSpc>
              <a:buNone/>
            </a:pPr>
            <a:r>
              <a:rPr lang="en-US" sz="2055" b="1" kern="0" spc="-6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055" dirty="0"/>
          </a:p>
        </p:txBody>
      </p:sp>
      <p:sp>
        <p:nvSpPr>
          <p:cNvPr id="9" name="Text 7"/>
          <p:cNvSpPr/>
          <p:nvPr/>
        </p:nvSpPr>
        <p:spPr>
          <a:xfrm>
            <a:off x="3763566" y="2090261"/>
            <a:ext cx="2593896" cy="2720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145"/>
              </a:lnSpc>
              <a:buNone/>
            </a:pPr>
            <a:r>
              <a:rPr lang="en-US" sz="1715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Aligning with User Stories</a:t>
            </a:r>
            <a:endParaRPr lang="en-US" sz="1715" dirty="0"/>
          </a:p>
        </p:txBody>
      </p:sp>
      <p:sp>
        <p:nvSpPr>
          <p:cNvPr id="10" name="Text 8"/>
          <p:cNvSpPr/>
          <p:nvPr/>
        </p:nvSpPr>
        <p:spPr>
          <a:xfrm>
            <a:off x="3179207" y="2466737"/>
            <a:ext cx="3178254" cy="139303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195"/>
              </a:lnSpc>
              <a:buNone/>
            </a:pPr>
            <a:r>
              <a:rPr lang="en-US" sz="1370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BDD focuses on writing executable specifications that capture the desired behavior of the system from the user's perspective, ensuring the final product meets their needs.</a:t>
            </a:r>
            <a:endParaRPr lang="en-US" sz="1370" dirty="0"/>
          </a:p>
        </p:txBody>
      </p:sp>
      <p:sp>
        <p:nvSpPr>
          <p:cNvPr id="11" name="Shape 9"/>
          <p:cNvSpPr/>
          <p:nvPr/>
        </p:nvSpPr>
        <p:spPr>
          <a:xfrm>
            <a:off x="7511058" y="3101221"/>
            <a:ext cx="609481" cy="34766"/>
          </a:xfrm>
          <a:prstGeom prst="roundRect">
            <a:avLst>
              <a:gd name="adj" fmla="val 225411"/>
            </a:avLst>
          </a:prstGeom>
          <a:solidFill>
            <a:srgbClr val="2A1999"/>
          </a:solidFill>
        </p:spPr>
      </p:sp>
      <p:sp>
        <p:nvSpPr>
          <p:cNvPr id="12" name="Shape 10"/>
          <p:cNvSpPr/>
          <p:nvPr/>
        </p:nvSpPr>
        <p:spPr>
          <a:xfrm>
            <a:off x="7119342" y="2922865"/>
            <a:ext cx="391716" cy="391716"/>
          </a:xfrm>
          <a:prstGeom prst="roundRect">
            <a:avLst>
              <a:gd name="adj" fmla="val 20006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36857" y="2955488"/>
            <a:ext cx="156686" cy="3264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570"/>
              </a:lnSpc>
              <a:buNone/>
            </a:pPr>
            <a:r>
              <a:rPr lang="en-US" sz="2055" b="1" kern="0" spc="-6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055" dirty="0"/>
          </a:p>
        </p:txBody>
      </p:sp>
      <p:sp>
        <p:nvSpPr>
          <p:cNvPr id="14" name="Text 12"/>
          <p:cNvSpPr/>
          <p:nvPr/>
        </p:nvSpPr>
        <p:spPr>
          <a:xfrm>
            <a:off x="8272939" y="2960846"/>
            <a:ext cx="2373630" cy="2720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45"/>
              </a:lnSpc>
              <a:buNone/>
            </a:pPr>
            <a:r>
              <a:rPr lang="en-US" sz="1715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Collaborative Approach</a:t>
            </a:r>
            <a:endParaRPr lang="en-US" sz="1715" dirty="0"/>
          </a:p>
        </p:txBody>
      </p:sp>
      <p:sp>
        <p:nvSpPr>
          <p:cNvPr id="15" name="Text 13"/>
          <p:cNvSpPr/>
          <p:nvPr/>
        </p:nvSpPr>
        <p:spPr>
          <a:xfrm>
            <a:off x="8272939" y="3337322"/>
            <a:ext cx="3178254" cy="139303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95"/>
              </a:lnSpc>
              <a:buNone/>
            </a:pPr>
            <a:r>
              <a:rPr lang="en-US" sz="1370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BDD encourages close collaboration between developers, testers, and business stakeholders to collectively define and validate the application's behavior.</a:t>
            </a:r>
            <a:endParaRPr lang="en-US" sz="1370" dirty="0"/>
          </a:p>
        </p:txBody>
      </p:sp>
      <p:sp>
        <p:nvSpPr>
          <p:cNvPr id="16" name="Shape 14"/>
          <p:cNvSpPr/>
          <p:nvPr/>
        </p:nvSpPr>
        <p:spPr>
          <a:xfrm>
            <a:off x="6509861" y="4522351"/>
            <a:ext cx="609481" cy="34766"/>
          </a:xfrm>
          <a:prstGeom prst="roundRect">
            <a:avLst>
              <a:gd name="adj" fmla="val 225411"/>
            </a:avLst>
          </a:prstGeom>
          <a:solidFill>
            <a:srgbClr val="2A1999"/>
          </a:solidFill>
        </p:spPr>
      </p:sp>
      <p:sp>
        <p:nvSpPr>
          <p:cNvPr id="17" name="Shape 15"/>
          <p:cNvSpPr/>
          <p:nvPr/>
        </p:nvSpPr>
        <p:spPr>
          <a:xfrm>
            <a:off x="7119342" y="4343995"/>
            <a:ext cx="391716" cy="391716"/>
          </a:xfrm>
          <a:prstGeom prst="roundRect">
            <a:avLst>
              <a:gd name="adj" fmla="val 20006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32928" y="4376618"/>
            <a:ext cx="164425" cy="3264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570"/>
              </a:lnSpc>
              <a:buNone/>
            </a:pPr>
            <a:r>
              <a:rPr lang="en-US" sz="2055" b="1" kern="0" spc="-6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055" dirty="0"/>
          </a:p>
        </p:txBody>
      </p:sp>
      <p:sp>
        <p:nvSpPr>
          <p:cNvPr id="19" name="Text 17"/>
          <p:cNvSpPr/>
          <p:nvPr/>
        </p:nvSpPr>
        <p:spPr>
          <a:xfrm>
            <a:off x="4153853" y="4381976"/>
            <a:ext cx="2203609" cy="2720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145"/>
              </a:lnSpc>
              <a:buNone/>
            </a:pPr>
            <a:r>
              <a:rPr lang="en-US" sz="1715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Living Documentation</a:t>
            </a:r>
            <a:endParaRPr lang="en-US" sz="1715" dirty="0"/>
          </a:p>
        </p:txBody>
      </p:sp>
      <p:sp>
        <p:nvSpPr>
          <p:cNvPr id="20" name="Text 18"/>
          <p:cNvSpPr/>
          <p:nvPr/>
        </p:nvSpPr>
        <p:spPr>
          <a:xfrm>
            <a:off x="3179207" y="4758452"/>
            <a:ext cx="3178254" cy="16716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195"/>
              </a:lnSpc>
              <a:buNone/>
            </a:pPr>
            <a:r>
              <a:rPr lang="en-US" sz="1370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BDD specifications act as living documentation, providing a clear understanding of the system's functionality and serving as a communication tool throughout the development process.</a:t>
            </a:r>
            <a:endParaRPr lang="en-US" sz="1370" dirty="0"/>
          </a:p>
        </p:txBody>
      </p:sp>
      <p:sp>
        <p:nvSpPr>
          <p:cNvPr id="21" name="Shape 19"/>
          <p:cNvSpPr/>
          <p:nvPr/>
        </p:nvSpPr>
        <p:spPr>
          <a:xfrm>
            <a:off x="7511058" y="5807512"/>
            <a:ext cx="609481" cy="34766"/>
          </a:xfrm>
          <a:prstGeom prst="roundRect">
            <a:avLst>
              <a:gd name="adj" fmla="val 225411"/>
            </a:avLst>
          </a:prstGeom>
          <a:solidFill>
            <a:srgbClr val="2A1999"/>
          </a:solidFill>
        </p:spPr>
      </p:sp>
      <p:sp>
        <p:nvSpPr>
          <p:cNvPr id="22" name="Shape 20"/>
          <p:cNvSpPr/>
          <p:nvPr/>
        </p:nvSpPr>
        <p:spPr>
          <a:xfrm>
            <a:off x="7119342" y="5629156"/>
            <a:ext cx="391716" cy="391716"/>
          </a:xfrm>
          <a:prstGeom prst="roundRect">
            <a:avLst>
              <a:gd name="adj" fmla="val 20006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7230547" y="5661779"/>
            <a:ext cx="169188" cy="3264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570"/>
              </a:lnSpc>
              <a:buNone/>
            </a:pPr>
            <a:r>
              <a:rPr lang="en-US" sz="2055" b="1" kern="0" spc="-6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055" dirty="0"/>
          </a:p>
        </p:txBody>
      </p:sp>
      <p:sp>
        <p:nvSpPr>
          <p:cNvPr id="24" name="Text 22"/>
          <p:cNvSpPr/>
          <p:nvPr/>
        </p:nvSpPr>
        <p:spPr>
          <a:xfrm>
            <a:off x="8272939" y="5667137"/>
            <a:ext cx="2176820" cy="2720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45"/>
              </a:lnSpc>
              <a:buNone/>
            </a:pPr>
            <a:r>
              <a:rPr lang="en-US" sz="1715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Testing</a:t>
            </a:r>
            <a:endParaRPr lang="en-US" sz="1715" dirty="0"/>
          </a:p>
        </p:txBody>
      </p:sp>
      <p:sp>
        <p:nvSpPr>
          <p:cNvPr id="25" name="Text 23"/>
          <p:cNvSpPr/>
          <p:nvPr/>
        </p:nvSpPr>
        <p:spPr>
          <a:xfrm>
            <a:off x="8272939" y="6043613"/>
            <a:ext cx="3178254" cy="139303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95"/>
              </a:lnSpc>
              <a:buNone/>
            </a:pPr>
            <a:r>
              <a:rPr lang="en-US" sz="1370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BDD frameworks, such as Cucumber and Selenium, allow for the automation of acceptance tests, ensuring the system's behavior is continuously verified.</a:t>
            </a:r>
            <a:endParaRPr lang="en-US" sz="137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1611630"/>
            <a:ext cx="5006221" cy="50062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593806" y="3489841"/>
            <a:ext cx="5006221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 Thank You </a:t>
            </a:r>
            <a:endParaRPr lang="en-US" sz="4375" dirty="0"/>
          </a:p>
        </p:txBody>
      </p:sp>
      <p:sp>
        <p:nvSpPr>
          <p:cNvPr id="6" name="Text 3"/>
          <p:cNvSpPr/>
          <p:nvPr/>
        </p:nvSpPr>
        <p:spPr>
          <a:xfrm>
            <a:off x="7593806" y="4406384"/>
            <a:ext cx="5006221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942981"/>
            <a:ext cx="7477601" cy="19164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5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Software Testing Strategies</a:t>
            </a:r>
            <a:endParaRPr lang="en-US" sz="6035" dirty="0"/>
          </a:p>
        </p:txBody>
      </p:sp>
      <p:sp>
        <p:nvSpPr>
          <p:cNvPr id="6" name="Text 3"/>
          <p:cNvSpPr/>
          <p:nvPr/>
        </p:nvSpPr>
        <p:spPr>
          <a:xfrm>
            <a:off x="833199" y="4192667"/>
            <a:ext cx="74776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Quality in Agile Environments. Explore effective testing methodologies and automation techniques to build robust, reliable software.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5592128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en-US" sz="437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</p:spPr>
      </p:sp>
      <p:sp>
        <p:nvSpPr>
          <p:cNvPr id="4" name="Text 2"/>
          <p:cNvSpPr/>
          <p:nvPr/>
        </p:nvSpPr>
        <p:spPr>
          <a:xfrm>
            <a:off x="2037993" y="1072753"/>
            <a:ext cx="7128034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Software Testing Strategies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2037993" y="2211467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441258"/>
            <a:ext cx="3361611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Approach</a:t>
            </a:r>
            <a:endParaRPr lang="en-US" sz="2185" dirty="0"/>
          </a:p>
        </p:txBody>
      </p:sp>
      <p:sp>
        <p:nvSpPr>
          <p:cNvPr id="7" name="Text 5"/>
          <p:cNvSpPr/>
          <p:nvPr/>
        </p:nvSpPr>
        <p:spPr>
          <a:xfrm>
            <a:off x="2267783" y="2921675"/>
            <a:ext cx="470654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a diverse range of testing methodologies to ensure thorough evaluation of the software system, from unit tests to end-to-end acceptance testing.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11467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441258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Automation-Driven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7656076" y="2921675"/>
            <a:ext cx="470654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test automation tools and frameworks to streamline the testing process, improve efficiency, and catch issues early in the development cycle.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Shift-Left Testing</a:t>
            </a:r>
            <a:endParaRPr lang="en-US" sz="2185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 testing practices into the earlier stages of the Agile development process to identify and address defects sooner, reducing the cost of rework.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2955965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Integration</a:t>
            </a:r>
            <a:endParaRPr lang="en-US" sz="2185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a robust CI/CD pipeline to automatically build, test, and deploy the software, providing rapid feedback and ensuring consistent quality.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529477"/>
            <a:ext cx="7477601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Quality in Agile Environments</a:t>
            </a:r>
            <a:endParaRPr lang="en-US" sz="4375" dirty="0"/>
          </a:p>
        </p:txBody>
      </p:sp>
      <p:sp>
        <p:nvSpPr>
          <p:cNvPr id="6" name="Text 3"/>
          <p:cNvSpPr/>
          <p:nvPr/>
        </p:nvSpPr>
        <p:spPr>
          <a:xfrm>
            <a:off x="6319599" y="3251478"/>
            <a:ext cx="7477601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Agile software development, ensuring quality is a crucial aspect. Agile teams must employ robust </a:t>
            </a:r>
            <a:r>
              <a:rPr lang="en-US" sz="1750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methodologies</a:t>
            </a: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validate the functionality, performance, and reliability of the software being built. This includes a mix of </a:t>
            </a:r>
            <a:r>
              <a:rPr lang="en-US" sz="1750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unit tests</a:t>
            </a: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1750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 tests</a:t>
            </a: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and </a:t>
            </a:r>
            <a:r>
              <a:rPr lang="en-US" sz="1750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acceptance tests</a:t>
            </a: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catch issues early in the development cycle.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5278398"/>
            <a:ext cx="747760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Automation is key in Agile environments, as it allows for </a:t>
            </a:r>
            <a:r>
              <a:rPr lang="en-US" sz="1750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integration</a:t>
            </a: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r>
              <a:rPr lang="en-US" sz="1750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deployment</a:t>
            </a: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Leveraging </a:t>
            </a:r>
            <a:r>
              <a:rPr lang="en-US" sz="1750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 automation tools</a:t>
            </a: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r>
              <a:rPr lang="en-US" sz="1750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frameworks</a:t>
            </a: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like Selenium, JUnit, and TestNG can significantly improve the efficiency and speed of the testing process.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32065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Agile?</a:t>
            </a:r>
            <a:endParaRPr lang="en-US" sz="4375" dirty="0"/>
          </a:p>
        </p:txBody>
      </p:sp>
      <p:sp>
        <p:nvSpPr>
          <p:cNvPr id="6" name="Text 3"/>
          <p:cNvSpPr/>
          <p:nvPr/>
        </p:nvSpPr>
        <p:spPr>
          <a:xfrm>
            <a:off x="833199" y="3259693"/>
            <a:ext cx="74776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Agile is an iterative and flexible software development methodology that emphasizes collaboration, customer feedback, and rapid iterations. It aims to deliver value quickly and respond to changing requirements effectively.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4575810"/>
            <a:ext cx="747760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Agile teams work in short "sprints", continuously integrating and testing new features, rather than a single long development cycle. This allows for faster time-to-market and greater adaptability to evolving customer needs.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7886938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Methodologies in Agile</a:t>
            </a:r>
            <a:endParaRPr lang="en-US" sz="4375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2A1999"/>
          </a:solidFill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7439" y="2168366"/>
            <a:ext cx="153114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5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Unit Testing</a:t>
            </a:r>
            <a:endParaRPr lang="en-US" sz="2185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Verifying individual code components or units to ensure they work as expected before integration.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3983" y="4026098"/>
            <a:ext cx="200025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5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 Testing</a:t>
            </a:r>
            <a:endParaRPr lang="en-US" sz="2185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Checking how different components work together as a whole system, identifying integration issues early.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9102" y="5883831"/>
            <a:ext cx="20978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5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Acceptance Testing</a:t>
            </a:r>
            <a:endParaRPr lang="en-US" sz="2185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Validating that the software meets the specified requirements and user acceptance criteria.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</p:spPr>
      </p:sp>
      <p:sp>
        <p:nvSpPr>
          <p:cNvPr id="4" name="Text 2"/>
          <p:cNvSpPr/>
          <p:nvPr/>
        </p:nvSpPr>
        <p:spPr>
          <a:xfrm>
            <a:off x="2037993" y="1510070"/>
            <a:ext cx="7886938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Methodologies in Agile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2759869"/>
            <a:ext cx="2232065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Unit Testing</a:t>
            </a:r>
            <a:endParaRPr lang="en-US" sz="2185" dirty="0"/>
          </a:p>
        </p:txBody>
      </p:sp>
      <p:sp>
        <p:nvSpPr>
          <p:cNvPr id="6" name="Text 4"/>
          <p:cNvSpPr/>
          <p:nvPr/>
        </p:nvSpPr>
        <p:spPr>
          <a:xfrm>
            <a:off x="2037993" y="3329226"/>
            <a:ext cx="2232065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Developers write small, isolated tests to verify the behavior of individual code units, ensuring they work as expected before integration.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819650" y="2759869"/>
            <a:ext cx="2232065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 Testing</a:t>
            </a:r>
            <a:endParaRPr lang="en-US" sz="2185" dirty="0"/>
          </a:p>
        </p:txBody>
      </p:sp>
      <p:sp>
        <p:nvSpPr>
          <p:cNvPr id="8" name="Text 6"/>
          <p:cNvSpPr/>
          <p:nvPr/>
        </p:nvSpPr>
        <p:spPr>
          <a:xfrm>
            <a:off x="4819650" y="3676412"/>
            <a:ext cx="2232065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Tests how different components of the software system work together, identifying issues at the interfaces between modules.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1307" y="2759869"/>
            <a:ext cx="2232065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Acceptance Testing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7601307" y="3676412"/>
            <a:ext cx="2232065" cy="28432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Validates that the complete, integrated system meets the specified requirements and user needs, often performed by stakeholders.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382964" y="2759869"/>
            <a:ext cx="2232065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Collaboration</a:t>
            </a:r>
            <a:endParaRPr lang="en-US" sz="2185" dirty="0"/>
          </a:p>
        </p:txBody>
      </p:sp>
      <p:sp>
        <p:nvSpPr>
          <p:cNvPr id="12" name="Text 10"/>
          <p:cNvSpPr/>
          <p:nvPr/>
        </p:nvSpPr>
        <p:spPr>
          <a:xfrm>
            <a:off x="10382964" y="3329226"/>
            <a:ext cx="2232065" cy="28432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These testing approaches complement each other, with teams leveraging them together to achieve comprehensive quality assurance.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</p:spPr>
      </p:sp>
      <p:sp>
        <p:nvSpPr>
          <p:cNvPr id="4" name="Text 2"/>
          <p:cNvSpPr/>
          <p:nvPr/>
        </p:nvSpPr>
        <p:spPr>
          <a:xfrm>
            <a:off x="2037993" y="1498878"/>
            <a:ext cx="7018853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 Automation Strategies</a:t>
            </a:r>
            <a:endParaRPr lang="en-US" sz="437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63759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415189"/>
            <a:ext cx="2388632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Integration</a:t>
            </a:r>
            <a:endParaRPr lang="en-US" sz="2185" dirty="0"/>
          </a:p>
        </p:txBody>
      </p:sp>
      <p:sp>
        <p:nvSpPr>
          <p:cNvPr id="7" name="Text 4"/>
          <p:cNvSpPr/>
          <p:nvPr/>
        </p:nvSpPr>
        <p:spPr>
          <a:xfrm>
            <a:off x="2037993" y="4242792"/>
            <a:ext cx="2388632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automated tests that run with every code commit, ensuring bugs are caught early in the development cycle.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263759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415189"/>
            <a:ext cx="2388632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Test Suites</a:t>
            </a:r>
            <a:endParaRPr lang="en-US" sz="2185" dirty="0"/>
          </a:p>
        </p:txBody>
      </p:sp>
      <p:sp>
        <p:nvSpPr>
          <p:cNvPr id="10" name="Text 6"/>
          <p:cNvSpPr/>
          <p:nvPr/>
        </p:nvSpPr>
        <p:spPr>
          <a:xfrm>
            <a:off x="4759881" y="4242792"/>
            <a:ext cx="2388632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 robust test suites covering unit, integration, and end-to-end tests to validate application functionality at multiple levels.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2637592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415189"/>
            <a:ext cx="2388632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Analytics and Reporting</a:t>
            </a:r>
            <a:endParaRPr lang="en-US" sz="2185" dirty="0"/>
          </a:p>
        </p:txBody>
      </p:sp>
      <p:sp>
        <p:nvSpPr>
          <p:cNvPr id="13" name="Text 8"/>
          <p:cNvSpPr/>
          <p:nvPr/>
        </p:nvSpPr>
        <p:spPr>
          <a:xfrm>
            <a:off x="7481768" y="4242792"/>
            <a:ext cx="2388632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test automation tools to generate detailed reports and analytics, providing valuable insights into the testing process.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2637592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415189"/>
            <a:ext cx="2388751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Cloud-based Testing</a:t>
            </a:r>
            <a:endParaRPr lang="en-US" sz="2185" dirty="0"/>
          </a:p>
        </p:txBody>
      </p:sp>
      <p:sp>
        <p:nvSpPr>
          <p:cNvPr id="16" name="Text 10"/>
          <p:cNvSpPr/>
          <p:nvPr/>
        </p:nvSpPr>
        <p:spPr>
          <a:xfrm>
            <a:off x="10203656" y="4242792"/>
            <a:ext cx="2388751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cloud-based testing platforms to scale test execution, improve test coverage, and ensure cross-browser/device compatibility.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</p:spPr>
      </p:sp>
      <p:sp>
        <p:nvSpPr>
          <p:cNvPr id="4" name="Text 2"/>
          <p:cNvSpPr/>
          <p:nvPr/>
        </p:nvSpPr>
        <p:spPr>
          <a:xfrm>
            <a:off x="2037993" y="1006673"/>
            <a:ext cx="8922663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Automation Tools and Frameworks</a:t>
            </a:r>
            <a:endParaRPr lang="en-US" sz="437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145387"/>
            <a:ext cx="2388632" cy="147625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899297"/>
            <a:ext cx="2388632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Selenium</a:t>
            </a:r>
            <a:endParaRPr lang="en-US" sz="2185" dirty="0"/>
          </a:p>
        </p:txBody>
      </p:sp>
      <p:sp>
        <p:nvSpPr>
          <p:cNvPr id="7" name="Text 4"/>
          <p:cNvSpPr/>
          <p:nvPr/>
        </p:nvSpPr>
        <p:spPr>
          <a:xfrm>
            <a:off x="2037993" y="4379714"/>
            <a:ext cx="2388632" cy="28432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Selenium is a popular open-source web automation tool that allows you to write and run automated tests across multiple browsers and platforms.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2145387"/>
            <a:ext cx="2388632" cy="147625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899297"/>
            <a:ext cx="2388632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JUnit</a:t>
            </a:r>
            <a:endParaRPr lang="en-US" sz="2185" dirty="0"/>
          </a:p>
        </p:txBody>
      </p:sp>
      <p:sp>
        <p:nvSpPr>
          <p:cNvPr id="10" name="Text 6"/>
          <p:cNvSpPr/>
          <p:nvPr/>
        </p:nvSpPr>
        <p:spPr>
          <a:xfrm>
            <a:off x="4759881" y="4379714"/>
            <a:ext cx="2388632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JUnit is a unit testing framework for the Java programming language, providing a structured approach to writing and running unit tests.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2145387"/>
            <a:ext cx="2388632" cy="147625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899297"/>
            <a:ext cx="2388632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TestNG</a:t>
            </a:r>
            <a:endParaRPr lang="en-US" sz="2185" dirty="0"/>
          </a:p>
        </p:txBody>
      </p:sp>
      <p:sp>
        <p:nvSpPr>
          <p:cNvPr id="13" name="Text 8"/>
          <p:cNvSpPr/>
          <p:nvPr/>
        </p:nvSpPr>
        <p:spPr>
          <a:xfrm>
            <a:off x="7481768" y="4379714"/>
            <a:ext cx="2388632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TestNG is an advanced testing framework for Java, with features like data-driven testing, parallel execution, and detailed reporting.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2145387"/>
            <a:ext cx="2388751" cy="1476256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899297"/>
            <a:ext cx="2388751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Cypress</a:t>
            </a:r>
            <a:endParaRPr lang="en-US" sz="2185" dirty="0"/>
          </a:p>
        </p:txBody>
      </p:sp>
      <p:sp>
        <p:nvSpPr>
          <p:cNvPr id="16" name="Text 10"/>
          <p:cNvSpPr/>
          <p:nvPr/>
        </p:nvSpPr>
        <p:spPr>
          <a:xfrm>
            <a:off x="10203656" y="4379714"/>
            <a:ext cx="2388751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Cypress is a modern JavaScript-based end-to-end testing framework that makes it easy to write, run, and debug tests for web applications.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5579</Words>
  <Application>WPS Presentation</Application>
  <PresentationFormat>Custom</PresentationFormat>
  <Paragraphs>162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Inter</vt:lpstr>
      <vt:lpstr>Inter</vt:lpstr>
      <vt:lpstr>Inter</vt:lpstr>
      <vt:lpstr>Segoe Print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Multi Links</cp:lastModifiedBy>
  <cp:revision>3</cp:revision>
  <dcterms:created xsi:type="dcterms:W3CDTF">2024-04-22T17:46:00Z</dcterms:created>
  <dcterms:modified xsi:type="dcterms:W3CDTF">2024-05-18T03:27:46Z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C5CCA929C3B648C693AC7EC7F75ECF93_12</vt:lpwstr>
  </property>
  <property fmtid="{D5CDD505-2E9C-101B-9397-08002B2CF9AE}" pid="3" name="KSOProductBuildVer">
    <vt:lpwstr>1033-12.2.0.16909</vt:lpwstr>
  </property>
</Properties>
</file>