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92" r:id="rId8"/>
    <p:sldId id="293" r:id="rId9"/>
    <p:sldId id="294" r:id="rId10"/>
    <p:sldId id="284" r:id="rId11"/>
    <p:sldId id="263" r:id="rId12"/>
    <p:sldId id="264" r:id="rId13"/>
    <p:sldId id="285" r:id="rId14"/>
    <p:sldId id="288" r:id="rId15"/>
    <p:sldId id="286" r:id="rId16"/>
    <p:sldId id="287" r:id="rId17"/>
    <p:sldId id="265" r:id="rId18"/>
    <p:sldId id="289" r:id="rId19"/>
    <p:sldId id="297" r:id="rId20"/>
    <p:sldId id="266" r:id="rId21"/>
    <p:sldId id="290" r:id="rId22"/>
    <p:sldId id="270" r:id="rId23"/>
    <p:sldId id="295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090E-1545-41D7-9AC6-6F264513233A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02A1-E187-41E1-A0AB-9B344847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and 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Security Governance and 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Controls (Functionalities)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Deterrent</a:t>
            </a:r>
          </a:p>
          <a:p>
            <a:r>
              <a:rPr lang="en-US" dirty="0" smtClean="0"/>
              <a:t>Preventive</a:t>
            </a:r>
          </a:p>
          <a:p>
            <a:r>
              <a:rPr lang="en-US" dirty="0" smtClean="0"/>
              <a:t>Corrective</a:t>
            </a:r>
          </a:p>
          <a:p>
            <a:r>
              <a:rPr lang="en-US" dirty="0" smtClean="0"/>
              <a:t>Recovery</a:t>
            </a:r>
          </a:p>
          <a:p>
            <a:r>
              <a:rPr lang="en-US" dirty="0" smtClean="0"/>
              <a:t>Detective</a:t>
            </a:r>
          </a:p>
          <a:p>
            <a:r>
              <a:rPr lang="en-US" dirty="0" smtClean="0"/>
              <a:t>Compensating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1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different control functionalities are as follows: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77066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7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Functionalities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Preventive: administrative</a:t>
            </a:r>
          </a:p>
          <a:p>
            <a:pPr lvl="1"/>
            <a:r>
              <a:rPr lang="en-US" dirty="0" smtClean="0"/>
              <a:t>Policies and procedures</a:t>
            </a:r>
          </a:p>
          <a:p>
            <a:pPr lvl="1"/>
            <a:r>
              <a:rPr lang="en-US" dirty="0" smtClean="0"/>
              <a:t>Effective hiring practices</a:t>
            </a:r>
          </a:p>
          <a:p>
            <a:pPr lvl="1"/>
            <a:r>
              <a:rPr lang="en-US" dirty="0" smtClean="0"/>
              <a:t>Pre-employment background checks</a:t>
            </a:r>
          </a:p>
          <a:p>
            <a:pPr lvl="1"/>
            <a:r>
              <a:rPr lang="en-US" dirty="0" smtClean="0"/>
              <a:t>Controlled termination processes</a:t>
            </a:r>
          </a:p>
          <a:p>
            <a:pPr lvl="1"/>
            <a:r>
              <a:rPr lang="en-US" dirty="0" smtClean="0"/>
              <a:t>Data classification and labeling</a:t>
            </a:r>
          </a:p>
          <a:p>
            <a:pPr lvl="1"/>
            <a:r>
              <a:rPr lang="en-US" dirty="0" smtClean="0"/>
              <a:t>Security awareness</a:t>
            </a:r>
          </a:p>
          <a:p>
            <a:r>
              <a:rPr lang="en-US" dirty="0" smtClean="0"/>
              <a:t>Preventive: Physical</a:t>
            </a:r>
          </a:p>
          <a:p>
            <a:pPr lvl="1"/>
            <a:r>
              <a:rPr lang="en-US" dirty="0" smtClean="0"/>
              <a:t>Badges, swipe cards</a:t>
            </a:r>
          </a:p>
          <a:p>
            <a:pPr lvl="1"/>
            <a:r>
              <a:rPr lang="en-US" dirty="0" smtClean="0"/>
              <a:t>Guards, dogs</a:t>
            </a:r>
          </a:p>
          <a:p>
            <a:pPr lvl="1"/>
            <a:r>
              <a:rPr lang="en-US" dirty="0" smtClean="0"/>
              <a:t>Fences, locks, mantraps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Preventive: Technical</a:t>
            </a:r>
          </a:p>
          <a:p>
            <a:pPr lvl="1"/>
            <a:r>
              <a:rPr lang="en-US" dirty="0" smtClean="0"/>
              <a:t>Passwords, biometrics, smart cards</a:t>
            </a:r>
          </a:p>
          <a:p>
            <a:pPr lvl="1"/>
            <a:r>
              <a:rPr lang="en-US" dirty="0" smtClean="0"/>
              <a:t>Encryption, secure protocols, call-back systems, database views, constrained </a:t>
            </a:r>
          </a:p>
          <a:p>
            <a:pPr lvl="1"/>
            <a:r>
              <a:rPr lang="en-US" dirty="0" smtClean="0"/>
              <a:t>user interfaces</a:t>
            </a:r>
          </a:p>
          <a:p>
            <a:pPr lvl="1"/>
            <a:r>
              <a:rPr lang="en-US" dirty="0" smtClean="0"/>
              <a:t>Antimalware software, access control lists, firewalls, intrusion prevention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Controls are implemented in layers to ensure defense in depth.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89" y="1676400"/>
            <a:ext cx="687471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3048000"/>
            <a:ext cx="34365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Implementation of </a:t>
            </a:r>
          </a:p>
          <a:p>
            <a:r>
              <a:rPr lang="en-US" sz="2800" dirty="0" smtClean="0"/>
              <a:t>multiple controls </a:t>
            </a:r>
          </a:p>
          <a:p>
            <a:r>
              <a:rPr lang="en-US" sz="2800" dirty="0" smtClean="0"/>
              <a:t>so that the successful </a:t>
            </a:r>
          </a:p>
          <a:p>
            <a:r>
              <a:rPr lang="en-US" sz="2800" dirty="0" smtClean="0"/>
              <a:t>breach is difficult </a:t>
            </a:r>
          </a:p>
          <a:p>
            <a:r>
              <a:rPr lang="en-US" sz="2800" dirty="0" smtClean="0"/>
              <a:t>to achieve for attacker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654"/>
            <a:ext cx="8229600" cy="300745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Relationship between discussed concepts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4055"/>
            <a:ext cx="7010400" cy="632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5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pPr lvl="1"/>
            <a:r>
              <a:rPr lang="en-US" dirty="0"/>
              <a:t>Risk is the likelihood of occurrence of a threat and the damage it causes to the assets</a:t>
            </a:r>
            <a:r>
              <a:rPr lang="en-US" dirty="0" smtClean="0"/>
              <a:t>.</a:t>
            </a:r>
          </a:p>
          <a:p>
            <a:r>
              <a:rPr lang="en-US" dirty="0"/>
              <a:t>Risk</a:t>
            </a:r>
            <a:r>
              <a:rPr lang="en-US" sz="2800" dirty="0"/>
              <a:t> = </a:t>
            </a:r>
            <a:r>
              <a:rPr lang="en-US" sz="2800" i="1" dirty="0"/>
              <a:t>Likelihood of occurrence of a threat</a:t>
            </a:r>
            <a:r>
              <a:rPr lang="en-US" sz="2800" dirty="0"/>
              <a:t> x </a:t>
            </a:r>
            <a:r>
              <a:rPr lang="en-US" sz="2800" i="1" dirty="0"/>
              <a:t>Impact</a:t>
            </a:r>
            <a:endParaRPr lang="en-US" i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NIST Risk Assessment Framework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434138" cy="541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9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Before Managing Risk, you have to analyze what risks are prevalent to your organization.</a:t>
            </a:r>
          </a:p>
          <a:p>
            <a:r>
              <a:rPr lang="en-US" sz="2800" dirty="0" smtClean="0"/>
              <a:t>A Risk analysis consist of four phases: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/>
              <a:t>Asset Identification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/>
              <a:t>Vulnerabilities and Threats to Assets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/>
              <a:t>Quantified Likelihood of threat and its impact on asset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/>
              <a:t>Cost of Countermeasures</a:t>
            </a:r>
          </a:p>
          <a:p>
            <a:r>
              <a:rPr lang="en-US" sz="2800" dirty="0" smtClean="0"/>
              <a:t>Risk Analysis provides a cost/benefit comparison of Risk and cost of countermeasure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is to assign dollar value to risk.</a:t>
            </a:r>
          </a:p>
          <a:p>
            <a:r>
              <a:rPr lang="en-US" b="1" dirty="0" smtClean="0"/>
              <a:t>SLE</a:t>
            </a:r>
          </a:p>
          <a:p>
            <a:pPr lvl="1"/>
            <a:r>
              <a:rPr lang="en-US" dirty="0"/>
              <a:t>defined as the difference between the original value and the remaining value of </a:t>
            </a:r>
            <a:r>
              <a:rPr lang="en-US" dirty="0" smtClean="0"/>
              <a:t>an asset </a:t>
            </a:r>
            <a:r>
              <a:rPr lang="en-US" dirty="0"/>
              <a:t>after a single </a:t>
            </a:r>
            <a:r>
              <a:rPr lang="en-US" dirty="0" smtClean="0"/>
              <a:t>impact of a threat.</a:t>
            </a:r>
          </a:p>
          <a:p>
            <a:pPr lvl="1"/>
            <a:r>
              <a:rPr lang="en-US" b="1" dirty="0"/>
              <a:t>SLE </a:t>
            </a:r>
            <a:r>
              <a:rPr lang="en-US" dirty="0"/>
              <a:t>= asset value (in $) × exposure factor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%)</a:t>
            </a:r>
          </a:p>
          <a:p>
            <a:r>
              <a:rPr lang="en-US" b="1" dirty="0" smtClean="0"/>
              <a:t>ARO</a:t>
            </a:r>
          </a:p>
          <a:p>
            <a:pPr lvl="1"/>
            <a:r>
              <a:rPr lang="en-US" dirty="0" smtClean="0"/>
              <a:t>Measures the likelihood of threat</a:t>
            </a:r>
          </a:p>
          <a:p>
            <a:pPr lvl="1"/>
            <a:r>
              <a:rPr lang="en-US" dirty="0"/>
              <a:t>an estimate </a:t>
            </a:r>
            <a:r>
              <a:rPr lang="en-US" dirty="0" smtClean="0"/>
              <a:t>of how </a:t>
            </a:r>
            <a:r>
              <a:rPr lang="en-US" dirty="0"/>
              <a:t>often a threat will be successful in exploiting a vulnerability over the period of a </a:t>
            </a:r>
            <a:r>
              <a:rPr lang="en-US" dirty="0" smtClean="0"/>
              <a:t>year</a:t>
            </a:r>
          </a:p>
          <a:p>
            <a:r>
              <a:rPr lang="en-US" b="1" dirty="0" smtClean="0"/>
              <a:t>ALE</a:t>
            </a:r>
          </a:p>
          <a:p>
            <a:pPr lvl="1"/>
            <a:r>
              <a:rPr lang="en-US" dirty="0" smtClean="0"/>
              <a:t>ARO * SLE</a:t>
            </a:r>
          </a:p>
          <a:p>
            <a:r>
              <a:rPr lang="en-US" dirty="0" smtClean="0"/>
              <a:t>Once we have a value of Risk, we can decide how we want to manage 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Cost benefit analysis (CBA)</a:t>
            </a:r>
            <a:r>
              <a:rPr lang="en-US" sz="2000" dirty="0" smtClean="0"/>
              <a:t> </a:t>
            </a:r>
            <a:r>
              <a:rPr lang="en-US" sz="2000" dirty="0"/>
              <a:t>Also known as an economic feasibility study, the formal </a:t>
            </a:r>
            <a:r>
              <a:rPr lang="en-US" sz="2000" dirty="0" smtClean="0"/>
              <a:t>assessment and  presentation </a:t>
            </a:r>
            <a:r>
              <a:rPr lang="en-US" sz="2000" dirty="0"/>
              <a:t>of the economic expenditures needed for a particular security control</a:t>
            </a:r>
            <a:r>
              <a:rPr lang="en-US" sz="2000" dirty="0" smtClean="0"/>
              <a:t>, contrasted </a:t>
            </a:r>
            <a:r>
              <a:rPr lang="en-US" sz="2000" dirty="0"/>
              <a:t>with its projected value to the organization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single loss expectancy (SLE) </a:t>
            </a:r>
            <a:r>
              <a:rPr lang="en-US" sz="2000" dirty="0"/>
              <a:t>In a cost-benefit analysis, the calculated value associated with </a:t>
            </a:r>
            <a:r>
              <a:rPr lang="en-US" sz="2000" dirty="0" smtClean="0"/>
              <a:t>the most </a:t>
            </a:r>
            <a:r>
              <a:rPr lang="en-US" sz="2000" dirty="0"/>
              <a:t>likely loss from an attack. The SLE is the product of the asset’s value and the </a:t>
            </a:r>
            <a:r>
              <a:rPr lang="en-US" sz="2000" dirty="0" smtClean="0"/>
              <a:t>exposure factor.</a:t>
            </a:r>
          </a:p>
          <a:p>
            <a:r>
              <a:rPr lang="en-US" sz="2000" b="1" dirty="0"/>
              <a:t>exposure factor (EF) </a:t>
            </a:r>
            <a:r>
              <a:rPr lang="en-US" sz="2000" dirty="0"/>
              <a:t>In a cost-benefit analysis, the expected percentage of loss that would </a:t>
            </a:r>
            <a:r>
              <a:rPr lang="en-US" sz="2000" dirty="0" smtClean="0"/>
              <a:t>occur from </a:t>
            </a:r>
            <a:r>
              <a:rPr lang="en-US" sz="2000" dirty="0"/>
              <a:t>a particular attack.</a:t>
            </a:r>
            <a:endParaRPr lang="en-US" sz="2000" dirty="0" smtClean="0"/>
          </a:p>
          <a:p>
            <a:r>
              <a:rPr lang="en-US" sz="2000" b="1" dirty="0"/>
              <a:t>annualized rate of occurrence (ARO) </a:t>
            </a:r>
            <a:r>
              <a:rPr lang="en-US" sz="2000" dirty="0"/>
              <a:t>In a cost-benefit analysis, the expected frequency of </a:t>
            </a:r>
            <a:r>
              <a:rPr lang="en-US" sz="2000" dirty="0" smtClean="0"/>
              <a:t>an attack</a:t>
            </a:r>
            <a:r>
              <a:rPr lang="en-US" sz="2000" dirty="0"/>
              <a:t>, expressed on a per-year basis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annualized loss expectancy (ALE) </a:t>
            </a:r>
            <a:r>
              <a:rPr lang="en-US" sz="2000" dirty="0"/>
              <a:t>In a cost-benefit analysis, the product of the annualized rate </a:t>
            </a:r>
            <a:r>
              <a:rPr lang="en-US" sz="2000" dirty="0" smtClean="0"/>
              <a:t>of occurrence </a:t>
            </a:r>
            <a:r>
              <a:rPr lang="en-US" sz="2000" dirty="0"/>
              <a:t>and single loss expectancy.</a:t>
            </a:r>
            <a:endParaRPr lang="en-US" sz="20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55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Types of Controls</a:t>
            </a:r>
          </a:p>
          <a:p>
            <a:r>
              <a:rPr lang="en-US" dirty="0" smtClean="0"/>
              <a:t>Risk Analysis and Management</a:t>
            </a:r>
          </a:p>
          <a:p>
            <a:pPr lvl="1"/>
            <a:r>
              <a:rPr lang="en-US" dirty="0" smtClean="0"/>
              <a:t>Quantified Risk Analysis</a:t>
            </a:r>
          </a:p>
          <a:p>
            <a:pPr lvl="1"/>
            <a:r>
              <a:rPr lang="en-US" dirty="0" smtClean="0"/>
              <a:t>Risk Management Strategies</a:t>
            </a:r>
          </a:p>
          <a:p>
            <a:r>
              <a:rPr lang="en-US" dirty="0" smtClean="0"/>
              <a:t>Other Functions of Domain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Acceptance</a:t>
            </a:r>
          </a:p>
          <a:p>
            <a:r>
              <a:rPr lang="en-US" dirty="0" smtClean="0"/>
              <a:t>Risk Avoidance</a:t>
            </a:r>
          </a:p>
          <a:p>
            <a:r>
              <a:rPr lang="en-US" dirty="0" smtClean="0"/>
              <a:t>Risk Transfer</a:t>
            </a:r>
          </a:p>
          <a:p>
            <a:r>
              <a:rPr lang="en-US" dirty="0" smtClean="0"/>
              <a:t>Risk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Functions of Information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Personnel Security</a:t>
            </a:r>
          </a:p>
          <a:p>
            <a:pPr lvl="1"/>
            <a:r>
              <a:rPr lang="en-US" dirty="0" smtClean="0"/>
              <a:t>Properly hiring and managing personnel</a:t>
            </a:r>
          </a:p>
          <a:p>
            <a:r>
              <a:rPr lang="en-US" dirty="0" smtClean="0"/>
              <a:t>Security Awareness and  Trainings</a:t>
            </a:r>
          </a:p>
          <a:p>
            <a:r>
              <a:rPr lang="en-US" dirty="0" smtClean="0"/>
              <a:t>Security Monitoring and Audits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of implementation and Proper working of control</a:t>
            </a:r>
          </a:p>
          <a:p>
            <a:r>
              <a:rPr lang="en-US" dirty="0" smtClean="0"/>
              <a:t>Auditing is performed against some benchmark i.e. Standard or Guidelines</a:t>
            </a:r>
          </a:p>
          <a:p>
            <a:pPr lvl="1"/>
            <a:r>
              <a:rPr lang="en-US" dirty="0" smtClean="0"/>
              <a:t>E.g. ISO 27000 Information Security Management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599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0194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8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782"/>
            <a:ext cx="5943600" cy="683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of Information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</a:p>
          <a:p>
            <a:r>
              <a:rPr lang="en-US" dirty="0" smtClean="0"/>
              <a:t>Vulnerability</a:t>
            </a:r>
          </a:p>
          <a:p>
            <a:r>
              <a:rPr lang="en-US" dirty="0" smtClean="0"/>
              <a:t>Threat</a:t>
            </a:r>
          </a:p>
          <a:p>
            <a:r>
              <a:rPr lang="en-US" dirty="0" smtClean="0"/>
              <a:t>Threat Agent</a:t>
            </a:r>
          </a:p>
          <a:p>
            <a:r>
              <a:rPr lang="en-US" dirty="0" smtClean="0"/>
              <a:t>Exposure Factor/Impact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Control/Counter Measure/Safeguard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2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Asset</a:t>
            </a:r>
          </a:p>
          <a:p>
            <a:pPr lvl="1"/>
            <a:r>
              <a:rPr lang="en-US" dirty="0" smtClean="0"/>
              <a:t>Anything that is of value for an organization</a:t>
            </a:r>
          </a:p>
          <a:p>
            <a:pPr lvl="1"/>
            <a:r>
              <a:rPr lang="en-US" dirty="0" smtClean="0"/>
              <a:t>E.g. Information,  Software, Hardware, Human</a:t>
            </a:r>
          </a:p>
          <a:p>
            <a:r>
              <a:rPr lang="en-US" dirty="0" smtClean="0"/>
              <a:t>Vulnerability</a:t>
            </a:r>
          </a:p>
          <a:p>
            <a:pPr lvl="1"/>
            <a:r>
              <a:rPr lang="en-US" dirty="0" smtClean="0"/>
              <a:t>A weakness </a:t>
            </a:r>
            <a:r>
              <a:rPr lang="en-US" dirty="0"/>
              <a:t>/</a:t>
            </a:r>
            <a:r>
              <a:rPr lang="en-US" dirty="0" smtClean="0"/>
              <a:t>defect in a system or absence of a safeguard</a:t>
            </a:r>
          </a:p>
          <a:p>
            <a:r>
              <a:rPr lang="en-US" dirty="0" smtClean="0"/>
              <a:t>Threat</a:t>
            </a:r>
          </a:p>
          <a:p>
            <a:pPr lvl="1"/>
            <a:r>
              <a:rPr lang="en-US" dirty="0" smtClean="0"/>
              <a:t>A threat is a potential danger for an Asset</a:t>
            </a:r>
          </a:p>
          <a:p>
            <a:pPr lvl="1"/>
            <a:r>
              <a:rPr lang="en-US" dirty="0" smtClean="0"/>
              <a:t>Its an event that if happen will adversely affect an Asset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6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Threat Agent</a:t>
            </a:r>
          </a:p>
          <a:p>
            <a:pPr lvl="1"/>
            <a:r>
              <a:rPr lang="en-US" dirty="0" smtClean="0"/>
              <a:t>The entity which causes threat to happen is threat agent.</a:t>
            </a:r>
          </a:p>
          <a:p>
            <a:pPr lvl="1"/>
            <a:r>
              <a:rPr lang="en-US" dirty="0" smtClean="0"/>
              <a:t>E.g. an intruder in a system, Malware, Nature</a:t>
            </a:r>
          </a:p>
          <a:p>
            <a:r>
              <a:rPr lang="en-US" dirty="0" smtClean="0"/>
              <a:t>Exposure Factor/Impact</a:t>
            </a:r>
          </a:p>
          <a:p>
            <a:pPr lvl="1"/>
            <a:r>
              <a:rPr lang="en-US" dirty="0" smtClean="0"/>
              <a:t>Percentage of asset loss caused by threat</a:t>
            </a:r>
          </a:p>
          <a:p>
            <a:r>
              <a:rPr lang="en-US" dirty="0"/>
              <a:t>Risk</a:t>
            </a:r>
          </a:p>
          <a:p>
            <a:pPr lvl="1"/>
            <a:r>
              <a:rPr lang="en-US" dirty="0"/>
              <a:t>Likelihood of </a:t>
            </a:r>
            <a:r>
              <a:rPr lang="en-US" dirty="0" smtClean="0"/>
              <a:t>threat agent exploiting a vulnerability and its impact on  </a:t>
            </a:r>
            <a:r>
              <a:rPr lang="en-US" dirty="0"/>
              <a:t>asset</a:t>
            </a:r>
          </a:p>
          <a:p>
            <a:pPr lvl="1"/>
            <a:r>
              <a:rPr lang="en-US" dirty="0"/>
              <a:t>Risk ties the likelihood, vulnerability and threat to the resulting business impact.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Control/Safeguard/Counter Measure</a:t>
            </a:r>
          </a:p>
          <a:p>
            <a:pPr lvl="1"/>
            <a:r>
              <a:rPr lang="en-US" dirty="0" smtClean="0"/>
              <a:t>A control is implemented to mitigate the Risk.</a:t>
            </a:r>
          </a:p>
          <a:p>
            <a:pPr lvl="1"/>
            <a:r>
              <a:rPr lang="en-US" dirty="0" smtClean="0"/>
              <a:t>E.g. Fire Extinguisher, Password Policy, Firewall</a:t>
            </a:r>
          </a:p>
          <a:p>
            <a:r>
              <a:rPr lang="en-US" b="1" dirty="0" smtClean="0"/>
              <a:t>Types of Controls</a:t>
            </a:r>
          </a:p>
          <a:p>
            <a:pPr lvl="1"/>
            <a:r>
              <a:rPr lang="en-US" b="1" dirty="0" smtClean="0"/>
              <a:t>Physical Controls</a:t>
            </a:r>
          </a:p>
          <a:p>
            <a:pPr lvl="3"/>
            <a:r>
              <a:rPr lang="en-US" dirty="0" smtClean="0"/>
              <a:t>Guards, Identity Badges, Smoke Detector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/>
              <a:t>Logical Controls</a:t>
            </a:r>
          </a:p>
          <a:p>
            <a:pPr lvl="2"/>
            <a:r>
              <a:rPr lang="en-US" dirty="0" smtClean="0"/>
              <a:t>Administrative Controls</a:t>
            </a:r>
          </a:p>
          <a:p>
            <a:pPr lvl="3"/>
            <a:r>
              <a:rPr lang="en-US" dirty="0" smtClean="0"/>
              <a:t>Policies and Procedures</a:t>
            </a:r>
          </a:p>
          <a:p>
            <a:pPr lvl="2"/>
            <a:r>
              <a:rPr lang="en-US" dirty="0" smtClean="0"/>
              <a:t>Technical Controls</a:t>
            </a:r>
          </a:p>
          <a:p>
            <a:pPr lvl="3"/>
            <a:r>
              <a:rPr lang="en-US" dirty="0" smtClean="0"/>
              <a:t>Firewall, IDS, Antivirus, Port Binding etc.</a:t>
            </a:r>
          </a:p>
        </p:txBody>
      </p:sp>
    </p:spTree>
    <p:extLst>
      <p:ext uri="{BB962C8B-B14F-4D97-AF65-F5344CB8AC3E}">
        <p14:creationId xmlns:p14="http://schemas.microsoft.com/office/powerpoint/2010/main" val="14657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A policy is a general statement produced by senior management that dictates what role security will play in organization or what is acceptable and not acceptable generally. </a:t>
            </a:r>
          </a:p>
          <a:p>
            <a:pPr lvl="1"/>
            <a:r>
              <a:rPr lang="en-US" dirty="0"/>
              <a:t>Policies are usually broad documents that require procedures to implement them.</a:t>
            </a:r>
          </a:p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A standard refer to mandatory activities, actions or rules.</a:t>
            </a:r>
          </a:p>
          <a:p>
            <a:pPr lvl="1"/>
            <a:r>
              <a:rPr lang="en-US" dirty="0"/>
              <a:t>E.g. ISO 9001, ISO 27001 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Policies, Procedures, Baselines,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Baselines</a:t>
            </a:r>
          </a:p>
          <a:p>
            <a:pPr lvl="1"/>
            <a:r>
              <a:rPr lang="en-US" dirty="0" smtClean="0"/>
              <a:t>The term baseline refers to a point in time that is used as a comparison for future changes.</a:t>
            </a:r>
          </a:p>
          <a:p>
            <a:pPr lvl="1"/>
            <a:r>
              <a:rPr lang="en-US" dirty="0" smtClean="0"/>
              <a:t>Baselines are also used to define the minimum level of protection required. </a:t>
            </a:r>
          </a:p>
          <a:p>
            <a:pPr lvl="1"/>
            <a:r>
              <a:rPr lang="en-US" dirty="0" smtClean="0"/>
              <a:t>In security, specific baselines can be defined per system type, which indicates the necessary settings and the level of protection being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are recommended actions and operational guides.</a:t>
            </a:r>
          </a:p>
          <a:p>
            <a:pPr lvl="1"/>
            <a:r>
              <a:rPr lang="en-US" dirty="0" smtClean="0"/>
              <a:t>Industry best practices falls in this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887</Words>
  <Application>Microsoft Office PowerPoint</Application>
  <PresentationFormat>On-screen Show (4:3)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Information and Network Security</vt:lpstr>
      <vt:lpstr>Agenda</vt:lpstr>
      <vt:lpstr>Basic Concepts of Information Security</vt:lpstr>
      <vt:lpstr>PowerPoint Presentation</vt:lpstr>
      <vt:lpstr>PowerPoint Presentation</vt:lpstr>
      <vt:lpstr>Security Controls</vt:lpstr>
      <vt:lpstr>Administrative Controls</vt:lpstr>
      <vt:lpstr>Policies, Procedures, Baselines, Guidelines</vt:lpstr>
      <vt:lpstr>Guidelines</vt:lpstr>
      <vt:lpstr>Types of Controls (Functionalities)</vt:lpstr>
      <vt:lpstr>Control Functionalities</vt:lpstr>
      <vt:lpstr>Control Functionalities</vt:lpstr>
      <vt:lpstr>Defense in Depth</vt:lpstr>
      <vt:lpstr>Relationship between discussed concepts</vt:lpstr>
      <vt:lpstr>Risk Analysis and Management</vt:lpstr>
      <vt:lpstr>NIST Risk Assessment Framework</vt:lpstr>
      <vt:lpstr>Risk Analysis</vt:lpstr>
      <vt:lpstr>Quantified Risk Analysis</vt:lpstr>
      <vt:lpstr>PowerPoint Presentation</vt:lpstr>
      <vt:lpstr>Risk Management Strategies</vt:lpstr>
      <vt:lpstr>Other Functions of Information Security Management</vt:lpstr>
      <vt:lpstr>Information Security Auditing</vt:lpstr>
      <vt:lpstr>PowerPoint Presentation</vt:lpstr>
      <vt:lpstr>PowerPoint Presentation</vt:lpstr>
    </vt:vector>
  </TitlesOfParts>
  <Company>MyCompanyName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MyUserName</dc:creator>
  <cp:lastModifiedBy>Anam Iftikhar</cp:lastModifiedBy>
  <cp:revision>37</cp:revision>
  <dcterms:created xsi:type="dcterms:W3CDTF">2015-03-28T04:46:02Z</dcterms:created>
  <dcterms:modified xsi:type="dcterms:W3CDTF">2023-04-06T05:33:24Z</dcterms:modified>
</cp:coreProperties>
</file>