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29743d9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29743d9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29743d92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29743d92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29743d92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29743d92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29743d92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29743d92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29743d92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29743d92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29743d92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29743d92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29743d92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29743d92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29743d927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29743d92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29743d927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29743d927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29743d927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29743d927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29743d927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29743d927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29743d927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29743d927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29743d9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29743d9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29743d9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29743d9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29743d9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29743d9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29743d9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29743d9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29743d9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29743d9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29743d9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29743d9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29743d9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29743d9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: Game Understanding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Muhammad Fawwaz Ananda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. Detection Criteria </a:t>
            </a:r>
            <a:endParaRPr sz="2000"/>
          </a:p>
        </p:txBody>
      </p:sp>
      <p:sp>
        <p:nvSpPr>
          <p:cNvPr id="128" name="Google Shape;128;p22"/>
          <p:cNvSpPr txBox="1"/>
          <p:nvPr>
            <p:ph idx="4294967295" type="title"/>
          </p:nvPr>
        </p:nvSpPr>
        <p:spPr>
          <a:xfrm>
            <a:off x="535775" y="715350"/>
            <a:ext cx="7799400" cy="4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/>
              <a:t>6</a:t>
            </a:r>
            <a:r>
              <a:rPr lang="en" sz="2100"/>
              <a:t>. Grand Final Winner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UI Elements</a:t>
            </a:r>
            <a:r>
              <a:rPr b="0" lang="en" sz="1800"/>
              <a:t>: Final scoreboard + “Victory” message, confetti/celebration overlay.</a:t>
            </a:r>
            <a:endParaRPr b="0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Trigger</a:t>
            </a:r>
            <a:r>
              <a:rPr b="0" lang="en" sz="1800"/>
              <a:t>: Last round of the last map ends.</a:t>
            </a:r>
            <a:endParaRPr b="0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Threshold</a:t>
            </a:r>
            <a:r>
              <a:rPr b="0" lang="en" sz="1800"/>
              <a:t>: Must be the final map of the series.</a:t>
            </a:r>
            <a:endParaRPr b="0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False Positive Mitigation</a:t>
            </a:r>
            <a:r>
              <a:rPr b="0" lang="en" sz="1800"/>
              <a:t>: Ensure it’s not just a map win.</a:t>
            </a:r>
            <a:endParaRPr b="0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Clip Rule</a:t>
            </a:r>
            <a:r>
              <a:rPr b="0" lang="en" sz="1800"/>
              <a:t>: 10s before last round end → 30s after (to capture celebration, handshake, crowd).</a:t>
            </a: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2371725" y="630225"/>
            <a:ext cx="63315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: Concise Video Game Data Enhancement with Google AI Studio API  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Muhammad Fawwaz Ananda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1. Introduction</a:t>
            </a:r>
            <a:endParaRPr sz="2000"/>
          </a:p>
        </p:txBody>
      </p:sp>
      <p:sp>
        <p:nvSpPr>
          <p:cNvPr id="140" name="Google Shape;140;p24"/>
          <p:cNvSpPr txBox="1"/>
          <p:nvPr>
            <p:ph idx="4294967295" type="title"/>
          </p:nvPr>
        </p:nvSpPr>
        <p:spPr>
          <a:xfrm>
            <a:off x="535775" y="10380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Tools : 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Python (Pandas, dotenv, requests, os)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Google AI Studio API (Gemini 2.0 Flash)</a:t>
            </a:r>
            <a:endParaRPr b="0" sz="2100"/>
          </a:p>
        </p:txBody>
      </p:sp>
      <p:pic>
        <p:nvPicPr>
          <p:cNvPr descr="Book titled, &quot;Made To Stick,&quot; standing on its side"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2. Prompt Engineering</a:t>
            </a:r>
            <a:endParaRPr sz="2000"/>
          </a:p>
        </p:txBody>
      </p:sp>
      <p:sp>
        <p:nvSpPr>
          <p:cNvPr id="147" name="Google Shape;147;p25"/>
          <p:cNvSpPr txBox="1"/>
          <p:nvPr>
            <p:ph idx="4294967295" type="title"/>
          </p:nvPr>
        </p:nvSpPr>
        <p:spPr>
          <a:xfrm>
            <a:off x="535775" y="715350"/>
            <a:ext cx="7799400" cy="4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Good Prompt </a:t>
            </a:r>
            <a:r>
              <a:rPr b="0" lang="en" sz="2100"/>
              <a:t>: Classify the video game {title} into one single-word genre only. Example : Shooter, RPG, Sports, Strategy</a:t>
            </a:r>
            <a:endParaRPr b="0"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100"/>
              <a:t>Reasoning : Specific Instruction with output format restricted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Bad Prompt </a:t>
            </a:r>
            <a:r>
              <a:rPr b="0" lang="en" sz="2100"/>
              <a:t>: Describe about the game {title}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100"/>
              <a:t>	Reasoning : Bad Prompt Structure, response might too long and, descriptive and output maybe not structured</a:t>
            </a:r>
            <a:endParaRPr b="0"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4294967295" type="title"/>
          </p:nvPr>
        </p:nvSpPr>
        <p:spPr>
          <a:xfrm>
            <a:off x="535775" y="155550"/>
            <a:ext cx="6348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3.  Challenges &amp; Solutions</a:t>
            </a:r>
            <a:endParaRPr sz="2000"/>
          </a:p>
        </p:txBody>
      </p:sp>
      <p:sp>
        <p:nvSpPr>
          <p:cNvPr id="153" name="Google Shape;153;p26"/>
          <p:cNvSpPr txBox="1"/>
          <p:nvPr>
            <p:ph idx="4294967295" type="title"/>
          </p:nvPr>
        </p:nvSpPr>
        <p:spPr>
          <a:xfrm>
            <a:off x="535775" y="715350"/>
            <a:ext cx="77994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Challenges :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API wrong endpoint and .env not loading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Visa problems when trying to activating billing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Solutions 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Check documentation for latest endpoints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Using dotenv and confirm the .env path is correct</a:t>
            </a:r>
            <a:endParaRPr b="0"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4. Conclusion</a:t>
            </a:r>
            <a:endParaRPr sz="2000"/>
          </a:p>
        </p:txBody>
      </p:sp>
      <p:sp>
        <p:nvSpPr>
          <p:cNvPr id="159" name="Google Shape;159;p27"/>
          <p:cNvSpPr txBox="1"/>
          <p:nvPr>
            <p:ph idx="4294967295" type="title"/>
          </p:nvPr>
        </p:nvSpPr>
        <p:spPr>
          <a:xfrm>
            <a:off x="535775" y="715350"/>
            <a:ext cx="77994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As a fresh graduate with a strong interest in data and AI, this project helped me gain practical experience in combining API integration, data processing, and business insights.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Lesson Learned :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Prompt engineering strongly impacts output quality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Python with API integration makes automatic data enrichment possible</a:t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2371725" y="630225"/>
            <a:ext cx="63315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: Data Analysis 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Muhammad Fawwaz Ananda</a:t>
            </a:r>
            <a:endParaRPr b="1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1. Introduction</a:t>
            </a:r>
            <a:endParaRPr sz="2000"/>
          </a:p>
        </p:txBody>
      </p:sp>
      <p:sp>
        <p:nvSpPr>
          <p:cNvPr id="171" name="Google Shape;171;p29"/>
          <p:cNvSpPr txBox="1"/>
          <p:nvPr>
            <p:ph idx="4294967295" type="title"/>
          </p:nvPr>
        </p:nvSpPr>
        <p:spPr>
          <a:xfrm>
            <a:off x="535775" y="84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Tools : 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SQL(SQLite/MySQL)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Python (Pandas, SQLite3, Zipfile)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Dataset CSV : game_session, clips, downloaded_clips, shared_clips, premium</a:t>
            </a:r>
            <a:endParaRPr b="0" sz="2100"/>
          </a:p>
        </p:txBody>
      </p:sp>
      <p:pic>
        <p:nvPicPr>
          <p:cNvPr descr="Book titled, &quot;Made To Stick,&quot; standing on its side"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2. Key Metrics</a:t>
            </a:r>
            <a:endParaRPr sz="2000"/>
          </a:p>
        </p:txBody>
      </p:sp>
      <p:sp>
        <p:nvSpPr>
          <p:cNvPr id="178" name="Google Shape;178;p30"/>
          <p:cNvSpPr txBox="1"/>
          <p:nvPr>
            <p:ph idx="4294967295" type="title"/>
          </p:nvPr>
        </p:nvSpPr>
        <p:spPr>
          <a:xfrm>
            <a:off x="535775" y="715350"/>
            <a:ext cx="7799400" cy="4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Active Streamers : </a:t>
            </a:r>
            <a:r>
              <a:rPr b="0" lang="en" sz="2100"/>
              <a:t>Users who generated clips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Top Productive Users : </a:t>
            </a:r>
            <a:r>
              <a:rPr b="0" lang="en" sz="2100"/>
              <a:t>Top 10 by clips created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Clip Engagement : </a:t>
            </a:r>
            <a:r>
              <a:rPr b="0" lang="en" sz="2100"/>
              <a:t>Downloads &amp; shares per clip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Top Games : </a:t>
            </a:r>
            <a:r>
              <a:rPr b="0" lang="en" sz="2100"/>
              <a:t>Most popular games by clips &amp; duration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Premium vs Free Users : </a:t>
            </a:r>
            <a:r>
              <a:rPr b="0" lang="en" sz="2100"/>
              <a:t>Average clips per user segment</a:t>
            </a:r>
            <a:endParaRPr b="0"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4294967295" type="title"/>
          </p:nvPr>
        </p:nvSpPr>
        <p:spPr>
          <a:xfrm>
            <a:off x="535775" y="155550"/>
            <a:ext cx="6348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3.  SQL Query</a:t>
            </a:r>
            <a:endParaRPr sz="2000"/>
          </a:p>
        </p:txBody>
      </p:sp>
      <p:sp>
        <p:nvSpPr>
          <p:cNvPr id="184" name="Google Shape;184;p31"/>
          <p:cNvSpPr txBox="1"/>
          <p:nvPr>
            <p:ph idx="4294967295" type="title"/>
          </p:nvPr>
        </p:nvSpPr>
        <p:spPr>
          <a:xfrm>
            <a:off x="535775" y="715350"/>
            <a:ext cx="77994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SELECT COUNT(DISTINCT gs.user_id) AS active_streamers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100"/>
              <a:t>FROM game_session gs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100"/>
              <a:t>JOIN clips c ON gs.id = c.gamesession_id;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100"/>
              <a:t>Explanation: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100"/>
              <a:t>Count unique users who generated at least one clip (active)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1. </a:t>
            </a:r>
            <a:r>
              <a:rPr lang="en" sz="2200">
                <a:solidFill>
                  <a:schemeClr val="dk1"/>
                </a:solidFill>
              </a:rPr>
              <a:t>Game Selection</a:t>
            </a:r>
            <a:endParaRPr sz="20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Game : Counter Strike 2(CS2 Tournament)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Genre : First Person Shooter (FPS)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Why CS2? because I have been playing this game for a lot, and this game has a huge tournament</a:t>
            </a:r>
            <a:endParaRPr b="0" sz="2100"/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4. Other Queries Insight</a:t>
            </a:r>
            <a:endParaRPr sz="2000"/>
          </a:p>
        </p:txBody>
      </p:sp>
      <p:sp>
        <p:nvSpPr>
          <p:cNvPr id="190" name="Google Shape;190;p32"/>
          <p:cNvSpPr txBox="1"/>
          <p:nvPr>
            <p:ph idx="4294967295" type="title"/>
          </p:nvPr>
        </p:nvSpPr>
        <p:spPr>
          <a:xfrm>
            <a:off x="535775" y="715350"/>
            <a:ext cx="77994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Top Productive Users</a:t>
            </a:r>
            <a:r>
              <a:rPr b="0" lang="en" sz="2100"/>
              <a:t> </a:t>
            </a:r>
            <a:r>
              <a:rPr lang="en" sz="2100"/>
              <a:t>: </a:t>
            </a:r>
            <a:r>
              <a:rPr b="0" lang="en" sz="2100"/>
              <a:t> Identify power users driving most content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Clip Engagement</a:t>
            </a:r>
            <a:r>
              <a:rPr b="0" lang="en" sz="2100"/>
              <a:t> </a:t>
            </a:r>
            <a:r>
              <a:rPr lang="en" sz="2100"/>
              <a:t>: </a:t>
            </a:r>
            <a:r>
              <a:rPr b="0" lang="en" sz="2100"/>
              <a:t>Highlight most downloaded/shared clips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Top Games</a:t>
            </a:r>
            <a:r>
              <a:rPr b="0" lang="en" sz="2100"/>
              <a:t> </a:t>
            </a:r>
            <a:r>
              <a:rPr lang="en" sz="2100"/>
              <a:t>: </a:t>
            </a:r>
            <a:r>
              <a:rPr b="0" lang="en" sz="2100"/>
              <a:t>Shows which games attract most activity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Premium vs Free Users</a:t>
            </a:r>
            <a:r>
              <a:rPr b="0" lang="en" sz="2100"/>
              <a:t> </a:t>
            </a:r>
            <a:r>
              <a:rPr lang="en" sz="2100"/>
              <a:t>: </a:t>
            </a:r>
            <a:r>
              <a:rPr b="0" lang="en" sz="2100"/>
              <a:t>Compare engagement across segments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5. Conclusion </a:t>
            </a:r>
            <a:endParaRPr sz="2000"/>
          </a:p>
        </p:txBody>
      </p:sp>
      <p:sp>
        <p:nvSpPr>
          <p:cNvPr id="196" name="Google Shape;196;p33"/>
          <p:cNvSpPr txBox="1"/>
          <p:nvPr>
            <p:ph idx="4294967295" type="title"/>
          </p:nvPr>
        </p:nvSpPr>
        <p:spPr>
          <a:xfrm>
            <a:off x="535775" y="715350"/>
            <a:ext cx="77994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Business Insights: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0" lang="en" sz="2100"/>
              <a:t>Engagement and content virality drive premium adoption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0" lang="en" sz="2100"/>
              <a:t>Monitoring game trends can guide partnerships &amp; marketing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0" lang="en" sz="2100"/>
              <a:t>Premium users provide higher value to platform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100"/>
              <a:t>As a fresh graduate passionate about Data &amp; AI, this project improved my ability to connect raw data with business insights.</a:t>
            </a:r>
            <a:endParaRPr b="0" sz="3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2.</a:t>
            </a:r>
            <a:r>
              <a:rPr lang="en" sz="2200">
                <a:solidFill>
                  <a:schemeClr val="dk1"/>
                </a:solidFill>
              </a:rPr>
              <a:t> Gameplay Observation</a:t>
            </a:r>
            <a:endParaRPr sz="20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7799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Observed Match Team Falcons vs Team Vitality at IEM Melbourne 2025 (BO5). I chose this match because it is a dramatic final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focused on crucial rounds : pistol rounds, eco rounds, mutli kills or aces, clutch moment, final victory moment</a:t>
            </a:r>
            <a:endParaRPr b="0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55550"/>
            <a:ext cx="6348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3.  Event Identification</a:t>
            </a:r>
            <a:r>
              <a:rPr lang="en" sz="2200">
                <a:solidFill>
                  <a:schemeClr val="dk1"/>
                </a:solidFill>
              </a:rPr>
              <a:t> &amp; 4. Event Justification</a:t>
            </a:r>
            <a:endParaRPr sz="20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5350"/>
            <a:ext cx="77994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" sz="2100"/>
              <a:t>Pistol Round win</a:t>
            </a:r>
            <a:r>
              <a:rPr b="0" lang="en" sz="2100"/>
              <a:t> : its important round for economy on the next round, Team Vitality win map 1 because of the pistol round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" sz="2100"/>
              <a:t>Eco/Force buy</a:t>
            </a:r>
            <a:r>
              <a:rPr b="0" lang="en" sz="2100"/>
              <a:t> : Its so dramatic when a team wins with a pistol or another cheap weapons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Clutch (1v1 or more) </a:t>
            </a:r>
            <a:r>
              <a:rPr b="0" lang="en" sz="2100"/>
              <a:t>: Tense moments that excite the crowd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lang="en" sz="2100"/>
              <a:t>Multi-kills or Ace</a:t>
            </a:r>
            <a:r>
              <a:rPr b="0" lang="en" sz="2100"/>
              <a:t> : Heroic play from the player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Comeback moment </a:t>
            </a:r>
            <a:r>
              <a:rPr b="0" lang="en" sz="2100"/>
              <a:t>: Greatest comeback from Team Vitality on the last map and with the tournament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Grand Final Winner </a:t>
            </a:r>
            <a:r>
              <a:rPr b="0" lang="en" sz="2100"/>
              <a:t>: The climax with victory and team celebration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. Detection Criteria </a:t>
            </a:r>
            <a:endParaRPr sz="2000"/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715350"/>
            <a:ext cx="77994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Pistol Round Win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UI Elements</a:t>
            </a:r>
            <a:r>
              <a:rPr b="0" lang="en" sz="1800"/>
              <a:t>: Round number = 1 or 13 (MR12), scoreboard, kill feed, “T Win” / “CT Win” message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Trigger</a:t>
            </a:r>
            <a:r>
              <a:rPr b="0" lang="en" sz="1800"/>
              <a:t>: The first round of each half ends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Threshold</a:t>
            </a:r>
            <a:r>
              <a:rPr b="0" lang="en" sz="1800"/>
              <a:t>: Only round 1 and round 13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False Positive Mitigation</a:t>
            </a:r>
            <a:r>
              <a:rPr b="0" lang="en" sz="1800"/>
              <a:t>: Check scoreboard to confirm it’s the first round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Clip Rule</a:t>
            </a:r>
            <a:r>
              <a:rPr b="0" lang="en" sz="1800"/>
              <a:t>: 5s before site execution → 5s after round end</a:t>
            </a:r>
            <a:endParaRPr sz="28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. Detection Criteria </a:t>
            </a:r>
            <a:endParaRPr sz="2000"/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715350"/>
            <a:ext cx="77994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2. Eco / Force-Buy Upset Win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UI Elements</a:t>
            </a:r>
            <a:r>
              <a:rPr b="0" lang="en" sz="1800"/>
              <a:t>: Weapon icons show pistols or SMGs, economy panel shows &lt;$2500 average per player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Trigger</a:t>
            </a:r>
            <a:r>
              <a:rPr b="0" lang="en" sz="1800"/>
              <a:t>: Low-buy team wins a round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Threshold</a:t>
            </a:r>
            <a:r>
              <a:rPr b="0" lang="en" sz="1800"/>
              <a:t>: Max 2 rifles/SMGs, rest pistols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False Positive Mitigation</a:t>
            </a:r>
            <a:r>
              <a:rPr b="0" lang="en" sz="1800"/>
              <a:t>: Verify with casters (they often say “eco/force/half buy”)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Clip Rule</a:t>
            </a:r>
            <a:r>
              <a:rPr b="0" lang="en" sz="1800"/>
              <a:t>: Start at first key kill → round end 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. Detection Criteria </a:t>
            </a:r>
            <a:endParaRPr sz="2000"/>
          </a:p>
        </p:txBody>
      </p:sp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715350"/>
            <a:ext cx="7799400" cy="34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/>
              <a:t>3. Clutch (Win the round)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UI Elements</a:t>
            </a:r>
            <a:r>
              <a:rPr b="0" lang="en" sz="1800"/>
              <a:t>: HUD shows only 1 player left vs ≥1 opponent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Trigger</a:t>
            </a:r>
            <a:r>
              <a:rPr b="0" lang="en" sz="1800"/>
              <a:t>: Lone player wins the round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Threshold</a:t>
            </a:r>
            <a:r>
              <a:rPr b="0" lang="en" sz="1800"/>
              <a:t>: Minimum 1v1, more dramatic at 1v2, 1v3, etc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False Positive Mitigation</a:t>
            </a:r>
            <a:r>
              <a:rPr b="0" lang="en" sz="1800"/>
              <a:t>: Ignore if player loses the round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Clip Rule</a:t>
            </a:r>
            <a:r>
              <a:rPr b="0" lang="en" sz="1800"/>
              <a:t>: From start of 1vX situation → 5s after round end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100"/>
              <a:t>.</a:t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. Detection Criteria </a:t>
            </a:r>
            <a:endParaRPr sz="2000"/>
          </a:p>
        </p:txBody>
      </p:sp>
      <p:sp>
        <p:nvSpPr>
          <p:cNvPr id="116" name="Google Shape;116;p20"/>
          <p:cNvSpPr txBox="1"/>
          <p:nvPr>
            <p:ph idx="4294967295" type="title"/>
          </p:nvPr>
        </p:nvSpPr>
        <p:spPr>
          <a:xfrm>
            <a:off x="535775" y="715350"/>
            <a:ext cx="77994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4. Multi-kills or Ace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UI Elements</a:t>
            </a:r>
            <a:r>
              <a:rPr b="0" lang="en" sz="1800"/>
              <a:t>: Kill feed shows same player getting 2+ kills in a round; scoreboard confirms total.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Trigger</a:t>
            </a:r>
            <a:r>
              <a:rPr b="0" lang="en" sz="1800"/>
              <a:t>: Player gets 2 kills (multi-kill) or 5 kills (ace).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Threshold</a:t>
            </a:r>
            <a:r>
              <a:rPr b="0" lang="en" sz="1800"/>
              <a:t>: ≥2 kills in one round.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False Positive Mitigation</a:t>
            </a:r>
            <a:r>
              <a:rPr b="0" lang="en" sz="1800"/>
              <a:t>: Reset counter each round, don’t combine across rounds.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Clip Rule</a:t>
            </a:r>
            <a:r>
              <a:rPr b="0" lang="en" sz="1800"/>
              <a:t>: 3s before first kill → 5s after round end.</a:t>
            </a:r>
            <a:endParaRPr sz="2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. Detection Criteria </a:t>
            </a:r>
            <a:endParaRPr sz="2000"/>
          </a:p>
        </p:txBody>
      </p:sp>
      <p:sp>
        <p:nvSpPr>
          <p:cNvPr id="122" name="Google Shape;122;p21"/>
          <p:cNvSpPr txBox="1"/>
          <p:nvPr>
            <p:ph idx="4294967295" type="title"/>
          </p:nvPr>
        </p:nvSpPr>
        <p:spPr>
          <a:xfrm>
            <a:off x="535775" y="715350"/>
            <a:ext cx="77994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/>
              <a:t>5</a:t>
            </a:r>
            <a:r>
              <a:rPr lang="en" sz="2100"/>
              <a:t>. Comeback Moment</a:t>
            </a:r>
            <a:endParaRPr sz="21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UI Elements</a:t>
            </a:r>
            <a:r>
              <a:rPr b="0" lang="en" sz="1800"/>
              <a:t>: Scoreboard shows one team catching up after being behind (e.g.  2–11 to 16–14).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Trigger</a:t>
            </a:r>
            <a:r>
              <a:rPr b="0" lang="en" sz="1800"/>
              <a:t>: Team wins multiple rounds in a row to equalize or take the lead.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Threshold</a:t>
            </a:r>
            <a:r>
              <a:rPr b="0" lang="en" sz="1800"/>
              <a:t>: At least 4+ consecutive round wins after trailing.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False Positive Mitigation</a:t>
            </a:r>
            <a:r>
              <a:rPr b="0" lang="en" sz="1800"/>
              <a:t>: Confirm by checking round history on scoreboard, not just one round win.</a:t>
            </a:r>
            <a:endParaRPr b="0" sz="18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Clip Rule</a:t>
            </a:r>
            <a:r>
              <a:rPr b="0" lang="en" sz="1800"/>
              <a:t>: Start from the key round that begins comeback → include final round that completes comeback (+10s).</a:t>
            </a: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