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71" r:id="rId4"/>
    <p:sldId id="272" r:id="rId5"/>
    <p:sldId id="273" r:id="rId6"/>
    <p:sldId id="264" r:id="rId7"/>
    <p:sldId id="274" r:id="rId8"/>
    <p:sldId id="275" r:id="rId9"/>
    <p:sldId id="276" r:id="rId10"/>
    <p:sldId id="277" r:id="rId11"/>
    <p:sldId id="278" r:id="rId12"/>
    <p:sldId id="27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9"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showGuides="1">
      <p:cViewPr varScale="1">
        <p:scale>
          <a:sx n="53" d="100"/>
          <a:sy n="53" d="100"/>
        </p:scale>
        <p:origin x="180" y="54"/>
      </p:cViewPr>
      <p:guideLst>
        <p:guide orient="horz" pos="2139"/>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7510" y="1212850"/>
            <a:ext cx="9144000" cy="1642110"/>
          </a:xfrm>
        </p:spPr>
        <p:txBody>
          <a:bodyPr/>
          <a:lstStyle/>
          <a:p>
            <a:r>
              <a:rPr lang="en-US" altLang="en-US" sz="4800" dirty="0">
                <a:latin typeface="Times New Roman" panose="02020603050405020304" charset="0"/>
                <a:cs typeface="Times New Roman" panose="02020603050405020304" charset="0"/>
              </a:rPr>
              <a:t>Industrial Human Resource</a:t>
            </a:r>
            <a:br>
              <a:rPr lang="en-US" altLang="en-US" sz="4800" dirty="0">
                <a:latin typeface="Times New Roman" panose="02020603050405020304" charset="0"/>
                <a:cs typeface="Times New Roman" panose="02020603050405020304" charset="0"/>
              </a:rPr>
            </a:br>
            <a:r>
              <a:rPr lang="en-US" altLang="en-US" sz="4800" dirty="0">
                <a:latin typeface="Times New Roman" panose="02020603050405020304" charset="0"/>
                <a:cs typeface="Times New Roman" panose="02020603050405020304" charset="0"/>
              </a:rPr>
              <a:t>Geo-Visualization</a:t>
            </a:r>
            <a:endParaRPr lang="en-US" altLang="en-US" sz="4800" dirty="0">
              <a:latin typeface="Times New Roman" panose="02020603050405020304" charset="0"/>
              <a:cs typeface="Times New Roman" panose="02020603050405020304" charset="0"/>
            </a:endParaRPr>
          </a:p>
        </p:txBody>
      </p:sp>
      <p:sp>
        <p:nvSpPr>
          <p:cNvPr id="3" name="Subtitle 2"/>
          <p:cNvSpPr>
            <a:spLocks noGrp="1"/>
          </p:cNvSpPr>
          <p:nvPr>
            <p:ph type="subTitle" idx="1"/>
          </p:nvPr>
        </p:nvSpPr>
        <p:spPr/>
        <p:txBody>
          <a:bodyPr/>
          <a:lstStyle/>
          <a:p>
            <a:r>
              <a:rPr lang="en-US"/>
              <a:t> </a:t>
            </a:r>
            <a:r>
              <a:rPr lang="en-US">
                <a:latin typeface="Times New Roman" panose="02020603050405020304" charset="0"/>
                <a:cs typeface="Times New Roman" panose="02020603050405020304" charset="0"/>
              </a:rPr>
              <a:t>Presented By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M.Giridharadhayalan</a:t>
            </a:r>
            <a:endParaRPr lang="en-US">
              <a:latin typeface="Times New Roman" panose="02020603050405020304" charset="0"/>
              <a:cs typeface="Times New Roman" panose="02020603050405020304" charset="0"/>
            </a:endParaRPr>
          </a:p>
          <a:p>
            <a:r>
              <a:rPr lang="en-US" altLang="en-US">
                <a:latin typeface="Times New Roman" panose="02020603050405020304" charset="0"/>
                <a:cs typeface="Times New Roman" panose="02020603050405020304" charset="0"/>
              </a:rPr>
              <a:t>DS-S-WD-T-B56</a:t>
            </a:r>
            <a:endParaRPr lang="en-US" alt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sz="4000">
                <a:latin typeface="Times New Roman" panose="02020603050405020304" charset="0"/>
                <a:cs typeface="Times New Roman" panose="02020603050405020304" charset="0"/>
                <a:sym typeface="+mn-ea"/>
              </a:rPr>
              <a:t>Correlation Heatmap</a:t>
            </a:r>
            <a:endParaRPr lang="en-US" sz="4000"/>
          </a:p>
        </p:txBody>
      </p:sp>
      <p:sp>
        <p:nvSpPr>
          <p:cNvPr id="3" name="Content Placeholder 2"/>
          <p:cNvSpPr>
            <a:spLocks noGrp="1"/>
          </p:cNvSpPr>
          <p:nvPr>
            <p:ph idx="1"/>
          </p:nvPr>
        </p:nvSpPr>
        <p:spPr>
          <a:xfrm>
            <a:off x="838200" y="5137150"/>
            <a:ext cx="10515600" cy="1111885"/>
          </a:xfrm>
        </p:spPr>
        <p:txBody>
          <a:bodyPr>
            <a:normAutofit/>
          </a:bodyPr>
          <a:p>
            <a:pPr algn="just"/>
            <a:r>
              <a:rPr lang="en-US" altLang="en-US" sz="2200">
                <a:latin typeface="Times New Roman" panose="02020603050405020304" charset="0"/>
                <a:cs typeface="Times New Roman" panose="02020603050405020304" charset="0"/>
              </a:rPr>
              <a:t>Strong positive correlations exist between rural, urban, and total worker counts. Marginal and main workers also correlate, suggesting overlapping labor dynamics. These insights guide feature selection for ML models.</a:t>
            </a:r>
            <a:endParaRPr lang="en-US" altLang="en-US" sz="2200">
              <a:latin typeface="Times New Roman" panose="02020603050405020304" charset="0"/>
              <a:cs typeface="Times New Roman" panose="02020603050405020304" charset="0"/>
            </a:endParaRPr>
          </a:p>
        </p:txBody>
      </p:sp>
      <p:pic>
        <p:nvPicPr>
          <p:cNvPr id="4" name="Picture 3"/>
          <p:cNvPicPr/>
          <p:nvPr/>
        </p:nvPicPr>
        <p:blipFill>
          <a:blip r:embed="rId1"/>
          <a:stretch>
            <a:fillRect/>
          </a:stretch>
        </p:blipFill>
        <p:spPr>
          <a:xfrm>
            <a:off x="2494280" y="1386840"/>
            <a:ext cx="7203440" cy="3429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latin typeface="Times New Roman" panose="02020603050405020304" charset="0"/>
                <a:cs typeface="Times New Roman" panose="02020603050405020304" charset="0"/>
              </a:rPr>
              <a:t>Conclusion</a:t>
            </a:r>
            <a:endParaRPr lang="en-US" sz="4000">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US" altLang="en-US" sz="2200">
                <a:latin typeface="Times New Roman" panose="02020603050405020304" charset="0"/>
                <a:cs typeface="Times New Roman" panose="02020603050405020304" charset="0"/>
              </a:rPr>
              <a:t>Successful fusion of classic ML, NLP, and interactive visualization technology.</a:t>
            </a:r>
            <a:endParaRPr lang="en-US" altLang="en-US" sz="2200">
              <a:latin typeface="Times New Roman" panose="02020603050405020304" charset="0"/>
              <a:cs typeface="Times New Roman" panose="02020603050405020304" charset="0"/>
            </a:endParaRPr>
          </a:p>
          <a:p>
            <a:r>
              <a:rPr lang="en-US" altLang="en-US" sz="2200">
                <a:latin typeface="Times New Roman" panose="02020603050405020304" charset="0"/>
                <a:cs typeface="Times New Roman" panose="02020603050405020304" charset="0"/>
              </a:rPr>
              <a:t>Streamlit and Plotly enable rapid prototyping and user-engaging dashboards.</a:t>
            </a:r>
            <a:endParaRPr lang="en-US" altLang="en-US" sz="2200">
              <a:latin typeface="Times New Roman" panose="02020603050405020304" charset="0"/>
              <a:cs typeface="Times New Roman" panose="02020603050405020304" charset="0"/>
            </a:endParaRPr>
          </a:p>
          <a:p>
            <a:r>
              <a:rPr lang="en-US" altLang="en-US" sz="2200">
                <a:latin typeface="Times New Roman" panose="02020603050405020304" charset="0"/>
                <a:cs typeface="Times New Roman" panose="02020603050405020304" charset="0"/>
              </a:rPr>
              <a:t>Valuable tool for policymakers, business strategists, and labor economists.</a:t>
            </a:r>
            <a:endParaRPr lang="en-US" altLang="en-US" sz="220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latin typeface="Times New Roman" panose="02020603050405020304" charset="0"/>
                <a:cs typeface="Times New Roman" panose="02020603050405020304" charset="0"/>
              </a:rPr>
              <a:t>Problem Statement</a:t>
            </a:r>
            <a:endParaRPr lang="en-US" sz="400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691005"/>
            <a:ext cx="10515600" cy="4351338"/>
          </a:xfrm>
        </p:spPr>
        <p:txBody>
          <a:bodyPr>
            <a:noAutofit/>
          </a:bodyPr>
          <a:p>
            <a:pPr algn="just"/>
            <a:r>
              <a:rPr lang="en-US" altLang="en-US" sz="2200">
                <a:latin typeface="Times New Roman" panose="02020603050405020304" charset="0"/>
                <a:cs typeface="Times New Roman" panose="02020603050405020304" charset="0"/>
              </a:rPr>
              <a:t>In India, the industrial classification of the workforce is essential to understand the distribution of the labor force across various sectors. The classification of main workers and marginal workers, other than cultivators and agricultural laborers, by sex and by section, division, and class, has been traditionally used to understand the economic status and employment trends in the country. However, the current data on this classification is outdated and may not accuratelyreflect the current state of the workforce. The aim of this study is to update the information on the industrial classification of the main and marginal workers, other than cultivators and agricultural laborers, by sex and by section, division, and class, to provide relevant and accurate data for policy making and employment planning.</a:t>
            </a:r>
            <a:endParaRPr lang="en-US" altLang="en-US" sz="220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latin typeface="Times New Roman" panose="02020603050405020304" charset="0"/>
                <a:cs typeface="Times New Roman" panose="02020603050405020304" charset="0"/>
              </a:rPr>
              <a:t>Tools Used</a:t>
            </a:r>
            <a:endParaRPr lang="en-US" sz="400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637030"/>
            <a:ext cx="10515600" cy="4351338"/>
          </a:xfrm>
        </p:spPr>
        <p:txBody>
          <a:bodyPr>
            <a:normAutofit/>
          </a:bodyPr>
          <a:p>
            <a:r>
              <a:rPr lang="en-US" altLang="en-US" sz="2445" b="1">
                <a:latin typeface="Times New Roman" panose="02020603050405020304" charset="0"/>
                <a:cs typeface="Times New Roman" panose="02020603050405020304" charset="0"/>
              </a:rPr>
              <a:t>Python:</a:t>
            </a:r>
            <a:r>
              <a:rPr lang="en-US" altLang="en-US" sz="2445">
                <a:latin typeface="Times New Roman" panose="02020603050405020304" charset="0"/>
                <a:cs typeface="Times New Roman" panose="02020603050405020304" charset="0"/>
              </a:rPr>
              <a:t> Data processing and modeling scripting</a:t>
            </a:r>
            <a:endParaRPr lang="en-US" altLang="en-US"/>
          </a:p>
          <a:p>
            <a:r>
              <a:rPr lang="en-US" altLang="en-US" sz="2445" b="1">
                <a:latin typeface="Times New Roman" panose="02020603050405020304" charset="0"/>
                <a:cs typeface="Times New Roman" panose="02020603050405020304" charset="0"/>
              </a:rPr>
              <a:t>Pandas:</a:t>
            </a:r>
            <a:r>
              <a:rPr lang="en-US" altLang="en-US" sz="2445">
                <a:latin typeface="Times New Roman" panose="02020603050405020304" charset="0"/>
                <a:cs typeface="Times New Roman" panose="02020603050405020304" charset="0"/>
              </a:rPr>
              <a:t> Efficient data cleaning, manipulation, and aggregation</a:t>
            </a:r>
            <a:endParaRPr lang="en-US" altLang="en-US" sz="2445">
              <a:latin typeface="Times New Roman" panose="02020603050405020304" charset="0"/>
              <a:cs typeface="Times New Roman" panose="02020603050405020304" charset="0"/>
            </a:endParaRPr>
          </a:p>
          <a:p>
            <a:r>
              <a:rPr lang="en-US" altLang="en-US" sz="2445" b="1">
                <a:latin typeface="Times New Roman" panose="02020603050405020304" charset="0"/>
                <a:cs typeface="Times New Roman" panose="02020603050405020304" charset="0"/>
              </a:rPr>
              <a:t>Natural Language Processing (NLP):</a:t>
            </a:r>
            <a:r>
              <a:rPr lang="en-US" altLang="en-US" sz="2445">
                <a:latin typeface="Times New Roman" panose="02020603050405020304" charset="0"/>
                <a:cs typeface="Times New Roman" panose="02020603050405020304" charset="0"/>
              </a:rPr>
              <a:t> Keyword-based classification of industry categories</a:t>
            </a:r>
            <a:endParaRPr lang="en-US" altLang="en-US" sz="2445">
              <a:latin typeface="Times New Roman" panose="02020603050405020304" charset="0"/>
              <a:cs typeface="Times New Roman" panose="02020603050405020304" charset="0"/>
            </a:endParaRPr>
          </a:p>
          <a:p>
            <a:r>
              <a:rPr lang="en-US" altLang="en-US" sz="2445" b="1">
                <a:latin typeface="Times New Roman" panose="02020603050405020304" charset="0"/>
                <a:cs typeface="Times New Roman" panose="02020603050405020304" charset="0"/>
              </a:rPr>
              <a:t>Streamlit:</a:t>
            </a:r>
            <a:r>
              <a:rPr lang="en-US" altLang="en-US" sz="2445">
                <a:latin typeface="Times New Roman" panose="02020603050405020304" charset="0"/>
                <a:cs typeface="Times New Roman" panose="02020603050405020304" charset="0"/>
              </a:rPr>
              <a:t> Rapid dashboard app development and deployment</a:t>
            </a:r>
            <a:endParaRPr lang="en-US" altLang="en-US" sz="2445">
              <a:latin typeface="Times New Roman" panose="02020603050405020304" charset="0"/>
              <a:cs typeface="Times New Roman" panose="02020603050405020304" charset="0"/>
            </a:endParaRPr>
          </a:p>
          <a:p>
            <a:r>
              <a:rPr lang="en-US" altLang="en-US" sz="2445" b="1">
                <a:latin typeface="Times New Roman" panose="02020603050405020304" charset="0"/>
                <a:cs typeface="Times New Roman" panose="02020603050405020304" charset="0"/>
              </a:rPr>
              <a:t>Plotly: </a:t>
            </a:r>
            <a:r>
              <a:rPr lang="en-US" altLang="en-US" sz="2445">
                <a:latin typeface="Times New Roman" panose="02020603050405020304" charset="0"/>
                <a:cs typeface="Times New Roman" panose="02020603050405020304" charset="0"/>
              </a:rPr>
              <a:t>Interactive and customizable visualizations (bar charts, pie charts)</a:t>
            </a:r>
            <a:endParaRPr lang="en-US" altLang="en-US" sz="2445">
              <a:latin typeface="Times New Roman" panose="02020603050405020304" charset="0"/>
              <a:cs typeface="Times New Roman" panose="02020603050405020304" charset="0"/>
            </a:endParaRPr>
          </a:p>
          <a:p>
            <a:r>
              <a:rPr lang="en-US" altLang="en-US" sz="2445" b="1">
                <a:latin typeface="Times New Roman" panose="02020603050405020304" charset="0"/>
                <a:cs typeface="Times New Roman" panose="02020603050405020304" charset="0"/>
              </a:rPr>
              <a:t>Matplotlib/Seaborn:</a:t>
            </a:r>
            <a:r>
              <a:rPr lang="en-US" altLang="en-US" sz="2445">
                <a:latin typeface="Times New Roman" panose="02020603050405020304" charset="0"/>
                <a:cs typeface="Times New Roman" panose="02020603050405020304" charset="0"/>
              </a:rPr>
              <a:t>(optional for extended analysis)</a:t>
            </a:r>
            <a:endParaRPr lang="en-US" altLang="en-US" sz="2445">
              <a:latin typeface="Times New Roman" panose="02020603050405020304" charset="0"/>
              <a:cs typeface="Times New Roman" panose="02020603050405020304" charset="0"/>
            </a:endParaRPr>
          </a:p>
          <a:p>
            <a:r>
              <a:rPr lang="en-US" altLang="en-US" sz="2445" b="1">
                <a:latin typeface="Times New Roman" panose="02020603050405020304" charset="0"/>
                <a:cs typeface="Times New Roman" panose="02020603050405020304" charset="0"/>
              </a:rPr>
              <a:t>Scikit-learn:</a:t>
            </a:r>
            <a:r>
              <a:rPr lang="en-US" altLang="en-US" sz="2445">
                <a:latin typeface="Times New Roman" panose="02020603050405020304" charset="0"/>
                <a:cs typeface="Times New Roman" panose="02020603050405020304" charset="0"/>
              </a:rPr>
              <a:t> Classical machine learning for potential model building (classification)</a:t>
            </a:r>
            <a:endParaRPr lang="en-US" altLang="en-US" sz="2445">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latin typeface="Times New Roman" panose="02020603050405020304" charset="0"/>
                <a:cs typeface="Times New Roman" panose="02020603050405020304" charset="0"/>
              </a:rPr>
              <a:t>Approaches</a:t>
            </a:r>
            <a:endParaRPr lang="en-US" sz="400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691005"/>
            <a:ext cx="10998835" cy="4351655"/>
          </a:xfrm>
        </p:spPr>
        <p:txBody>
          <a:bodyPr/>
          <a:p>
            <a:r>
              <a:rPr lang="en-US" altLang="en-US" sz="2200" b="1">
                <a:latin typeface="Times New Roman" panose="02020603050405020304" charset="0"/>
                <a:cs typeface="Times New Roman" panose="02020603050405020304" charset="0"/>
              </a:rPr>
              <a:t>Data :</a:t>
            </a:r>
            <a:r>
              <a:rPr lang="en-US" altLang="en-US" sz="2200">
                <a:latin typeface="Times New Roman" panose="02020603050405020304" charset="0"/>
                <a:cs typeface="Times New Roman" panose="02020603050405020304" charset="0"/>
              </a:rPr>
              <a:t> It is already given in many sepearte csv files and first thing is to merge to one csv file.</a:t>
            </a:r>
            <a:endParaRPr lang="en-US" altLang="en-US" sz="2200">
              <a:latin typeface="Times New Roman" panose="02020603050405020304" charset="0"/>
              <a:cs typeface="Times New Roman" panose="02020603050405020304" charset="0"/>
            </a:endParaRPr>
          </a:p>
          <a:p>
            <a:r>
              <a:rPr lang="en-US" altLang="en-US" sz="2200" b="1">
                <a:latin typeface="Times New Roman" panose="02020603050405020304" charset="0"/>
                <a:cs typeface="Times New Roman" panose="02020603050405020304" charset="0"/>
              </a:rPr>
              <a:t>Data cleaning: </a:t>
            </a:r>
            <a:r>
              <a:rPr lang="en-US" altLang="en-US" sz="2200">
                <a:latin typeface="Times New Roman" panose="02020603050405020304" charset="0"/>
                <a:cs typeface="Times New Roman" panose="02020603050405020304" charset="0"/>
              </a:rPr>
              <a:t>Standardize column names, handle missing values, remove duplicates.</a:t>
            </a:r>
            <a:endParaRPr lang="en-US" altLang="en-US" sz="2200">
              <a:latin typeface="Times New Roman" panose="02020603050405020304" charset="0"/>
              <a:cs typeface="Times New Roman" panose="02020603050405020304" charset="0"/>
            </a:endParaRPr>
          </a:p>
          <a:p>
            <a:r>
              <a:rPr lang="en-US" altLang="en-US" sz="2200" b="1">
                <a:latin typeface="Times New Roman" panose="02020603050405020304" charset="0"/>
                <a:cs typeface="Times New Roman" panose="02020603050405020304" charset="0"/>
              </a:rPr>
              <a:t>NLP for business categories:</a:t>
            </a:r>
            <a:r>
              <a:rPr lang="en-US" altLang="en-US" sz="2200">
                <a:latin typeface="Times New Roman" panose="02020603050405020304" charset="0"/>
                <a:cs typeface="Times New Roman" panose="02020603050405020304" charset="0"/>
              </a:rPr>
              <a:t> Defined keyword sets for Retail, Poultry, Agriculture, Manufacturing, Mining and Text matching to map raw industry names to business categories.</a:t>
            </a:r>
            <a:endParaRPr lang="en-US" altLang="en-US" sz="2200">
              <a:latin typeface="Times New Roman" panose="02020603050405020304" charset="0"/>
              <a:cs typeface="Times New Roman" panose="02020603050405020304" charset="0"/>
            </a:endParaRPr>
          </a:p>
          <a:p>
            <a:r>
              <a:rPr lang="en-US" altLang="en-US" sz="2200" b="1">
                <a:latin typeface="Times New Roman" panose="02020603050405020304" charset="0"/>
                <a:cs typeface="Times New Roman" panose="02020603050405020304" charset="0"/>
              </a:rPr>
              <a:t>Feature engineering:</a:t>
            </a:r>
            <a:r>
              <a:rPr lang="en-US" altLang="en-US" sz="2200">
                <a:latin typeface="Times New Roman" panose="02020603050405020304" charset="0"/>
                <a:cs typeface="Times New Roman" panose="02020603050405020304" charset="0"/>
              </a:rPr>
              <a:t> Aggregate main and marginal worker counts and Create summary columns for modeling and visualization.</a:t>
            </a:r>
            <a:endParaRPr lang="en-US" altLang="en-US" sz="2200">
              <a:latin typeface="Times New Roman" panose="02020603050405020304" charset="0"/>
              <a:cs typeface="Times New Roman" panose="02020603050405020304" charset="0"/>
            </a:endParaRPr>
          </a:p>
          <a:p>
            <a:r>
              <a:rPr lang="en-US" altLang="en-US" sz="2200" b="1">
                <a:latin typeface="Times New Roman" panose="02020603050405020304" charset="0"/>
                <a:cs typeface="Times New Roman" panose="02020603050405020304" charset="0"/>
              </a:rPr>
              <a:t>EDA:</a:t>
            </a:r>
            <a:r>
              <a:rPr lang="en-US" altLang="en-US" sz="2200">
                <a:latin typeface="Times New Roman" panose="02020603050405020304" charset="0"/>
                <a:cs typeface="Times New Roman" panose="02020603050405020304" charset="0"/>
              </a:rPr>
              <a:t> Summary Statistics and Distribution Analysis </a:t>
            </a:r>
            <a:endParaRPr lang="en-US" altLang="en-US" sz="2200">
              <a:latin typeface="Times New Roman" panose="02020603050405020304" charset="0"/>
              <a:cs typeface="Times New Roman" panose="02020603050405020304" charset="0"/>
            </a:endParaRPr>
          </a:p>
          <a:p>
            <a:r>
              <a:rPr lang="en-US" altLang="en-US" sz="2200" b="1">
                <a:latin typeface="Times New Roman" panose="02020603050405020304" charset="0"/>
                <a:cs typeface="Times New Roman" panose="02020603050405020304" charset="0"/>
              </a:rPr>
              <a:t>Machine Learning: </a:t>
            </a:r>
            <a:r>
              <a:rPr lang="en-US" altLang="en-US" sz="2200">
                <a:latin typeface="Times New Roman" panose="02020603050405020304" charset="0"/>
                <a:cs typeface="Times New Roman" panose="02020603050405020304" charset="0"/>
              </a:rPr>
              <a:t>Model is to classify industries into business categories based on workforce composition and employment patterns.</a:t>
            </a:r>
            <a:endParaRPr lang="en-US" altLang="en-US" sz="2200">
              <a:latin typeface="Times New Roman" panose="02020603050405020304" charset="0"/>
              <a:cs typeface="Times New Roman" panose="02020603050405020304" charset="0"/>
            </a:endParaRPr>
          </a:p>
          <a:p>
            <a:r>
              <a:rPr lang="en-US" altLang="en-US" sz="2200" b="1">
                <a:latin typeface="Times New Roman" panose="02020603050405020304" charset="0"/>
                <a:cs typeface="Times New Roman" panose="02020603050405020304" charset="0"/>
              </a:rPr>
              <a:t>Deployment : </a:t>
            </a:r>
            <a:r>
              <a:rPr lang="en-US" altLang="en-US" sz="2200">
                <a:latin typeface="Times New Roman" panose="02020603050405020304" charset="0"/>
                <a:cs typeface="Times New Roman" panose="02020603050405020304" charset="0"/>
              </a:rPr>
              <a:t>Streamlit App with plotly integration. </a:t>
            </a:r>
            <a:endParaRPr lang="en-US" altLang="en-US" sz="22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latin typeface="Times New Roman" panose="02020603050405020304" charset="0"/>
                <a:cs typeface="Times New Roman" panose="02020603050405020304" charset="0"/>
              </a:rPr>
              <a:t>EDA Insights</a:t>
            </a:r>
            <a:endParaRPr lang="en-US" sz="4000">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a:bodyPr>
          <a:p>
            <a:r>
              <a:rPr lang="en-US" altLang="en-US" sz="2200">
                <a:latin typeface="Times New Roman" panose="02020603050405020304" charset="0"/>
                <a:cs typeface="Times New Roman" panose="02020603050405020304" charset="0"/>
              </a:rPr>
              <a:t>Business Category Distribution</a:t>
            </a:r>
            <a:endParaRPr lang="en-US" altLang="en-US" sz="2200">
              <a:latin typeface="Times New Roman" panose="02020603050405020304" charset="0"/>
              <a:cs typeface="Times New Roman" panose="02020603050405020304" charset="0"/>
            </a:endParaRPr>
          </a:p>
          <a:p>
            <a:r>
              <a:rPr lang="en-US" altLang="en-US" sz="2200">
                <a:latin typeface="Times New Roman" panose="02020603050405020304" charset="0"/>
                <a:cs typeface="Times New Roman" panose="02020603050405020304" charset="0"/>
              </a:rPr>
              <a:t>Total Main Workers by Category</a:t>
            </a:r>
            <a:endParaRPr lang="en-US" altLang="en-US" sz="2200">
              <a:latin typeface="Times New Roman" panose="02020603050405020304" charset="0"/>
              <a:cs typeface="Times New Roman" panose="02020603050405020304" charset="0"/>
            </a:endParaRPr>
          </a:p>
          <a:p>
            <a:r>
              <a:rPr lang="en-US" altLang="en-US" sz="2200">
                <a:latin typeface="Times New Roman" panose="02020603050405020304" charset="0"/>
                <a:cs typeface="Times New Roman" panose="02020603050405020304" charset="0"/>
              </a:rPr>
              <a:t>Rural vs Urban Workers</a:t>
            </a:r>
            <a:endParaRPr lang="en-US" altLang="en-US" sz="2200">
              <a:latin typeface="Times New Roman" panose="02020603050405020304" charset="0"/>
              <a:cs typeface="Times New Roman" panose="02020603050405020304" charset="0"/>
            </a:endParaRPr>
          </a:p>
          <a:p>
            <a:r>
              <a:rPr lang="en-US" altLang="en-US" sz="2200">
                <a:latin typeface="Times New Roman" panose="02020603050405020304" charset="0"/>
                <a:cs typeface="Times New Roman" panose="02020603050405020304" charset="0"/>
              </a:rPr>
              <a:t>Distribution of Total Main Workers </a:t>
            </a:r>
            <a:endParaRPr lang="en-US" altLang="en-US" sz="2200">
              <a:latin typeface="Times New Roman" panose="02020603050405020304" charset="0"/>
              <a:cs typeface="Times New Roman" panose="02020603050405020304" charset="0"/>
            </a:endParaRPr>
          </a:p>
          <a:p>
            <a:r>
              <a:rPr lang="en-US" altLang="en-US" sz="2200">
                <a:latin typeface="Times New Roman" panose="02020603050405020304" charset="0"/>
                <a:cs typeface="Times New Roman" panose="02020603050405020304" charset="0"/>
              </a:rPr>
              <a:t>Correlation Heatmap</a:t>
            </a:r>
            <a:endParaRPr lang="en-US" altLang="en-US" sz="22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sz="4000">
                <a:latin typeface="Times New Roman" panose="02020603050405020304" charset="0"/>
                <a:cs typeface="Times New Roman" panose="02020603050405020304" charset="0"/>
                <a:sym typeface="+mn-ea"/>
              </a:rPr>
              <a:t>Business Category Distribution</a:t>
            </a:r>
            <a:endParaRPr lang="en-US" sz="4000"/>
          </a:p>
        </p:txBody>
      </p:sp>
      <p:sp>
        <p:nvSpPr>
          <p:cNvPr id="3" name="Content Placeholder 2"/>
          <p:cNvSpPr>
            <a:spLocks noGrp="1"/>
          </p:cNvSpPr>
          <p:nvPr>
            <p:ph idx="1"/>
          </p:nvPr>
        </p:nvSpPr>
        <p:spPr>
          <a:xfrm>
            <a:off x="838200" y="5182235"/>
            <a:ext cx="10586720" cy="995045"/>
          </a:xfrm>
        </p:spPr>
        <p:txBody>
          <a:bodyPr>
            <a:normAutofit lnSpcReduction="10000"/>
          </a:bodyPr>
          <a:p>
            <a:pPr algn="just"/>
            <a:r>
              <a:rPr lang="en-US" altLang="en-US" sz="2200">
                <a:latin typeface="Times New Roman" panose="02020603050405020304" charset="0"/>
                <a:cs typeface="Times New Roman" panose="02020603050405020304" charset="0"/>
              </a:rPr>
              <a:t>Agriculture dominates Delhi’s industry landscape, followed by Manufacturing and Retail. This reflects a strong rural-urban employment mix and highlights key sectors for policy and investment focus.</a:t>
            </a:r>
            <a:endParaRPr lang="en-US" altLang="en-US" sz="2200">
              <a:latin typeface="Times New Roman" panose="02020603050405020304" charset="0"/>
              <a:cs typeface="Times New Roman" panose="02020603050405020304" charset="0"/>
            </a:endParaRPr>
          </a:p>
        </p:txBody>
      </p:sp>
      <p:pic>
        <p:nvPicPr>
          <p:cNvPr id="4" name="Picture 3" descr="output"/>
          <p:cNvPicPr>
            <a:picLocks noChangeAspect="1"/>
          </p:cNvPicPr>
          <p:nvPr/>
        </p:nvPicPr>
        <p:blipFill>
          <a:blip r:embed="rId1"/>
          <a:stretch>
            <a:fillRect/>
          </a:stretch>
        </p:blipFill>
        <p:spPr>
          <a:xfrm>
            <a:off x="2282190" y="1439545"/>
            <a:ext cx="7214870" cy="35661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sz="4000">
                <a:latin typeface="Times New Roman" panose="02020603050405020304" charset="0"/>
                <a:cs typeface="Times New Roman" panose="02020603050405020304" charset="0"/>
                <a:sym typeface="+mn-ea"/>
              </a:rPr>
              <a:t>Total Main Workers by Category</a:t>
            </a:r>
            <a:endParaRPr lang="en-US" altLang="en-US" sz="4000">
              <a:latin typeface="Times New Roman" panose="02020603050405020304" charset="0"/>
              <a:cs typeface="Times New Roman" panose="02020603050405020304" charset="0"/>
              <a:sym typeface="+mn-ea"/>
            </a:endParaRPr>
          </a:p>
        </p:txBody>
      </p:sp>
      <p:sp>
        <p:nvSpPr>
          <p:cNvPr id="3" name="Content Placeholder 2"/>
          <p:cNvSpPr>
            <a:spLocks noGrp="1"/>
          </p:cNvSpPr>
          <p:nvPr>
            <p:ph idx="1"/>
          </p:nvPr>
        </p:nvSpPr>
        <p:spPr>
          <a:xfrm>
            <a:off x="838200" y="4859020"/>
            <a:ext cx="10515600" cy="1318260"/>
          </a:xfrm>
        </p:spPr>
        <p:txBody>
          <a:bodyPr>
            <a:normAutofit/>
          </a:bodyPr>
          <a:p>
            <a:pPr algn="just"/>
            <a:r>
              <a:rPr lang="en-US" altLang="en-US" sz="2200">
                <a:latin typeface="Times New Roman" panose="02020603050405020304" charset="0"/>
                <a:cs typeface="Times New Roman" panose="02020603050405020304" charset="0"/>
              </a:rPr>
              <a:t>Worker counts vary widely across categories. Agriculture and Manufacturing show </a:t>
            </a:r>
            <a:r>
              <a:rPr lang="en-US" altLang="en-US" sz="2200">
                <a:latin typeface="Times New Roman" panose="02020603050405020304" charset="0"/>
                <a:cs typeface="Times New Roman" panose="02020603050405020304" charset="0"/>
              </a:rPr>
              <a:t>high variability, indicating both large-scale and niche operations. Retail and Poultry are more consistent, suggesting standardized employment patterns.</a:t>
            </a:r>
            <a:endParaRPr lang="en-US" altLang="en-US" sz="2200">
              <a:latin typeface="Times New Roman" panose="02020603050405020304" charset="0"/>
              <a:cs typeface="Times New Roman" panose="02020603050405020304" charset="0"/>
            </a:endParaRPr>
          </a:p>
        </p:txBody>
      </p:sp>
      <p:pic>
        <p:nvPicPr>
          <p:cNvPr id="4" name="Picture 3"/>
          <p:cNvPicPr/>
          <p:nvPr/>
        </p:nvPicPr>
        <p:blipFill>
          <a:blip r:embed="rId1"/>
          <a:stretch>
            <a:fillRect/>
          </a:stretch>
        </p:blipFill>
        <p:spPr>
          <a:xfrm>
            <a:off x="1969135" y="1428750"/>
            <a:ext cx="7921625" cy="343027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sz="4000">
                <a:latin typeface="Times New Roman" panose="02020603050405020304" charset="0"/>
                <a:cs typeface="Times New Roman" panose="02020603050405020304" charset="0"/>
                <a:sym typeface="+mn-ea"/>
              </a:rPr>
              <a:t>Rural vs Urban Workers</a:t>
            </a:r>
            <a:endParaRPr lang="en-US" altLang="en-US" sz="4000">
              <a:latin typeface="Times New Roman" panose="02020603050405020304" charset="0"/>
              <a:cs typeface="Times New Roman" panose="02020603050405020304" charset="0"/>
              <a:sym typeface="+mn-ea"/>
            </a:endParaRPr>
          </a:p>
        </p:txBody>
      </p:sp>
      <p:sp>
        <p:nvSpPr>
          <p:cNvPr id="3" name="Content Placeholder 2"/>
          <p:cNvSpPr>
            <a:spLocks noGrp="1"/>
          </p:cNvSpPr>
          <p:nvPr>
            <p:ph idx="1"/>
          </p:nvPr>
        </p:nvSpPr>
        <p:spPr>
          <a:xfrm>
            <a:off x="838200" y="5327015"/>
            <a:ext cx="10515600" cy="975995"/>
          </a:xfrm>
        </p:spPr>
        <p:txBody>
          <a:bodyPr>
            <a:normAutofit lnSpcReduction="10000"/>
          </a:bodyPr>
          <a:p>
            <a:pPr algn="just"/>
            <a:r>
              <a:rPr lang="en-US" altLang="en-US" sz="2200">
                <a:latin typeface="Times New Roman" panose="02020603050405020304" charset="0"/>
                <a:cs typeface="Times New Roman" panose="02020603050405020304" charset="0"/>
              </a:rPr>
              <a:t>Urban employment leads in most sectors, especially Manufacturing and Retail. Agriculture and Poultry maintain strong rural presence, reinforcing their role in peri-urban livelihoods.</a:t>
            </a:r>
            <a:endParaRPr lang="en-US" altLang="en-US" sz="2200">
              <a:latin typeface="Times New Roman" panose="02020603050405020304" charset="0"/>
              <a:cs typeface="Times New Roman" panose="02020603050405020304" charset="0"/>
            </a:endParaRPr>
          </a:p>
        </p:txBody>
      </p:sp>
      <p:pic>
        <p:nvPicPr>
          <p:cNvPr id="4" name="Picture 3"/>
          <p:cNvPicPr/>
          <p:nvPr/>
        </p:nvPicPr>
        <p:blipFill>
          <a:blip r:embed="rId1"/>
          <a:stretch>
            <a:fillRect/>
          </a:stretch>
        </p:blipFill>
        <p:spPr>
          <a:xfrm>
            <a:off x="1982470" y="1591310"/>
            <a:ext cx="8227695" cy="36099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sz="4000">
                <a:latin typeface="Times New Roman" panose="02020603050405020304" charset="0"/>
                <a:cs typeface="Times New Roman" panose="02020603050405020304" charset="0"/>
                <a:sym typeface="+mn-ea"/>
              </a:rPr>
              <a:t>Distribution of Total Main Workers</a:t>
            </a:r>
            <a:r>
              <a:rPr lang="en-US" altLang="en-US">
                <a:latin typeface="Times New Roman" panose="02020603050405020304" charset="0"/>
                <a:cs typeface="Times New Roman" panose="02020603050405020304" charset="0"/>
                <a:sym typeface="+mn-ea"/>
              </a:rPr>
              <a:t> </a:t>
            </a:r>
            <a:endParaRPr lang="en-US"/>
          </a:p>
        </p:txBody>
      </p:sp>
      <p:sp>
        <p:nvSpPr>
          <p:cNvPr id="3" name="Content Placeholder 2"/>
          <p:cNvSpPr>
            <a:spLocks noGrp="1"/>
          </p:cNvSpPr>
          <p:nvPr>
            <p:ph idx="1"/>
          </p:nvPr>
        </p:nvSpPr>
        <p:spPr>
          <a:xfrm>
            <a:off x="838200" y="5101590"/>
            <a:ext cx="10515600" cy="1075690"/>
          </a:xfrm>
        </p:spPr>
        <p:txBody>
          <a:bodyPr/>
          <a:p>
            <a:r>
              <a:rPr lang="en-US" altLang="en-US" sz="2200">
                <a:latin typeface="Times New Roman" panose="02020603050405020304" charset="0"/>
                <a:cs typeface="Times New Roman" panose="02020603050405020304" charset="0"/>
              </a:rPr>
              <a:t>The distribution is right-skewed — most industries employ fewer than 500 main workers, but a few sectors spike above 1,000. This long-tail pattern suggests fragmented employment and potential for consolidation.</a:t>
            </a:r>
            <a:endParaRPr lang="en-US" altLang="en-US" sz="2200">
              <a:latin typeface="Times New Roman" panose="02020603050405020304" charset="0"/>
              <a:cs typeface="Times New Roman" panose="02020603050405020304" charset="0"/>
            </a:endParaRPr>
          </a:p>
        </p:txBody>
      </p:sp>
      <p:pic>
        <p:nvPicPr>
          <p:cNvPr id="4" name="Picture 3"/>
          <p:cNvPicPr/>
          <p:nvPr/>
        </p:nvPicPr>
        <p:blipFill>
          <a:blip r:embed="rId1"/>
          <a:stretch>
            <a:fillRect/>
          </a:stretch>
        </p:blipFill>
        <p:spPr>
          <a:xfrm>
            <a:off x="2152015" y="1278255"/>
            <a:ext cx="7223760" cy="356616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3670</Words>
  <Application>WPS Presentation</Application>
  <PresentationFormat>Widescreen</PresentationFormat>
  <Paragraphs>65</Paragraphs>
  <Slides>11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SimSun</vt:lpstr>
      <vt:lpstr>Wingdings</vt:lpstr>
      <vt:lpstr>Times New Roman</vt:lpstr>
      <vt:lpstr>Calibri</vt:lpstr>
      <vt:lpstr>Microsoft YaHei</vt:lpstr>
      <vt:lpstr>Arial Unicode MS</vt:lpstr>
      <vt:lpstr>Calibri Light</vt:lpstr>
      <vt:lpstr>Office Theme</vt:lpstr>
      <vt:lpstr>Industrial Human Resource Geo-Visualization</vt:lpstr>
      <vt:lpstr>Problem Statement</vt:lpstr>
      <vt:lpstr>Tools Used</vt:lpstr>
      <vt:lpstr>Approaches</vt:lpstr>
      <vt:lpstr>EDA Insights</vt:lpstr>
      <vt:lpstr>Business Category Distribution</vt:lpstr>
      <vt:lpstr>Total Main Workers by Category</vt:lpstr>
      <vt:lpstr>Rural vs Urban Workers</vt:lpstr>
      <vt:lpstr>Distribution of Total Main Workers </vt:lpstr>
      <vt:lpstr>Correlation Heatmap</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WPS_1746444453</cp:lastModifiedBy>
  <cp:revision>38</cp:revision>
  <dcterms:created xsi:type="dcterms:W3CDTF">2025-07-23T00:59:00Z</dcterms:created>
  <dcterms:modified xsi:type="dcterms:W3CDTF">2025-10-08T11:32:20Z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E9EB477ACBBC4C0AAAA5297F9E7C5151_11</vt:lpwstr>
  </property>
  <property fmtid="{D5CDD505-2E9C-101B-9397-08002B2CF9AE}" pid="3" name="KSOProductBuildVer">
    <vt:lpwstr>1033-12.2.0.22549</vt:lpwstr>
  </property>
</Properties>
</file>