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72" r:id="rId7"/>
    <p:sldId id="277" r:id="rId8"/>
    <p:sldId id="282" r:id="rId9"/>
    <p:sldId id="279" r:id="rId10"/>
    <p:sldId id="273" r:id="rId11"/>
    <p:sldId id="280" r:id="rId12"/>
    <p:sldId id="281" r:id="rId13"/>
    <p:sldId id="274" r:id="rId14"/>
    <p:sldId id="276" r:id="rId15"/>
    <p:sldId id="283" r:id="rId16"/>
    <p:sldId id="284" r:id="rId17"/>
    <p:sldId id="261" r:id="rId18"/>
    <p:sldId id="285" r:id="rId19"/>
    <p:sldId id="266"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5195A7-A031-4207-8675-E28F8BFEA3B9}" v="6" dt="2023-04-21T01:25:10.269"/>
    <p1510:client id="{4F82C7D9-7D0A-46E8-8CC3-D198D15ABDBC}" v="2002" dt="2023-04-20T20:12:42.633"/>
    <p1510:client id="{A10B468E-5C51-4E86-9631-83B9A22B53C8}" v="650" dt="2023-04-20T15:44:32.365"/>
    <p1510:client id="{A5057774-2FBC-48FB-B49A-1AE6CCCE0E04}" v="5" dt="2023-04-20T22:31:40.858"/>
    <p1510:client id="{FFEB51E9-35BF-45BD-8DEB-9EC0533D5077}" v="4" dt="2023-04-24T22:53:27.9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colab.research.google.com/drive/1GwUmmvrkFuzUiv--KxxvPkk2ilKh9bZB?usp=sharing"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326477"/>
            <a:ext cx="4941771" cy="2242110"/>
          </a:xfrm>
        </p:spPr>
        <p:txBody>
          <a:bodyPr/>
          <a:lstStyle/>
          <a:p>
            <a:pPr algn="ctr"/>
            <a:r>
              <a:rPr lang="en-US" dirty="0"/>
              <a:t>Insurance claim analysis: demographic and health factors</a:t>
            </a:r>
            <a:endParaRPr lang="en-US"/>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1118"/>
            <a:ext cx="4941770" cy="587159"/>
          </a:xfrm>
        </p:spPr>
        <p:txBody>
          <a:bodyPr vert="horz" lIns="91440" tIns="45720" rIns="91440" bIns="45720" rtlCol="0" anchor="t">
            <a:normAutofit fontScale="92500" lnSpcReduction="10000"/>
          </a:bodyPr>
          <a:lstStyle/>
          <a:p>
            <a:pPr algn="ctr"/>
            <a:endParaRPr lang="en-US"/>
          </a:p>
          <a:p>
            <a:pPr algn="ctr"/>
            <a:r>
              <a:rPr lang="en-US" dirty="0"/>
              <a:t>Gloria Mompremier</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6E07-0898-421E-7E1D-EB863949D6A9}"/>
              </a:ext>
            </a:extLst>
          </p:cNvPr>
          <p:cNvSpPr>
            <a:spLocks noGrp="1"/>
          </p:cNvSpPr>
          <p:nvPr>
            <p:ph type="ctrTitle"/>
          </p:nvPr>
        </p:nvSpPr>
        <p:spPr>
          <a:xfrm>
            <a:off x="6379442" y="2148840"/>
            <a:ext cx="4791478" cy="1715531"/>
          </a:xfrm>
        </p:spPr>
        <p:txBody>
          <a:bodyPr/>
          <a:lstStyle/>
          <a:p>
            <a:r>
              <a:rPr lang="en-US" dirty="0"/>
              <a:t>Process &amp; Analysis</a:t>
            </a:r>
          </a:p>
        </p:txBody>
      </p:sp>
      <p:sp>
        <p:nvSpPr>
          <p:cNvPr id="3" name="Subtitle 2">
            <a:extLst>
              <a:ext uri="{FF2B5EF4-FFF2-40B4-BE49-F238E27FC236}">
                <a16:creationId xmlns:a16="http://schemas.microsoft.com/office/drawing/2014/main" id="{7ACFAA08-2C0E-0B84-AFAC-7E195FF7A83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082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131B4CD-E0A9-FDBA-03BB-12E13C1E31F7}"/>
              </a:ext>
            </a:extLst>
          </p:cNvPr>
          <p:cNvSpPr>
            <a:spLocks noGrp="1"/>
          </p:cNvSpPr>
          <p:nvPr>
            <p:ph type="ftr" sz="quarter" idx="11"/>
          </p:nvPr>
        </p:nvSpPr>
        <p:spPr>
          <a:xfrm>
            <a:off x="6281881" y="6356350"/>
            <a:ext cx="3143538" cy="365125"/>
          </a:xfrm>
        </p:spPr>
        <p:txBody>
          <a:bodyPr/>
          <a:lstStyle/>
          <a:p>
            <a:r>
              <a:rPr lang="en-US" dirty="0">
                <a:ea typeface="+mn-lt"/>
                <a:cs typeface="+mn-lt"/>
              </a:rPr>
              <a:t>Insurance Claim Analysis: Demographic &amp; Health Factors</a:t>
            </a:r>
          </a:p>
          <a:p>
            <a:endParaRPr lang="en-US" dirty="0"/>
          </a:p>
        </p:txBody>
      </p:sp>
      <p:sp>
        <p:nvSpPr>
          <p:cNvPr id="5" name="Slide Number Placeholder 4">
            <a:extLst>
              <a:ext uri="{FF2B5EF4-FFF2-40B4-BE49-F238E27FC236}">
                <a16:creationId xmlns:a16="http://schemas.microsoft.com/office/drawing/2014/main" id="{0DADB68C-9856-190E-FCD8-D294C2AD81B6}"/>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7" name="Picture 7" descr="Chart, scatter chart&#10;&#10;Description automatically generated">
            <a:extLst>
              <a:ext uri="{FF2B5EF4-FFF2-40B4-BE49-F238E27FC236}">
                <a16:creationId xmlns:a16="http://schemas.microsoft.com/office/drawing/2014/main" id="{1F3AD164-8BB2-1C4D-2651-FACB1BE2E1A3}"/>
              </a:ext>
            </a:extLst>
          </p:cNvPr>
          <p:cNvPicPr>
            <a:picLocks noChangeAspect="1"/>
          </p:cNvPicPr>
          <p:nvPr/>
        </p:nvPicPr>
        <p:blipFill>
          <a:blip r:embed="rId2"/>
          <a:stretch>
            <a:fillRect/>
          </a:stretch>
        </p:blipFill>
        <p:spPr>
          <a:xfrm>
            <a:off x="5754188" y="1402347"/>
            <a:ext cx="6027937" cy="4432062"/>
          </a:xfrm>
          <a:prstGeom prst="rect">
            <a:avLst/>
          </a:prstGeom>
        </p:spPr>
      </p:pic>
      <p:sp>
        <p:nvSpPr>
          <p:cNvPr id="8" name="TextBox 7">
            <a:extLst>
              <a:ext uri="{FF2B5EF4-FFF2-40B4-BE49-F238E27FC236}">
                <a16:creationId xmlns:a16="http://schemas.microsoft.com/office/drawing/2014/main" id="{F2ECD24A-BF0F-D545-B165-EB353464398B}"/>
              </a:ext>
            </a:extLst>
          </p:cNvPr>
          <p:cNvSpPr txBox="1"/>
          <p:nvPr/>
        </p:nvSpPr>
        <p:spPr>
          <a:xfrm>
            <a:off x="750454" y="2141681"/>
            <a:ext cx="4959927"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Create a scatterplot to see the correlation between patient BMI's and Claims</a:t>
            </a:r>
          </a:p>
          <a:p>
            <a:pPr marL="285750" indent="-285750">
              <a:buFont typeface="Arial"/>
              <a:buChar char="•"/>
            </a:pPr>
            <a:r>
              <a:rPr lang="en-US" dirty="0"/>
              <a:t>There is a correlation between BMI's and Claims</a:t>
            </a:r>
          </a:p>
          <a:p>
            <a:pPr marL="285750" indent="-285750">
              <a:buFont typeface="Arial"/>
              <a:buChar char="•"/>
            </a:pPr>
            <a:r>
              <a:rPr lang="en-US" dirty="0"/>
              <a:t>Use a Pearson R Test to see statistical significance of BMI's in relation to Claims</a:t>
            </a:r>
          </a:p>
          <a:p>
            <a:pPr marL="742950" lvl="1" indent="-285750">
              <a:buFont typeface="Arial"/>
              <a:buChar char="•"/>
            </a:pPr>
            <a:endParaRPr lang="en-US" dirty="0"/>
          </a:p>
          <a:p>
            <a:pPr marL="742950" lvl="1" indent="-285750">
              <a:buFont typeface="Arial"/>
              <a:buChar char="•"/>
            </a:pPr>
            <a:r>
              <a:rPr lang="en-US" dirty="0"/>
              <a:t>Pearson R Results</a:t>
            </a:r>
          </a:p>
          <a:p>
            <a:pPr marL="1200150" lvl="2" indent="-285750">
              <a:buFont typeface="Arial"/>
              <a:buChar char="•"/>
            </a:pPr>
            <a:r>
              <a:rPr lang="en-US" sz="1600" dirty="0">
                <a:solidFill>
                  <a:schemeClr val="tx1">
                    <a:lumMod val="95000"/>
                    <a:lumOff val="5000"/>
                  </a:schemeClr>
                </a:solidFill>
                <a:ea typeface="+mn-lt"/>
                <a:cs typeface="+mn-lt"/>
              </a:rPr>
              <a:t>Statistic=0.19740133652071146 </a:t>
            </a:r>
          </a:p>
          <a:p>
            <a:pPr marL="1200150" lvl="2" indent="-285750">
              <a:buFont typeface="Arial"/>
              <a:buChar char="•"/>
            </a:pPr>
            <a:r>
              <a:rPr lang="en-US" sz="1600" dirty="0">
                <a:solidFill>
                  <a:schemeClr val="tx1">
                    <a:lumMod val="95000"/>
                    <a:lumOff val="5000"/>
                  </a:schemeClr>
                </a:solidFill>
                <a:ea typeface="+mn-lt"/>
                <a:cs typeface="+mn-lt"/>
              </a:rPr>
              <a:t>P-value=3.07228503031034e-13</a:t>
            </a:r>
            <a:endParaRPr lang="en-US" sz="1600" dirty="0">
              <a:solidFill>
                <a:schemeClr val="tx1">
                  <a:lumMod val="95000"/>
                  <a:lumOff val="5000"/>
                </a:schemeClr>
              </a:solidFill>
            </a:endParaRPr>
          </a:p>
          <a:p>
            <a:pPr marL="285750" indent="-285750">
              <a:buFont typeface="Arial"/>
              <a:buChar char="•"/>
            </a:pPr>
            <a:endParaRPr lang="en-US" dirty="0">
              <a:solidFill>
                <a:schemeClr val="tx1">
                  <a:lumMod val="95000"/>
                  <a:lumOff val="5000"/>
                </a:schemeClr>
              </a:solidFill>
            </a:endParaRPr>
          </a:p>
        </p:txBody>
      </p:sp>
      <p:sp>
        <p:nvSpPr>
          <p:cNvPr id="9" name="TextBox 8">
            <a:extLst>
              <a:ext uri="{FF2B5EF4-FFF2-40B4-BE49-F238E27FC236}">
                <a16:creationId xmlns:a16="http://schemas.microsoft.com/office/drawing/2014/main" id="{B0738D40-025B-D58C-F42C-EBA29987EC07}"/>
              </a:ext>
            </a:extLst>
          </p:cNvPr>
          <p:cNvSpPr txBox="1"/>
          <p:nvPr/>
        </p:nvSpPr>
        <p:spPr>
          <a:xfrm>
            <a:off x="1281545" y="723230"/>
            <a:ext cx="10074561" cy="523220"/>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r>
              <a:rPr lang="en-US" sz="2800" dirty="0"/>
              <a:t>BMI &amp; CLAIMS</a:t>
            </a:r>
            <a:endParaRPr lang="en-US" dirty="0"/>
          </a:p>
        </p:txBody>
      </p:sp>
    </p:spTree>
    <p:extLst>
      <p:ext uri="{BB962C8B-B14F-4D97-AF65-F5344CB8AC3E}">
        <p14:creationId xmlns:p14="http://schemas.microsoft.com/office/powerpoint/2010/main" val="263098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7F4E-CD3B-0A93-4624-43D027B2E242}"/>
              </a:ext>
            </a:extLst>
          </p:cNvPr>
          <p:cNvSpPr>
            <a:spLocks noGrp="1"/>
          </p:cNvSpPr>
          <p:nvPr>
            <p:ph type="title"/>
          </p:nvPr>
        </p:nvSpPr>
        <p:spPr>
          <a:xfrm>
            <a:off x="1748270" y="223693"/>
            <a:ext cx="8820438" cy="870673"/>
          </a:xfrm>
        </p:spPr>
        <p:txBody>
          <a:bodyPr/>
          <a:lstStyle/>
          <a:p>
            <a:r>
              <a:rPr lang="en-US"/>
              <a:t>Diabetes</a:t>
            </a:r>
            <a:r>
              <a:rPr lang="en-US" dirty="0"/>
              <a:t> &amp; Claims</a:t>
            </a:r>
          </a:p>
        </p:txBody>
      </p:sp>
      <p:sp>
        <p:nvSpPr>
          <p:cNvPr id="4" name="Footer Placeholder 3">
            <a:extLst>
              <a:ext uri="{FF2B5EF4-FFF2-40B4-BE49-F238E27FC236}">
                <a16:creationId xmlns:a16="http://schemas.microsoft.com/office/drawing/2014/main" id="{A42D6004-8F18-DD3E-C31B-4D4E19B7CC04}"/>
              </a:ext>
            </a:extLst>
          </p:cNvPr>
          <p:cNvSpPr>
            <a:spLocks noGrp="1"/>
          </p:cNvSpPr>
          <p:nvPr>
            <p:ph type="ftr" sz="quarter" idx="11"/>
          </p:nvPr>
        </p:nvSpPr>
        <p:spPr>
          <a:xfrm>
            <a:off x="6743699" y="6362122"/>
            <a:ext cx="3166629" cy="359353"/>
          </a:xfrm>
        </p:spPr>
        <p:txBody>
          <a:bodyPr/>
          <a:lstStyle/>
          <a:p>
            <a:r>
              <a:rPr lang="en-US" dirty="0">
                <a:ea typeface="+mn-lt"/>
                <a:cs typeface="+mn-lt"/>
              </a:rPr>
              <a:t>Insurance Claim Analysis: Demographic &amp; Health Factors</a:t>
            </a:r>
          </a:p>
          <a:p>
            <a:endParaRPr lang="en-US" dirty="0"/>
          </a:p>
        </p:txBody>
      </p:sp>
      <p:sp>
        <p:nvSpPr>
          <p:cNvPr id="5" name="Slide Number Placeholder 4">
            <a:extLst>
              <a:ext uri="{FF2B5EF4-FFF2-40B4-BE49-F238E27FC236}">
                <a16:creationId xmlns:a16="http://schemas.microsoft.com/office/drawing/2014/main" id="{12FFF741-D36B-59B7-2FB3-F2E89D487CA3}"/>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6" name="Picture 6" descr="Chart, box and whisker chart&#10;&#10;Description automatically generated">
            <a:extLst>
              <a:ext uri="{FF2B5EF4-FFF2-40B4-BE49-F238E27FC236}">
                <a16:creationId xmlns:a16="http://schemas.microsoft.com/office/drawing/2014/main" id="{90F8D8DE-AF32-C3F0-4923-75658F63085D}"/>
              </a:ext>
            </a:extLst>
          </p:cNvPr>
          <p:cNvPicPr>
            <a:picLocks noChangeAspect="1"/>
          </p:cNvPicPr>
          <p:nvPr/>
        </p:nvPicPr>
        <p:blipFill>
          <a:blip r:embed="rId2"/>
          <a:stretch>
            <a:fillRect/>
          </a:stretch>
        </p:blipFill>
        <p:spPr>
          <a:xfrm>
            <a:off x="5821218" y="1412324"/>
            <a:ext cx="6322290" cy="4627941"/>
          </a:xfrm>
          <a:prstGeom prst="rect">
            <a:avLst/>
          </a:prstGeom>
        </p:spPr>
      </p:pic>
      <p:sp>
        <p:nvSpPr>
          <p:cNvPr id="7" name="TextBox 6">
            <a:extLst>
              <a:ext uri="{FF2B5EF4-FFF2-40B4-BE49-F238E27FC236}">
                <a16:creationId xmlns:a16="http://schemas.microsoft.com/office/drawing/2014/main" id="{45C85296-E5C6-D4F7-F055-1117EC45CC9E}"/>
              </a:ext>
            </a:extLst>
          </p:cNvPr>
          <p:cNvSpPr txBox="1"/>
          <p:nvPr/>
        </p:nvSpPr>
        <p:spPr>
          <a:xfrm>
            <a:off x="161636" y="1651001"/>
            <a:ext cx="5467927"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Use a boxplot to see the correlation of diabetic patients and claims</a:t>
            </a:r>
          </a:p>
          <a:p>
            <a:pPr marL="285750" indent="-285750">
              <a:buFont typeface="Arial"/>
              <a:buChar char="•"/>
            </a:pPr>
            <a:r>
              <a:rPr lang="en-US" dirty="0"/>
              <a:t>Patients with diabetes and patients without diabetes average similarly in Claims</a:t>
            </a:r>
          </a:p>
          <a:p>
            <a:pPr marL="285750" indent="-285750">
              <a:buFont typeface="Arial"/>
              <a:buChar char="•"/>
            </a:pPr>
            <a:r>
              <a:rPr lang="en-US" dirty="0"/>
              <a:t>Use a T-test to see statistical significance in patients with diabetes and claims</a:t>
            </a:r>
            <a:endParaRPr lang="en-US"/>
          </a:p>
          <a:p>
            <a:pPr marL="285750" indent="-285750">
              <a:buFont typeface="Arial"/>
              <a:buChar char="•"/>
            </a:pPr>
            <a:endParaRPr lang="en-US" dirty="0"/>
          </a:p>
          <a:p>
            <a:pPr marL="742950" lvl="1" indent="-285750">
              <a:buFont typeface="Arial"/>
              <a:buChar char="•"/>
            </a:pPr>
            <a:r>
              <a:rPr lang="en-US" dirty="0"/>
              <a:t>T-test Results</a:t>
            </a:r>
          </a:p>
          <a:p>
            <a:pPr marL="1200150" lvl="2" indent="-285750">
              <a:buFont typeface="Arial"/>
              <a:buChar char="•"/>
            </a:pPr>
            <a:r>
              <a:rPr lang="en-US" sz="1600" dirty="0">
                <a:solidFill>
                  <a:schemeClr val="tx1">
                    <a:lumMod val="95000"/>
                    <a:lumOff val="5000"/>
                  </a:schemeClr>
                </a:solidFill>
                <a:ea typeface="+mn-lt"/>
                <a:cs typeface="+mn-lt"/>
              </a:rPr>
              <a:t>Statistic=-0.3191447336786516 </a:t>
            </a:r>
          </a:p>
          <a:p>
            <a:pPr marL="1200150" lvl="2" indent="-285750">
              <a:buFont typeface="Arial"/>
              <a:buChar char="•"/>
            </a:pPr>
            <a:r>
              <a:rPr lang="en-US" sz="1600" dirty="0">
                <a:solidFill>
                  <a:schemeClr val="tx1">
                    <a:lumMod val="95000"/>
                    <a:lumOff val="5000"/>
                  </a:schemeClr>
                </a:solidFill>
                <a:ea typeface="+mn-lt"/>
                <a:cs typeface="+mn-lt"/>
              </a:rPr>
              <a:t>P-value=0.7496665799159533</a:t>
            </a:r>
            <a:endParaRPr lang="en-US" sz="1600" dirty="0">
              <a:solidFill>
                <a:schemeClr val="tx1">
                  <a:lumMod val="95000"/>
                  <a:lumOff val="5000"/>
                </a:schemeClr>
              </a:solidFill>
            </a:endParaRPr>
          </a:p>
          <a:p>
            <a:pPr marL="742950" lvl="1" indent="-285750">
              <a:buFont typeface="Arial"/>
              <a:buChar char="•"/>
            </a:pPr>
            <a:endParaRPr lang="en-US" dirty="0"/>
          </a:p>
          <a:p>
            <a:pPr marL="742950" lvl="1" indent="-285750">
              <a:buFont typeface="Arial"/>
              <a:buChar char="•"/>
            </a:pPr>
            <a:endParaRPr lang="en-US" dirty="0"/>
          </a:p>
          <a:p>
            <a:pPr marL="742950" lvl="1" indent="-285750">
              <a:buFont typeface="Arial"/>
              <a:buChar char="•"/>
            </a:pPr>
            <a:endParaRPr lang="en-US" dirty="0"/>
          </a:p>
        </p:txBody>
      </p:sp>
    </p:spTree>
    <p:extLst>
      <p:ext uri="{BB962C8B-B14F-4D97-AF65-F5344CB8AC3E}">
        <p14:creationId xmlns:p14="http://schemas.microsoft.com/office/powerpoint/2010/main" val="3471825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98B8-8C3C-08B0-0973-A7C851F3FFBE}"/>
              </a:ext>
            </a:extLst>
          </p:cNvPr>
          <p:cNvSpPr>
            <a:spLocks noGrp="1"/>
          </p:cNvSpPr>
          <p:nvPr>
            <p:ph type="ctrTitle"/>
          </p:nvPr>
        </p:nvSpPr>
        <p:spPr>
          <a:xfrm>
            <a:off x="6402532" y="2148840"/>
            <a:ext cx="4768388" cy="1715531"/>
          </a:xfrm>
        </p:spPr>
        <p:txBody>
          <a:bodyPr/>
          <a:lstStyle/>
          <a:p>
            <a:r>
              <a:rPr lang="en-US" dirty="0"/>
              <a:t>Results &amp; recommendations</a:t>
            </a:r>
          </a:p>
        </p:txBody>
      </p:sp>
      <p:sp>
        <p:nvSpPr>
          <p:cNvPr id="3" name="Subtitle 2">
            <a:extLst>
              <a:ext uri="{FF2B5EF4-FFF2-40B4-BE49-F238E27FC236}">
                <a16:creationId xmlns:a16="http://schemas.microsoft.com/office/drawing/2014/main" id="{363A80C3-AC57-CBB5-0B3C-E216171EE9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6209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a:t>BMI &amp; Claims</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a:t>RESULTS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dirty="0"/>
              <a:t>Pearson R Test</a:t>
            </a:r>
          </a:p>
          <a:p>
            <a:pPr marL="285750" indent="-285750">
              <a:buChar char="•"/>
            </a:pPr>
            <a:r>
              <a:rPr lang="en-US" dirty="0"/>
              <a:t>​Statistics:</a:t>
            </a:r>
          </a:p>
          <a:p>
            <a:r>
              <a:rPr lang="en-US" dirty="0">
                <a:solidFill>
                  <a:schemeClr val="tx1">
                    <a:lumMod val="95000"/>
                    <a:lumOff val="5000"/>
                  </a:schemeClr>
                </a:solidFill>
                <a:ea typeface="+mn-lt"/>
                <a:cs typeface="+mn-lt"/>
              </a:rPr>
              <a:t>0.19740133652071146 </a:t>
            </a:r>
          </a:p>
          <a:p>
            <a:pPr marL="285750" indent="-285750">
              <a:buChar char="•"/>
            </a:pPr>
            <a:r>
              <a:rPr lang="en-US" dirty="0"/>
              <a:t>P-Value:</a:t>
            </a:r>
          </a:p>
          <a:p>
            <a:r>
              <a:rPr lang="en-US" dirty="0">
                <a:solidFill>
                  <a:schemeClr val="tx1">
                    <a:lumMod val="95000"/>
                    <a:lumOff val="5000"/>
                  </a:schemeClr>
                </a:solidFill>
                <a:ea typeface="+mn-lt"/>
                <a:cs typeface="+mn-lt"/>
              </a:rPr>
              <a:t>3.07228503031034e-13</a:t>
            </a:r>
            <a:endParaRPr lang="en-US">
              <a:solidFill>
                <a:schemeClr val="tx1">
                  <a:lumMod val="95000"/>
                  <a:lumOff val="5000"/>
                </a:schemeClr>
              </a:solidFill>
              <a:ea typeface="+mn-lt"/>
              <a:cs typeface="+mn-lt"/>
            </a:endParaRP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pPr algn="ctr"/>
            <a:r>
              <a:rPr lang="en-US"/>
              <a:t>REJECT THE NULL HYPOTHESIS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vert="horz" lIns="91440" tIns="45720" rIns="91440" bIns="45720" rtlCol="0" anchor="t">
            <a:normAutofit/>
          </a:bodyPr>
          <a:lstStyle/>
          <a:p>
            <a:r>
              <a:rPr lang="en-US" dirty="0"/>
              <a:t>There is a statistically significant relationship between patient BMI and Claims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a:t>RECOMMENDATION</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vert="horz" lIns="91440" tIns="45720" rIns="91440" bIns="45720" rtlCol="0" anchor="t">
            <a:normAutofit fontScale="92500" lnSpcReduction="20000"/>
          </a:bodyPr>
          <a:lstStyle/>
          <a:p>
            <a:pPr marL="285750" indent="-285750">
              <a:buChar char="•"/>
            </a:pPr>
            <a:r>
              <a:rPr lang="en-US" dirty="0"/>
              <a:t>Offer wellness programs – This can include nutrition education, exercise classes, and gym membership access</a:t>
            </a:r>
          </a:p>
          <a:p>
            <a:pPr marL="285750" indent="-285750">
              <a:buChar char="•"/>
            </a:pPr>
            <a:r>
              <a:rPr lang="en-US" dirty="0"/>
              <a:t>Adjust premiums – Although more risky , this can incentivize policyholders to maintain a healthy BMI and reduce the risk of making claims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ea typeface="+mn-lt"/>
                <a:cs typeface="+mn-lt"/>
              </a:rPr>
              <a:t>Insurance Claim Analysis: Demographic &amp; Health Factors</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14</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1984-4777-58AC-46A6-A1FA7637A75A}"/>
              </a:ext>
            </a:extLst>
          </p:cNvPr>
          <p:cNvSpPr>
            <a:spLocks noGrp="1"/>
          </p:cNvSpPr>
          <p:nvPr>
            <p:ph type="title"/>
          </p:nvPr>
        </p:nvSpPr>
        <p:spPr/>
        <p:txBody>
          <a:bodyPr/>
          <a:lstStyle/>
          <a:p>
            <a:r>
              <a:rPr lang="en-US"/>
              <a:t>DIABETES &amp; CLAIMS</a:t>
            </a:r>
          </a:p>
        </p:txBody>
      </p:sp>
      <p:sp>
        <p:nvSpPr>
          <p:cNvPr id="3" name="Text Placeholder 2">
            <a:extLst>
              <a:ext uri="{FF2B5EF4-FFF2-40B4-BE49-F238E27FC236}">
                <a16:creationId xmlns:a16="http://schemas.microsoft.com/office/drawing/2014/main" id="{F6F67EE7-4A99-77C9-F2B6-802642077315}"/>
              </a:ext>
            </a:extLst>
          </p:cNvPr>
          <p:cNvSpPr>
            <a:spLocks noGrp="1"/>
          </p:cNvSpPr>
          <p:nvPr>
            <p:ph type="body" idx="1"/>
          </p:nvPr>
        </p:nvSpPr>
        <p:spPr/>
        <p:txBody>
          <a:bodyPr/>
          <a:lstStyle/>
          <a:p>
            <a:r>
              <a:rPr lang="en-US"/>
              <a:t>RESULTS</a:t>
            </a:r>
          </a:p>
        </p:txBody>
      </p:sp>
      <p:sp>
        <p:nvSpPr>
          <p:cNvPr id="5" name="Text Placeholder 4">
            <a:extLst>
              <a:ext uri="{FF2B5EF4-FFF2-40B4-BE49-F238E27FC236}">
                <a16:creationId xmlns:a16="http://schemas.microsoft.com/office/drawing/2014/main" id="{FA283785-2F90-72EA-D236-410C5180468F}"/>
              </a:ext>
            </a:extLst>
          </p:cNvPr>
          <p:cNvSpPr>
            <a:spLocks noGrp="1"/>
          </p:cNvSpPr>
          <p:nvPr>
            <p:ph type="body" sz="quarter" idx="3"/>
          </p:nvPr>
        </p:nvSpPr>
        <p:spPr/>
        <p:txBody>
          <a:bodyPr/>
          <a:lstStyle/>
          <a:p>
            <a:pPr algn="ctr"/>
            <a:r>
              <a:rPr lang="en-US"/>
              <a:t>FAIL TO REJECT NULL HYPOTHESIS</a:t>
            </a:r>
          </a:p>
        </p:txBody>
      </p:sp>
      <p:sp>
        <p:nvSpPr>
          <p:cNvPr id="6" name="Content Placeholder 5">
            <a:extLst>
              <a:ext uri="{FF2B5EF4-FFF2-40B4-BE49-F238E27FC236}">
                <a16:creationId xmlns:a16="http://schemas.microsoft.com/office/drawing/2014/main" id="{1438AD15-88A7-9140-E88D-7422F87AE9DC}"/>
              </a:ext>
            </a:extLst>
          </p:cNvPr>
          <p:cNvSpPr>
            <a:spLocks noGrp="1"/>
          </p:cNvSpPr>
          <p:nvPr>
            <p:ph sz="quarter" idx="4"/>
          </p:nvPr>
        </p:nvSpPr>
        <p:spPr/>
        <p:txBody>
          <a:bodyPr vert="horz" lIns="91440" tIns="45720" rIns="91440" bIns="45720" rtlCol="0" anchor="t">
            <a:normAutofit/>
          </a:bodyPr>
          <a:lstStyle/>
          <a:p>
            <a:r>
              <a:rPr lang="en-US" dirty="0"/>
              <a:t>There is not a statistically significant difference in the  relationship between patients with and without diabetes and patient claims </a:t>
            </a:r>
            <a:endParaRPr lang="en-US"/>
          </a:p>
        </p:txBody>
      </p:sp>
      <p:sp>
        <p:nvSpPr>
          <p:cNvPr id="7" name="Text Placeholder 6">
            <a:extLst>
              <a:ext uri="{FF2B5EF4-FFF2-40B4-BE49-F238E27FC236}">
                <a16:creationId xmlns:a16="http://schemas.microsoft.com/office/drawing/2014/main" id="{9885C007-25F6-738D-B534-557CD0EB363C}"/>
              </a:ext>
            </a:extLst>
          </p:cNvPr>
          <p:cNvSpPr>
            <a:spLocks noGrp="1"/>
          </p:cNvSpPr>
          <p:nvPr>
            <p:ph type="body" idx="13"/>
          </p:nvPr>
        </p:nvSpPr>
        <p:spPr/>
        <p:txBody>
          <a:bodyPr/>
          <a:lstStyle/>
          <a:p>
            <a:r>
              <a:rPr lang="en-US"/>
              <a:t>RECOMMENDATIONS</a:t>
            </a:r>
          </a:p>
        </p:txBody>
      </p:sp>
      <p:sp>
        <p:nvSpPr>
          <p:cNvPr id="8" name="Content Placeholder 7">
            <a:extLst>
              <a:ext uri="{FF2B5EF4-FFF2-40B4-BE49-F238E27FC236}">
                <a16:creationId xmlns:a16="http://schemas.microsoft.com/office/drawing/2014/main" id="{97A4AF53-F7B8-46DB-7AC5-DA192D4A0702}"/>
              </a:ext>
            </a:extLst>
          </p:cNvPr>
          <p:cNvSpPr>
            <a:spLocks noGrp="1"/>
          </p:cNvSpPr>
          <p:nvPr>
            <p:ph sz="half" idx="14"/>
          </p:nvPr>
        </p:nvSpPr>
        <p:spPr/>
        <p:txBody>
          <a:bodyPr vert="horz" lIns="91440" tIns="45720" rIns="91440" bIns="45720" rtlCol="0" anchor="t">
            <a:normAutofit fontScale="85000" lnSpcReduction="20000"/>
          </a:bodyPr>
          <a:lstStyle/>
          <a:p>
            <a:pPr marL="285750" indent="-285750">
              <a:buChar char="•"/>
            </a:pPr>
            <a:r>
              <a:rPr lang="en-US" dirty="0">
                <a:ea typeface="+mn-lt"/>
                <a:cs typeface="+mn-lt"/>
              </a:rPr>
              <a:t>Emphasize preventative care – Share the importance for preventative care and regular checkups. This can help policyholders save on future medical expenses </a:t>
            </a:r>
            <a:endParaRPr lang="en-US"/>
          </a:p>
          <a:p>
            <a:pPr marL="285750" indent="-285750">
              <a:buChar char="•"/>
            </a:pPr>
            <a:r>
              <a:rPr lang="en-US" dirty="0">
                <a:ea typeface="+mn-lt"/>
                <a:cs typeface="+mn-lt"/>
              </a:rPr>
              <a:t>Offer education and support – This can include providing access to supplies and medication, nutritional counseling, and encouraging regular checkups and screenings</a:t>
            </a:r>
          </a:p>
          <a:p>
            <a:endParaRPr lang="en-US" dirty="0"/>
          </a:p>
        </p:txBody>
      </p:sp>
      <p:sp>
        <p:nvSpPr>
          <p:cNvPr id="9" name="Footer Placeholder 8">
            <a:extLst>
              <a:ext uri="{FF2B5EF4-FFF2-40B4-BE49-F238E27FC236}">
                <a16:creationId xmlns:a16="http://schemas.microsoft.com/office/drawing/2014/main" id="{556E1A69-5A21-00A4-CAB7-CFFBFCEAF12A}"/>
              </a:ext>
            </a:extLst>
          </p:cNvPr>
          <p:cNvSpPr>
            <a:spLocks noGrp="1"/>
          </p:cNvSpPr>
          <p:nvPr>
            <p:ph type="ftr" sz="quarter" idx="11"/>
          </p:nvPr>
        </p:nvSpPr>
        <p:spPr/>
        <p:txBody>
          <a:bodyPr/>
          <a:lstStyle/>
          <a:p>
            <a:r>
              <a:rPr lang="en-US" dirty="0">
                <a:ea typeface="+mn-lt"/>
                <a:cs typeface="+mn-lt"/>
              </a:rPr>
              <a:t>Insurance Claim Analysis: Demographic &amp; Health Factors</a:t>
            </a:r>
            <a:endParaRPr lang="en-US" dirty="0"/>
          </a:p>
        </p:txBody>
      </p:sp>
      <p:sp>
        <p:nvSpPr>
          <p:cNvPr id="10" name="Slide Number Placeholder 9">
            <a:extLst>
              <a:ext uri="{FF2B5EF4-FFF2-40B4-BE49-F238E27FC236}">
                <a16:creationId xmlns:a16="http://schemas.microsoft.com/office/drawing/2014/main" id="{711B1039-4554-14F0-37FD-AA65EEB9D9D3}"/>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12" name="Content Placeholder 5">
            <a:extLst>
              <a:ext uri="{FF2B5EF4-FFF2-40B4-BE49-F238E27FC236}">
                <a16:creationId xmlns:a16="http://schemas.microsoft.com/office/drawing/2014/main" id="{3A43CADA-35CD-FDF5-4618-3A5927EA29A9}"/>
              </a:ext>
            </a:extLst>
          </p:cNvPr>
          <p:cNvSpPr txBox="1">
            <a:spLocks/>
          </p:cNvSpPr>
          <p:nvPr/>
        </p:nvSpPr>
        <p:spPr>
          <a:xfrm>
            <a:off x="1417247" y="3883097"/>
            <a:ext cx="2896671" cy="1997867"/>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T-TEST</a:t>
            </a:r>
          </a:p>
          <a:p>
            <a:pPr marL="285750" indent="-285750">
              <a:buChar char="•"/>
            </a:pPr>
            <a:r>
              <a:rPr lang="en-US" dirty="0"/>
              <a:t>STATISTICS: </a:t>
            </a:r>
            <a:endParaRPr lang="en-US" dirty="0">
              <a:solidFill>
                <a:srgbClr val="000000"/>
              </a:solidFill>
              <a:ea typeface="+mn-lt"/>
              <a:cs typeface="+mn-lt"/>
            </a:endParaRPr>
          </a:p>
          <a:p>
            <a:r>
              <a:rPr lang="en-US" dirty="0">
                <a:solidFill>
                  <a:schemeClr val="tx1">
                    <a:lumMod val="95000"/>
                    <a:lumOff val="5000"/>
                  </a:schemeClr>
                </a:solidFill>
                <a:ea typeface="+mn-lt"/>
                <a:cs typeface="+mn-lt"/>
              </a:rPr>
              <a:t>-0.3191447336786516 </a:t>
            </a:r>
            <a:endParaRPr lang="en-US" dirty="0">
              <a:solidFill>
                <a:schemeClr val="tx1">
                  <a:lumMod val="95000"/>
                  <a:lumOff val="5000"/>
                </a:schemeClr>
              </a:solidFill>
            </a:endParaRPr>
          </a:p>
          <a:p>
            <a:pPr marL="285750" indent="-285750">
              <a:buChar char="•"/>
            </a:pPr>
            <a:r>
              <a:rPr lang="en-US" dirty="0"/>
              <a:t>P-VALUE:</a:t>
            </a:r>
          </a:p>
          <a:p>
            <a:r>
              <a:rPr lang="en-US" dirty="0">
                <a:solidFill>
                  <a:schemeClr val="tx1">
                    <a:lumMod val="95000"/>
                    <a:lumOff val="5000"/>
                  </a:schemeClr>
                </a:solidFill>
                <a:ea typeface="+mn-lt"/>
                <a:cs typeface="+mn-lt"/>
              </a:rPr>
              <a:t>0.7496665799159533</a:t>
            </a:r>
          </a:p>
          <a:p>
            <a:endParaRPr lang="en-US" dirty="0"/>
          </a:p>
          <a:p>
            <a:pPr marL="285750" indent="-285750">
              <a:buChar char="•"/>
            </a:pPr>
            <a:endParaRPr lang="en-US" dirty="0"/>
          </a:p>
        </p:txBody>
      </p:sp>
    </p:spTree>
    <p:extLst>
      <p:ext uri="{BB962C8B-B14F-4D97-AF65-F5344CB8AC3E}">
        <p14:creationId xmlns:p14="http://schemas.microsoft.com/office/powerpoint/2010/main" val="130566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vert="horz" lIns="91440" tIns="45720" rIns="91440" bIns="45720" rtlCol="0" anchor="t">
            <a:normAutofit lnSpcReduction="10000"/>
          </a:bodyPr>
          <a:lstStyle/>
          <a:p>
            <a:r>
              <a:rPr lang="en-US" dirty="0"/>
              <a:t>Insurance companies can continue to test various patient demographics to get a better understanding of what affects claims, how they can improve the health outcome of policyholders, and reduce the overall cost of claims. This information can also be helpful in how they market themselves and how they can better support policyholders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ea typeface="+mn-lt"/>
                <a:cs typeface="+mn-lt"/>
              </a:rPr>
              <a:t>Insurance Claim Analysis: Demographic &amp; Health Factors</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4" name="TextBox 3">
            <a:extLst>
              <a:ext uri="{FF2B5EF4-FFF2-40B4-BE49-F238E27FC236}">
                <a16:creationId xmlns:a16="http://schemas.microsoft.com/office/drawing/2014/main" id="{467FCD96-C9EB-C73B-FEB0-0F63A7A02FCD}"/>
              </a:ext>
            </a:extLst>
          </p:cNvPr>
          <p:cNvSpPr txBox="1"/>
          <p:nvPr/>
        </p:nvSpPr>
        <p:spPr>
          <a:xfrm>
            <a:off x="8081817" y="5622636"/>
            <a:ext cx="353983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dirty="0"/>
              <a:t>For reference:</a:t>
            </a:r>
          </a:p>
          <a:p>
            <a:pPr algn="r"/>
            <a:r>
              <a:rPr lang="en-US" sz="1200" dirty="0"/>
              <a:t>The </a:t>
            </a:r>
            <a:r>
              <a:rPr lang="en-US" sz="1200" dirty="0" err="1"/>
              <a:t>Colab</a:t>
            </a:r>
            <a:r>
              <a:rPr lang="en-US" sz="1200" dirty="0"/>
              <a:t> notebook is </a:t>
            </a:r>
            <a:r>
              <a:rPr lang="en-US" sz="1200" dirty="0">
                <a:hlinkClick r:id="rId2"/>
              </a:rPr>
              <a:t>here.</a:t>
            </a:r>
          </a:p>
          <a:p>
            <a:pPr algn="r"/>
            <a:endParaRPr lang="en-US" dirty="0"/>
          </a:p>
        </p:txBody>
      </p:sp>
    </p:spTree>
    <p:extLst>
      <p:ext uri="{BB962C8B-B14F-4D97-AF65-F5344CB8AC3E}">
        <p14:creationId xmlns:p14="http://schemas.microsoft.com/office/powerpoint/2010/main" val="174286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pPr algn="ctr"/>
            <a:r>
              <a:rPr lang="en-US" dirty="0"/>
              <a:t>THANK YOU</a:t>
            </a:r>
            <a:endParaRPr lang="en-US"/>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vert="horz" lIns="91440" tIns="45720" rIns="91440" bIns="45720" rtlCol="0" anchor="t">
            <a:normAutofit/>
          </a:bodyPr>
          <a:lstStyle/>
          <a:p>
            <a:pPr algn="ctr"/>
            <a:r>
              <a:rPr lang="en-US" dirty="0"/>
              <a:t>QUESTIONS</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ea typeface="+mn-lt"/>
                <a:cs typeface="+mn-lt"/>
              </a:rPr>
              <a:t>Insurance Claim Analysis: Demographic &amp; Health Factors</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17</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vert="horz" lIns="91440" tIns="45720" rIns="91440" bIns="45720" rtlCol="0" anchor="t">
            <a:normAutofit/>
          </a:bodyPr>
          <a:lstStyle/>
          <a:p>
            <a:r>
              <a:rPr lang="en-US" dirty="0"/>
              <a:t>Introduction</a:t>
            </a:r>
          </a:p>
          <a:p>
            <a:r>
              <a:rPr lang="en-US" dirty="0"/>
              <a:t>Hypotheses</a:t>
            </a:r>
          </a:p>
          <a:p>
            <a:r>
              <a:rPr lang="en-US" dirty="0"/>
              <a:t>Process &amp; Analysis </a:t>
            </a:r>
          </a:p>
          <a:p>
            <a:r>
              <a:rPr lang="en-US" dirty="0"/>
              <a:t>Results &amp; Recommendation</a:t>
            </a:r>
          </a:p>
          <a:p>
            <a:r>
              <a:rPr lang="en-US"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ea typeface="+mn-lt"/>
                <a:cs typeface="+mn-lt"/>
              </a:rPr>
              <a:t>Insurance Claim Analysis: Demographic &amp; Health Factors</a:t>
            </a:r>
          </a:p>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75FB-78C0-3893-7756-BBFC9A13C248}"/>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1B55D87A-3999-4704-571B-4D407FAD9902}"/>
              </a:ext>
            </a:extLst>
          </p:cNvPr>
          <p:cNvSpPr>
            <a:spLocks noGrp="1"/>
          </p:cNvSpPr>
          <p:nvPr>
            <p:ph type="body" idx="1"/>
          </p:nvPr>
        </p:nvSpPr>
        <p:spPr>
          <a:xfrm>
            <a:off x="1362075" y="3037320"/>
            <a:ext cx="5111750" cy="3153496"/>
          </a:xfrm>
        </p:spPr>
        <p:txBody>
          <a:bodyPr vert="horz" lIns="91440" tIns="45720" rIns="91440" bIns="45720" rtlCol="0" anchor="t">
            <a:noAutofit/>
          </a:bodyPr>
          <a:lstStyle/>
          <a:p>
            <a:pPr marL="285750" indent="-285750">
              <a:buChar char="•"/>
            </a:pPr>
            <a:r>
              <a:rPr lang="en-US" sz="1600" dirty="0">
                <a:solidFill>
                  <a:srgbClr val="374151"/>
                </a:solidFill>
                <a:latin typeface="Tenorite"/>
                <a:ea typeface="Verdana"/>
              </a:rPr>
              <a:t>The dataset from Kaggle has information on 1300+ patient demographics, including age, gender, BMI, blood pressure, diabetic status, number of children, smoking status, and region</a:t>
            </a:r>
            <a:endParaRPr lang="en-US" sz="1600" dirty="0">
              <a:solidFill>
                <a:srgbClr val="000000"/>
              </a:solidFill>
              <a:latin typeface="Tenorite"/>
              <a:ea typeface="Verdana"/>
            </a:endParaRPr>
          </a:p>
          <a:p>
            <a:pPr marL="285750" indent="-285750">
              <a:buChar char="•"/>
            </a:pPr>
            <a:r>
              <a:rPr lang="en-US" sz="1600" dirty="0">
                <a:solidFill>
                  <a:srgbClr val="374151"/>
                </a:solidFill>
                <a:latin typeface="Tenorite"/>
                <a:ea typeface="Verdana"/>
              </a:rPr>
              <a:t>Analyzing these factors across different demographics and geographic areas can provide valuable insights for decision-making about potential customers and targeted public policy support</a:t>
            </a:r>
          </a:p>
          <a:p>
            <a:pPr marL="285750" indent="-285750">
              <a:buFont typeface="Symbol"/>
              <a:buChar char="•"/>
            </a:pPr>
            <a:r>
              <a:rPr lang="en-US" sz="1600" dirty="0">
                <a:solidFill>
                  <a:srgbClr val="374151"/>
                </a:solidFill>
                <a:latin typeface="Tenorite"/>
                <a:ea typeface="Verdana"/>
              </a:rPr>
              <a:t>Overall, this dataset can uncover valuable insights and inform decision-making in various fields</a:t>
            </a:r>
          </a:p>
          <a:p>
            <a:endParaRPr lang="en-US" dirty="0"/>
          </a:p>
        </p:txBody>
      </p:sp>
      <p:sp>
        <p:nvSpPr>
          <p:cNvPr id="4" name="Footer Placeholder 3">
            <a:extLst>
              <a:ext uri="{FF2B5EF4-FFF2-40B4-BE49-F238E27FC236}">
                <a16:creationId xmlns:a16="http://schemas.microsoft.com/office/drawing/2014/main" id="{E99AE1DD-6BCE-D262-852E-D21252268879}"/>
              </a:ext>
            </a:extLst>
          </p:cNvPr>
          <p:cNvSpPr>
            <a:spLocks noGrp="1"/>
          </p:cNvSpPr>
          <p:nvPr>
            <p:ph type="ftr" sz="quarter" idx="11"/>
          </p:nvPr>
        </p:nvSpPr>
        <p:spPr/>
        <p:txBody>
          <a:bodyPr/>
          <a:lstStyle/>
          <a:p>
            <a:r>
              <a:rPr lang="en-US" dirty="0">
                <a:solidFill>
                  <a:srgbClr val="898989"/>
                </a:solidFill>
                <a:ea typeface="+mn-lt"/>
                <a:cs typeface="+mn-lt"/>
              </a:rPr>
              <a:t>Insurance Claim Analysis: Demographic &amp; Health Factors</a:t>
            </a:r>
            <a:endParaRPr lang="en-US" dirty="0"/>
          </a:p>
        </p:txBody>
      </p:sp>
      <p:sp>
        <p:nvSpPr>
          <p:cNvPr id="5" name="Slide Number Placeholder 4">
            <a:extLst>
              <a:ext uri="{FF2B5EF4-FFF2-40B4-BE49-F238E27FC236}">
                <a16:creationId xmlns:a16="http://schemas.microsoft.com/office/drawing/2014/main" id="{11E8251D-D14F-F75D-8CC9-07888706CCA0}"/>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89749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4AD6-E190-6F6C-D24F-BF48DC1E48CF}"/>
              </a:ext>
            </a:extLst>
          </p:cNvPr>
          <p:cNvSpPr>
            <a:spLocks noGrp="1"/>
          </p:cNvSpPr>
          <p:nvPr>
            <p:ph type="title"/>
          </p:nvPr>
        </p:nvSpPr>
        <p:spPr/>
        <p:txBody>
          <a:bodyPr/>
          <a:lstStyle/>
          <a:p>
            <a:r>
              <a:rPr lang="en-US"/>
              <a:t>Patient information</a:t>
            </a:r>
          </a:p>
        </p:txBody>
      </p:sp>
      <p:sp>
        <p:nvSpPr>
          <p:cNvPr id="3" name="Footer Placeholder 2">
            <a:extLst>
              <a:ext uri="{FF2B5EF4-FFF2-40B4-BE49-F238E27FC236}">
                <a16:creationId xmlns:a16="http://schemas.microsoft.com/office/drawing/2014/main" id="{6641C0E0-43B2-A1E8-04EE-CA68E143B1BF}"/>
              </a:ext>
            </a:extLst>
          </p:cNvPr>
          <p:cNvSpPr>
            <a:spLocks noGrp="1"/>
          </p:cNvSpPr>
          <p:nvPr>
            <p:ph type="ftr" sz="quarter" idx="11"/>
          </p:nvPr>
        </p:nvSpPr>
        <p:spPr/>
        <p:txBody>
          <a:bodyPr/>
          <a:lstStyle/>
          <a:p>
            <a:r>
              <a:rPr lang="en-US" dirty="0">
                <a:ea typeface="+mn-lt"/>
                <a:cs typeface="+mn-lt"/>
              </a:rPr>
              <a:t>Insurance Claim Analysis: Demographic &amp; Health Factors</a:t>
            </a:r>
            <a:endParaRPr lang="en-US" dirty="0"/>
          </a:p>
        </p:txBody>
      </p:sp>
      <p:sp>
        <p:nvSpPr>
          <p:cNvPr id="4" name="Slide Number Placeholder 3">
            <a:extLst>
              <a:ext uri="{FF2B5EF4-FFF2-40B4-BE49-F238E27FC236}">
                <a16:creationId xmlns:a16="http://schemas.microsoft.com/office/drawing/2014/main" id="{6A9E0BE4-4148-845A-8ED1-F642F26A42A6}"/>
              </a:ext>
            </a:extLst>
          </p:cNvPr>
          <p:cNvSpPr>
            <a:spLocks noGrp="1"/>
          </p:cNvSpPr>
          <p:nvPr>
            <p:ph type="sldNum" sz="quarter" idx="12"/>
          </p:nvPr>
        </p:nvSpPr>
        <p:spPr/>
        <p:txBody>
          <a:bodyPr/>
          <a:lstStyle/>
          <a:p>
            <a:fld id="{A49DFD55-3C28-40EF-9E31-A92D2E4017FF}" type="slidenum">
              <a:rPr lang="en-US" smtClean="0"/>
              <a:pPr/>
              <a:t>4</a:t>
            </a:fld>
            <a:endParaRPr lang="en-US" dirty="0"/>
          </a:p>
        </p:txBody>
      </p:sp>
      <p:graphicFrame>
        <p:nvGraphicFramePr>
          <p:cNvPr id="5" name="Table 6">
            <a:extLst>
              <a:ext uri="{FF2B5EF4-FFF2-40B4-BE49-F238E27FC236}">
                <a16:creationId xmlns:a16="http://schemas.microsoft.com/office/drawing/2014/main" id="{57B88499-E4AD-04C6-83AD-458369276FB3}"/>
              </a:ext>
            </a:extLst>
          </p:cNvPr>
          <p:cNvGraphicFramePr>
            <a:graphicFrameLocks noGrp="1"/>
          </p:cNvGraphicFramePr>
          <p:nvPr>
            <p:extLst>
              <p:ext uri="{D42A27DB-BD31-4B8C-83A1-F6EECF244321}">
                <p14:modId xmlns:p14="http://schemas.microsoft.com/office/powerpoint/2010/main" val="3729780140"/>
              </p:ext>
            </p:extLst>
          </p:nvPr>
        </p:nvGraphicFramePr>
        <p:xfrm>
          <a:off x="2043545" y="1980045"/>
          <a:ext cx="8168640" cy="3999343"/>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4011325670"/>
                    </a:ext>
                  </a:extLst>
                </a:gridCol>
                <a:gridCol w="4084320">
                  <a:extLst>
                    <a:ext uri="{9D8B030D-6E8A-4147-A177-3AD203B41FA5}">
                      <a16:colId xmlns:a16="http://schemas.microsoft.com/office/drawing/2014/main" val="487666940"/>
                    </a:ext>
                  </a:extLst>
                </a:gridCol>
              </a:tblGrid>
              <a:tr h="392545">
                <a:tc>
                  <a:txBody>
                    <a:bodyPr/>
                    <a:lstStyle/>
                    <a:p>
                      <a:r>
                        <a:rPr lang="en-US" dirty="0"/>
                        <a:t>Patient ID</a:t>
                      </a:r>
                    </a:p>
                  </a:txBody>
                  <a:tcPr/>
                </a:tc>
                <a:tc>
                  <a:txBody>
                    <a:bodyPr/>
                    <a:lstStyle/>
                    <a:p>
                      <a:r>
                        <a:rPr lang="en-US" dirty="0"/>
                        <a:t>1340 Patient Records</a:t>
                      </a:r>
                    </a:p>
                  </a:txBody>
                  <a:tcPr/>
                </a:tc>
                <a:extLst>
                  <a:ext uri="{0D108BD9-81ED-4DB2-BD59-A6C34878D82A}">
                    <a16:rowId xmlns:a16="http://schemas.microsoft.com/office/drawing/2014/main" val="3312141327"/>
                  </a:ext>
                </a:extLst>
              </a:tr>
              <a:tr h="370840">
                <a:tc>
                  <a:txBody>
                    <a:bodyPr/>
                    <a:lstStyle/>
                    <a:p>
                      <a:r>
                        <a:rPr lang="en-US" dirty="0"/>
                        <a:t>Age</a:t>
                      </a:r>
                    </a:p>
                  </a:txBody>
                  <a:tcPr/>
                </a:tc>
                <a:tc>
                  <a:txBody>
                    <a:bodyPr/>
                    <a:lstStyle/>
                    <a:p>
                      <a:r>
                        <a:rPr lang="en-US" dirty="0"/>
                        <a:t>18 – 60</a:t>
                      </a:r>
                    </a:p>
                  </a:txBody>
                  <a:tcPr/>
                </a:tc>
                <a:extLst>
                  <a:ext uri="{0D108BD9-81ED-4DB2-BD59-A6C34878D82A}">
                    <a16:rowId xmlns:a16="http://schemas.microsoft.com/office/drawing/2014/main" val="2700762002"/>
                  </a:ext>
                </a:extLst>
              </a:tr>
              <a:tr h="370840">
                <a:tc>
                  <a:txBody>
                    <a:bodyPr/>
                    <a:lstStyle/>
                    <a:p>
                      <a:r>
                        <a:rPr lang="en-US" dirty="0"/>
                        <a:t>Gender</a:t>
                      </a:r>
                    </a:p>
                  </a:txBody>
                  <a:tcPr/>
                </a:tc>
                <a:tc>
                  <a:txBody>
                    <a:bodyPr/>
                    <a:lstStyle/>
                    <a:p>
                      <a:r>
                        <a:rPr lang="en-US" dirty="0"/>
                        <a:t>Male/Female</a:t>
                      </a:r>
                    </a:p>
                  </a:txBody>
                  <a:tcPr/>
                </a:tc>
                <a:extLst>
                  <a:ext uri="{0D108BD9-81ED-4DB2-BD59-A6C34878D82A}">
                    <a16:rowId xmlns:a16="http://schemas.microsoft.com/office/drawing/2014/main" val="2754606444"/>
                  </a:ext>
                </a:extLst>
              </a:tr>
              <a:tr h="370840">
                <a:tc>
                  <a:txBody>
                    <a:bodyPr/>
                    <a:lstStyle/>
                    <a:p>
                      <a:r>
                        <a:rPr lang="en-US" dirty="0"/>
                        <a:t>BMI(Body Mass Index)</a:t>
                      </a:r>
                    </a:p>
                  </a:txBody>
                  <a:tcPr/>
                </a:tc>
                <a:tc>
                  <a:txBody>
                    <a:bodyPr/>
                    <a:lstStyle/>
                    <a:p>
                      <a:r>
                        <a:rPr lang="en-US" dirty="0"/>
                        <a:t>16 – 53.1</a:t>
                      </a:r>
                    </a:p>
                  </a:txBody>
                  <a:tcPr/>
                </a:tc>
                <a:extLst>
                  <a:ext uri="{0D108BD9-81ED-4DB2-BD59-A6C34878D82A}">
                    <a16:rowId xmlns:a16="http://schemas.microsoft.com/office/drawing/2014/main" val="550116884"/>
                  </a:ext>
                </a:extLst>
              </a:tr>
              <a:tr h="370840">
                <a:tc>
                  <a:txBody>
                    <a:bodyPr/>
                    <a:lstStyle/>
                    <a:p>
                      <a:r>
                        <a:rPr lang="en-US" dirty="0"/>
                        <a:t>Blood Pressure</a:t>
                      </a:r>
                    </a:p>
                  </a:txBody>
                  <a:tcPr/>
                </a:tc>
                <a:tc>
                  <a:txBody>
                    <a:bodyPr/>
                    <a:lstStyle/>
                    <a:p>
                      <a:r>
                        <a:rPr lang="en-US" dirty="0"/>
                        <a:t>80 - 140</a:t>
                      </a:r>
                    </a:p>
                  </a:txBody>
                  <a:tcPr/>
                </a:tc>
                <a:extLst>
                  <a:ext uri="{0D108BD9-81ED-4DB2-BD59-A6C34878D82A}">
                    <a16:rowId xmlns:a16="http://schemas.microsoft.com/office/drawing/2014/main" val="3474913116"/>
                  </a:ext>
                </a:extLst>
              </a:tr>
              <a:tr h="370840">
                <a:tc>
                  <a:txBody>
                    <a:bodyPr/>
                    <a:lstStyle/>
                    <a:p>
                      <a:r>
                        <a:rPr lang="en-US" dirty="0"/>
                        <a:t>Diabetic</a:t>
                      </a:r>
                    </a:p>
                  </a:txBody>
                  <a:tcPr/>
                </a:tc>
                <a:tc>
                  <a:txBody>
                    <a:bodyPr/>
                    <a:lstStyle/>
                    <a:p>
                      <a:r>
                        <a:rPr lang="en-US" dirty="0"/>
                        <a:t>Yes/No</a:t>
                      </a:r>
                    </a:p>
                  </a:txBody>
                  <a:tcPr/>
                </a:tc>
                <a:extLst>
                  <a:ext uri="{0D108BD9-81ED-4DB2-BD59-A6C34878D82A}">
                    <a16:rowId xmlns:a16="http://schemas.microsoft.com/office/drawing/2014/main" val="2298166211"/>
                  </a:ext>
                </a:extLst>
              </a:tr>
              <a:tr h="370840">
                <a:tc>
                  <a:txBody>
                    <a:bodyPr/>
                    <a:lstStyle/>
                    <a:p>
                      <a:r>
                        <a:rPr lang="en-US" dirty="0"/>
                        <a:t>Children</a:t>
                      </a:r>
                    </a:p>
                  </a:txBody>
                  <a:tcPr/>
                </a:tc>
                <a:tc>
                  <a:txBody>
                    <a:bodyPr/>
                    <a:lstStyle/>
                    <a:p>
                      <a:r>
                        <a:rPr lang="en-US" dirty="0"/>
                        <a:t>0 - 5</a:t>
                      </a:r>
                    </a:p>
                  </a:txBody>
                  <a:tcPr/>
                </a:tc>
                <a:extLst>
                  <a:ext uri="{0D108BD9-81ED-4DB2-BD59-A6C34878D82A}">
                    <a16:rowId xmlns:a16="http://schemas.microsoft.com/office/drawing/2014/main" val="990448482"/>
                  </a:ext>
                </a:extLst>
              </a:tr>
              <a:tr h="370840">
                <a:tc>
                  <a:txBody>
                    <a:bodyPr/>
                    <a:lstStyle/>
                    <a:p>
                      <a:r>
                        <a:rPr lang="en-US" dirty="0"/>
                        <a:t>Smoker</a:t>
                      </a:r>
                    </a:p>
                  </a:txBody>
                  <a:tcPr/>
                </a:tc>
                <a:tc>
                  <a:txBody>
                    <a:bodyPr/>
                    <a:lstStyle/>
                    <a:p>
                      <a:r>
                        <a:rPr lang="en-US" dirty="0"/>
                        <a:t>Yes/No</a:t>
                      </a:r>
                    </a:p>
                  </a:txBody>
                  <a:tcPr/>
                </a:tc>
                <a:extLst>
                  <a:ext uri="{0D108BD9-81ED-4DB2-BD59-A6C34878D82A}">
                    <a16:rowId xmlns:a16="http://schemas.microsoft.com/office/drawing/2014/main" val="4036227542"/>
                  </a:ext>
                </a:extLst>
              </a:tr>
              <a:tr h="370839">
                <a:tc>
                  <a:txBody>
                    <a:bodyPr/>
                    <a:lstStyle/>
                    <a:p>
                      <a:pPr lvl="0">
                        <a:buNone/>
                      </a:pPr>
                      <a:r>
                        <a:rPr lang="en-US" dirty="0"/>
                        <a:t>Region</a:t>
                      </a:r>
                    </a:p>
                  </a:txBody>
                  <a:tcPr/>
                </a:tc>
                <a:tc>
                  <a:txBody>
                    <a:bodyPr/>
                    <a:lstStyle/>
                    <a:p>
                      <a:pPr lvl="0">
                        <a:buNone/>
                      </a:pPr>
                      <a:r>
                        <a:rPr lang="en-US" dirty="0"/>
                        <a:t>Northwest, Northeast, Southwest, Southeast</a:t>
                      </a:r>
                    </a:p>
                  </a:txBody>
                  <a:tcPr/>
                </a:tc>
                <a:extLst>
                  <a:ext uri="{0D108BD9-81ED-4DB2-BD59-A6C34878D82A}">
                    <a16:rowId xmlns:a16="http://schemas.microsoft.com/office/drawing/2014/main" val="1966438284"/>
                  </a:ext>
                </a:extLst>
              </a:tr>
              <a:tr h="370838">
                <a:tc>
                  <a:txBody>
                    <a:bodyPr/>
                    <a:lstStyle/>
                    <a:p>
                      <a:pPr lvl="0">
                        <a:buNone/>
                      </a:pPr>
                      <a:r>
                        <a:rPr lang="en-US" dirty="0"/>
                        <a:t>Claim</a:t>
                      </a:r>
                    </a:p>
                  </a:txBody>
                  <a:tcPr/>
                </a:tc>
                <a:tc>
                  <a:txBody>
                    <a:bodyPr/>
                    <a:lstStyle/>
                    <a:p>
                      <a:pPr lvl="0">
                        <a:buNone/>
                      </a:pPr>
                      <a:r>
                        <a:rPr lang="en-US" dirty="0"/>
                        <a:t>$1120 - $64000</a:t>
                      </a:r>
                    </a:p>
                  </a:txBody>
                  <a:tcPr/>
                </a:tc>
                <a:extLst>
                  <a:ext uri="{0D108BD9-81ED-4DB2-BD59-A6C34878D82A}">
                    <a16:rowId xmlns:a16="http://schemas.microsoft.com/office/drawing/2014/main" val="3018908821"/>
                  </a:ext>
                </a:extLst>
              </a:tr>
            </a:tbl>
          </a:graphicData>
        </a:graphic>
      </p:graphicFrame>
    </p:spTree>
    <p:extLst>
      <p:ext uri="{BB962C8B-B14F-4D97-AF65-F5344CB8AC3E}">
        <p14:creationId xmlns:p14="http://schemas.microsoft.com/office/powerpoint/2010/main" val="30934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10D4-4465-0EE2-3CCA-F7708FE78D51}"/>
              </a:ext>
            </a:extLst>
          </p:cNvPr>
          <p:cNvSpPr>
            <a:spLocks noGrp="1"/>
          </p:cNvSpPr>
          <p:nvPr>
            <p:ph type="title"/>
          </p:nvPr>
        </p:nvSpPr>
        <p:spPr/>
        <p:txBody>
          <a:bodyPr/>
          <a:lstStyle/>
          <a:p>
            <a:r>
              <a:rPr lang="en-US"/>
              <a:t>Areas of focus</a:t>
            </a:r>
          </a:p>
        </p:txBody>
      </p:sp>
      <p:sp>
        <p:nvSpPr>
          <p:cNvPr id="3" name="Footer Placeholder 2">
            <a:extLst>
              <a:ext uri="{FF2B5EF4-FFF2-40B4-BE49-F238E27FC236}">
                <a16:creationId xmlns:a16="http://schemas.microsoft.com/office/drawing/2014/main" id="{8F455B26-5177-652B-4A44-E47C46204B35}"/>
              </a:ext>
            </a:extLst>
          </p:cNvPr>
          <p:cNvSpPr>
            <a:spLocks noGrp="1"/>
          </p:cNvSpPr>
          <p:nvPr>
            <p:ph type="ftr" sz="quarter" idx="11"/>
          </p:nvPr>
        </p:nvSpPr>
        <p:spPr/>
        <p:txBody>
          <a:bodyPr/>
          <a:lstStyle/>
          <a:p>
            <a:r>
              <a:rPr lang="en-US" dirty="0">
                <a:ea typeface="+mn-lt"/>
                <a:cs typeface="+mn-lt"/>
              </a:rPr>
              <a:t>Insurance Claim Analysis: Demographic &amp; Health Factors</a:t>
            </a:r>
          </a:p>
          <a:p>
            <a:endParaRPr lang="en-US" dirty="0"/>
          </a:p>
        </p:txBody>
      </p:sp>
      <p:sp>
        <p:nvSpPr>
          <p:cNvPr id="4" name="Slide Number Placeholder 3">
            <a:extLst>
              <a:ext uri="{FF2B5EF4-FFF2-40B4-BE49-F238E27FC236}">
                <a16:creationId xmlns:a16="http://schemas.microsoft.com/office/drawing/2014/main" id="{7E5A167D-4243-0343-E945-BDBC47D15FEF}"/>
              </a:ext>
            </a:extLst>
          </p:cNvPr>
          <p:cNvSpPr>
            <a:spLocks noGrp="1"/>
          </p:cNvSpPr>
          <p:nvPr>
            <p:ph type="sldNum" sz="quarter" idx="12"/>
          </p:nvPr>
        </p:nvSpPr>
        <p:spPr/>
        <p:txBody>
          <a:bodyPr/>
          <a:lstStyle/>
          <a:p>
            <a:fld id="{A49DFD55-3C28-40EF-9E31-A92D2E4017FF}" type="slidenum">
              <a:rPr lang="en-US" smtClean="0"/>
              <a:pPr/>
              <a:t>5</a:t>
            </a:fld>
            <a:endParaRPr lang="en-US" dirty="0"/>
          </a:p>
        </p:txBody>
      </p:sp>
      <p:graphicFrame>
        <p:nvGraphicFramePr>
          <p:cNvPr id="7" name="Table 6">
            <a:extLst>
              <a:ext uri="{FF2B5EF4-FFF2-40B4-BE49-F238E27FC236}">
                <a16:creationId xmlns:a16="http://schemas.microsoft.com/office/drawing/2014/main" id="{F212A9A2-6219-02D0-023D-71CA25D893F6}"/>
              </a:ext>
            </a:extLst>
          </p:cNvPr>
          <p:cNvGraphicFramePr>
            <a:graphicFrameLocks noGrp="1"/>
          </p:cNvGraphicFramePr>
          <p:nvPr>
            <p:extLst>
              <p:ext uri="{D42A27DB-BD31-4B8C-83A1-F6EECF244321}">
                <p14:modId xmlns:p14="http://schemas.microsoft.com/office/powerpoint/2010/main" val="913397495"/>
              </p:ext>
            </p:extLst>
          </p:nvPr>
        </p:nvGraphicFramePr>
        <p:xfrm>
          <a:off x="2947987" y="2109787"/>
          <a:ext cx="6296025" cy="2638425"/>
        </p:xfrm>
        <a:graphic>
          <a:graphicData uri="http://schemas.openxmlformats.org/drawingml/2006/table">
            <a:tbl>
              <a:tblPr firstRow="1" bandRow="1">
                <a:tableStyleId>{5C22544A-7EE6-4342-B048-85BDC9FD1C3A}</a:tableStyleId>
              </a:tblPr>
              <a:tblGrid>
                <a:gridCol w="6296025">
                  <a:extLst>
                    <a:ext uri="{9D8B030D-6E8A-4147-A177-3AD203B41FA5}">
                      <a16:colId xmlns:a16="http://schemas.microsoft.com/office/drawing/2014/main" val="2704873123"/>
                    </a:ext>
                  </a:extLst>
                </a:gridCol>
              </a:tblGrid>
              <a:tr h="695325">
                <a:tc>
                  <a:txBody>
                    <a:bodyPr/>
                    <a:lstStyle/>
                    <a:p>
                      <a:pPr algn="ctr" fontAlgn="base"/>
                      <a:r>
                        <a:rPr lang="en-US" sz="1800" dirty="0">
                          <a:effectLst/>
                        </a:rPr>
                        <a:t>Patient ID​</a:t>
                      </a:r>
                      <a:endParaRPr lang="en-US" b="1" dirty="0">
                        <a:solidFill>
                          <a:srgbClr val="FFFFFF"/>
                        </a:solidFill>
                        <a:effectLst/>
                      </a:endParaRPr>
                    </a:p>
                  </a:txBody>
                  <a:tcPr/>
                </a:tc>
                <a:extLst>
                  <a:ext uri="{0D108BD9-81ED-4DB2-BD59-A6C34878D82A}">
                    <a16:rowId xmlns:a16="http://schemas.microsoft.com/office/drawing/2014/main" val="4022150860"/>
                  </a:ext>
                </a:extLst>
              </a:tr>
              <a:tr h="647700">
                <a:tc>
                  <a:txBody>
                    <a:bodyPr/>
                    <a:lstStyle/>
                    <a:p>
                      <a:pPr algn="ctr" fontAlgn="base"/>
                      <a:r>
                        <a:rPr lang="en-US" sz="1800" dirty="0">
                          <a:effectLst/>
                        </a:rPr>
                        <a:t>BMI​</a:t>
                      </a:r>
                      <a:endParaRPr lang="en-US" dirty="0">
                        <a:effectLst/>
                      </a:endParaRPr>
                    </a:p>
                  </a:txBody>
                  <a:tcPr/>
                </a:tc>
                <a:extLst>
                  <a:ext uri="{0D108BD9-81ED-4DB2-BD59-A6C34878D82A}">
                    <a16:rowId xmlns:a16="http://schemas.microsoft.com/office/drawing/2014/main" val="3855995944"/>
                  </a:ext>
                </a:extLst>
              </a:tr>
              <a:tr h="647700">
                <a:tc>
                  <a:txBody>
                    <a:bodyPr/>
                    <a:lstStyle/>
                    <a:p>
                      <a:pPr algn="ctr" fontAlgn="base"/>
                      <a:r>
                        <a:rPr lang="en-US" sz="1800" dirty="0">
                          <a:effectLst/>
                        </a:rPr>
                        <a:t>Diabetic​</a:t>
                      </a:r>
                      <a:endParaRPr lang="en-US" dirty="0">
                        <a:effectLst/>
                      </a:endParaRPr>
                    </a:p>
                  </a:txBody>
                  <a:tcPr/>
                </a:tc>
                <a:extLst>
                  <a:ext uri="{0D108BD9-81ED-4DB2-BD59-A6C34878D82A}">
                    <a16:rowId xmlns:a16="http://schemas.microsoft.com/office/drawing/2014/main" val="2393004845"/>
                  </a:ext>
                </a:extLst>
              </a:tr>
              <a:tr h="647700">
                <a:tc>
                  <a:txBody>
                    <a:bodyPr/>
                    <a:lstStyle/>
                    <a:p>
                      <a:pPr algn="ctr" fontAlgn="base"/>
                      <a:r>
                        <a:rPr lang="en-US" sz="1800" dirty="0">
                          <a:effectLst/>
                        </a:rPr>
                        <a:t>Claim​</a:t>
                      </a:r>
                      <a:endParaRPr lang="en-US" dirty="0">
                        <a:effectLst/>
                      </a:endParaRPr>
                    </a:p>
                  </a:txBody>
                  <a:tcPr/>
                </a:tc>
                <a:extLst>
                  <a:ext uri="{0D108BD9-81ED-4DB2-BD59-A6C34878D82A}">
                    <a16:rowId xmlns:a16="http://schemas.microsoft.com/office/drawing/2014/main" val="738738342"/>
                  </a:ext>
                </a:extLst>
              </a:tr>
            </a:tbl>
          </a:graphicData>
        </a:graphic>
      </p:graphicFrame>
    </p:spTree>
    <p:extLst>
      <p:ext uri="{BB962C8B-B14F-4D97-AF65-F5344CB8AC3E}">
        <p14:creationId xmlns:p14="http://schemas.microsoft.com/office/powerpoint/2010/main" val="236080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3628-23F0-E4E7-4D3B-38B7773B05BB}"/>
              </a:ext>
            </a:extLst>
          </p:cNvPr>
          <p:cNvSpPr>
            <a:spLocks noGrp="1"/>
          </p:cNvSpPr>
          <p:nvPr>
            <p:ph type="title"/>
          </p:nvPr>
        </p:nvSpPr>
        <p:spPr/>
        <p:txBody>
          <a:bodyPr/>
          <a:lstStyle/>
          <a:p>
            <a:r>
              <a:rPr lang="en-US"/>
              <a:t>Research</a:t>
            </a:r>
          </a:p>
        </p:txBody>
      </p:sp>
      <p:sp>
        <p:nvSpPr>
          <p:cNvPr id="3" name="Text Placeholder 2">
            <a:extLst>
              <a:ext uri="{FF2B5EF4-FFF2-40B4-BE49-F238E27FC236}">
                <a16:creationId xmlns:a16="http://schemas.microsoft.com/office/drawing/2014/main" id="{BA81F079-AB99-F286-17D7-FA882861AFBF}"/>
              </a:ext>
            </a:extLst>
          </p:cNvPr>
          <p:cNvSpPr>
            <a:spLocks noGrp="1"/>
          </p:cNvSpPr>
          <p:nvPr>
            <p:ph type="body" idx="1"/>
          </p:nvPr>
        </p:nvSpPr>
        <p:spPr/>
        <p:txBody>
          <a:bodyPr vert="horz" lIns="91440" tIns="45720" rIns="91440" bIns="45720" rtlCol="0" anchor="t">
            <a:normAutofit/>
          </a:bodyPr>
          <a:lstStyle/>
          <a:p>
            <a:r>
              <a:rPr lang="en-US" sz="2000" dirty="0"/>
              <a:t>How does patient demographics affect insurance claims?</a:t>
            </a:r>
          </a:p>
        </p:txBody>
      </p:sp>
      <p:sp>
        <p:nvSpPr>
          <p:cNvPr id="4" name="Footer Placeholder 3">
            <a:extLst>
              <a:ext uri="{FF2B5EF4-FFF2-40B4-BE49-F238E27FC236}">
                <a16:creationId xmlns:a16="http://schemas.microsoft.com/office/drawing/2014/main" id="{D4DD4018-9FDA-ED69-BCAF-D6E148E9BBA0}"/>
              </a:ext>
            </a:extLst>
          </p:cNvPr>
          <p:cNvSpPr>
            <a:spLocks noGrp="1"/>
          </p:cNvSpPr>
          <p:nvPr>
            <p:ph type="ftr" sz="quarter" idx="11"/>
          </p:nvPr>
        </p:nvSpPr>
        <p:spPr/>
        <p:txBody>
          <a:bodyPr/>
          <a:lstStyle/>
          <a:p>
            <a:r>
              <a:rPr lang="en-US" dirty="0">
                <a:ea typeface="+mn-lt"/>
                <a:cs typeface="+mn-lt"/>
              </a:rPr>
              <a:t>Insurance Claim Analysis: Demographic &amp; Health Factors</a:t>
            </a:r>
            <a:endParaRPr lang="en-US" dirty="0"/>
          </a:p>
        </p:txBody>
      </p:sp>
      <p:sp>
        <p:nvSpPr>
          <p:cNvPr id="5" name="Slide Number Placeholder 4">
            <a:extLst>
              <a:ext uri="{FF2B5EF4-FFF2-40B4-BE49-F238E27FC236}">
                <a16:creationId xmlns:a16="http://schemas.microsoft.com/office/drawing/2014/main" id="{37FCB9CF-D949-F26E-8CE5-2456A1A9C12C}"/>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77307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94DC-AAAF-EF94-7E22-5A1632655581}"/>
              </a:ext>
            </a:extLst>
          </p:cNvPr>
          <p:cNvSpPr>
            <a:spLocks noGrp="1"/>
          </p:cNvSpPr>
          <p:nvPr>
            <p:ph type="ctrTitle"/>
          </p:nvPr>
        </p:nvSpPr>
        <p:spPr/>
        <p:txBody>
          <a:bodyPr/>
          <a:lstStyle/>
          <a:p>
            <a:r>
              <a:rPr lang="en-US" dirty="0"/>
              <a:t>hypotheses</a:t>
            </a:r>
          </a:p>
        </p:txBody>
      </p:sp>
      <p:sp>
        <p:nvSpPr>
          <p:cNvPr id="3" name="Subtitle 2">
            <a:extLst>
              <a:ext uri="{FF2B5EF4-FFF2-40B4-BE49-F238E27FC236}">
                <a16:creationId xmlns:a16="http://schemas.microsoft.com/office/drawing/2014/main" id="{1DC777DD-4DE7-D5E5-85B7-428F025694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448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8B78-AEC9-7E4C-1CB8-9C70C47EB882}"/>
              </a:ext>
            </a:extLst>
          </p:cNvPr>
          <p:cNvSpPr>
            <a:spLocks noGrp="1"/>
          </p:cNvSpPr>
          <p:nvPr>
            <p:ph type="title"/>
          </p:nvPr>
        </p:nvSpPr>
        <p:spPr>
          <a:xfrm>
            <a:off x="3534064" y="267783"/>
            <a:ext cx="4082142" cy="585788"/>
          </a:xfrm>
        </p:spPr>
        <p:txBody>
          <a:bodyPr/>
          <a:lstStyle/>
          <a:p>
            <a:pPr algn="ctr"/>
            <a:r>
              <a:rPr lang="en-US" dirty="0"/>
              <a:t>BMI &amp; CLAIMS</a:t>
            </a:r>
          </a:p>
        </p:txBody>
      </p:sp>
      <p:sp>
        <p:nvSpPr>
          <p:cNvPr id="3" name="Text Placeholder 2">
            <a:extLst>
              <a:ext uri="{FF2B5EF4-FFF2-40B4-BE49-F238E27FC236}">
                <a16:creationId xmlns:a16="http://schemas.microsoft.com/office/drawing/2014/main" id="{FF4751F7-2BDB-182F-325F-2D6DCD22848D}"/>
              </a:ext>
            </a:extLst>
          </p:cNvPr>
          <p:cNvSpPr>
            <a:spLocks noGrp="1"/>
          </p:cNvSpPr>
          <p:nvPr>
            <p:ph type="body" sz="quarter" idx="13"/>
          </p:nvPr>
        </p:nvSpPr>
        <p:spPr>
          <a:xfrm>
            <a:off x="166074" y="1507772"/>
            <a:ext cx="2430400" cy="514350"/>
          </a:xfrm>
        </p:spPr>
        <p:txBody>
          <a:bodyPr>
            <a:normAutofit fontScale="92500"/>
          </a:bodyPr>
          <a:lstStyle/>
          <a:p>
            <a:r>
              <a:rPr lang="en-US" dirty="0"/>
              <a:t>NULL HYPOTHESIS 1</a:t>
            </a:r>
          </a:p>
        </p:txBody>
      </p:sp>
      <p:sp>
        <p:nvSpPr>
          <p:cNvPr id="5" name="Text Placeholder 4">
            <a:extLst>
              <a:ext uri="{FF2B5EF4-FFF2-40B4-BE49-F238E27FC236}">
                <a16:creationId xmlns:a16="http://schemas.microsoft.com/office/drawing/2014/main" id="{9172E38F-7CB0-035F-F548-DC509FE8AFB7}"/>
              </a:ext>
            </a:extLst>
          </p:cNvPr>
          <p:cNvSpPr>
            <a:spLocks noGrp="1"/>
          </p:cNvSpPr>
          <p:nvPr>
            <p:ph type="body" sz="quarter" idx="15"/>
          </p:nvPr>
        </p:nvSpPr>
        <p:spPr>
          <a:xfrm>
            <a:off x="403375" y="3660422"/>
            <a:ext cx="3076945" cy="514350"/>
          </a:xfrm>
        </p:spPr>
        <p:txBody>
          <a:bodyPr>
            <a:normAutofit fontScale="92500"/>
          </a:bodyPr>
          <a:lstStyle/>
          <a:p>
            <a:r>
              <a:rPr lang="en-US" sz="1900" dirty="0">
                <a:ea typeface="+mn-lt"/>
                <a:cs typeface="+mn-lt"/>
              </a:rPr>
              <a:t>ALTERNATIVE HYPOTHESIS 1</a:t>
            </a:r>
            <a:endParaRPr lang="en-US" dirty="0"/>
          </a:p>
        </p:txBody>
      </p:sp>
      <p:sp>
        <p:nvSpPr>
          <p:cNvPr id="7" name="Text Placeholder 6">
            <a:extLst>
              <a:ext uri="{FF2B5EF4-FFF2-40B4-BE49-F238E27FC236}">
                <a16:creationId xmlns:a16="http://schemas.microsoft.com/office/drawing/2014/main" id="{8DD767A7-8DAC-657B-AD3A-61AD4D65D976}"/>
              </a:ext>
            </a:extLst>
          </p:cNvPr>
          <p:cNvSpPr>
            <a:spLocks noGrp="1"/>
          </p:cNvSpPr>
          <p:nvPr>
            <p:ph type="body" sz="quarter" idx="17"/>
          </p:nvPr>
        </p:nvSpPr>
        <p:spPr/>
        <p:txBody>
          <a:bodyPr>
            <a:normAutofit/>
          </a:bodyPr>
          <a:lstStyle/>
          <a:p>
            <a:r>
              <a:rPr lang="en-US" sz="1600" dirty="0">
                <a:solidFill>
                  <a:srgbClr val="272727"/>
                </a:solidFill>
                <a:ea typeface="+mn-lt"/>
                <a:cs typeface="+mn-lt"/>
              </a:rPr>
              <a:t>There is no correlation between patient BMI's and the amount made in insurance claims</a:t>
            </a:r>
          </a:p>
        </p:txBody>
      </p:sp>
      <p:sp>
        <p:nvSpPr>
          <p:cNvPr id="9" name="Text Placeholder 8">
            <a:extLst>
              <a:ext uri="{FF2B5EF4-FFF2-40B4-BE49-F238E27FC236}">
                <a16:creationId xmlns:a16="http://schemas.microsoft.com/office/drawing/2014/main" id="{0816EB90-3A43-8E55-0275-2A5DFC1E605F}"/>
              </a:ext>
            </a:extLst>
          </p:cNvPr>
          <p:cNvSpPr>
            <a:spLocks noGrp="1"/>
          </p:cNvSpPr>
          <p:nvPr>
            <p:ph type="body" sz="quarter" idx="19"/>
          </p:nvPr>
        </p:nvSpPr>
        <p:spPr/>
        <p:txBody>
          <a:bodyPr>
            <a:normAutofit/>
          </a:bodyPr>
          <a:lstStyle/>
          <a:p>
            <a:r>
              <a:rPr lang="en-US" sz="1600" dirty="0">
                <a:solidFill>
                  <a:srgbClr val="272727"/>
                </a:solidFill>
                <a:ea typeface="+mn-lt"/>
                <a:cs typeface="+mn-lt"/>
              </a:rPr>
              <a:t>There is a significant correlation between patient BMI's and the amount made in insurance claims</a:t>
            </a:r>
          </a:p>
        </p:txBody>
      </p:sp>
      <p:sp>
        <p:nvSpPr>
          <p:cNvPr id="11" name="Footer Placeholder 10">
            <a:extLst>
              <a:ext uri="{FF2B5EF4-FFF2-40B4-BE49-F238E27FC236}">
                <a16:creationId xmlns:a16="http://schemas.microsoft.com/office/drawing/2014/main" id="{77DB9F1A-A275-F17D-A542-982783B8DD9F}"/>
              </a:ext>
            </a:extLst>
          </p:cNvPr>
          <p:cNvSpPr>
            <a:spLocks noGrp="1"/>
          </p:cNvSpPr>
          <p:nvPr>
            <p:ph type="ftr" sz="quarter" idx="11"/>
          </p:nvPr>
        </p:nvSpPr>
        <p:spPr/>
        <p:txBody>
          <a:bodyPr/>
          <a:lstStyle/>
          <a:p>
            <a:r>
              <a:rPr lang="en-US" dirty="0">
                <a:ea typeface="+mn-lt"/>
                <a:cs typeface="+mn-lt"/>
              </a:rPr>
              <a:t>Insurance Claim Analysis: Demographic &amp; Health Factors</a:t>
            </a:r>
            <a:endParaRPr lang="en-US" dirty="0"/>
          </a:p>
        </p:txBody>
      </p:sp>
      <p:sp>
        <p:nvSpPr>
          <p:cNvPr id="12" name="Slide Number Placeholder 11">
            <a:extLst>
              <a:ext uri="{FF2B5EF4-FFF2-40B4-BE49-F238E27FC236}">
                <a16:creationId xmlns:a16="http://schemas.microsoft.com/office/drawing/2014/main" id="{CB86768D-460F-DB09-9A5B-2EA402506404}"/>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23047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D49C-4384-0EEF-CF3D-9D26CA889065}"/>
              </a:ext>
            </a:extLst>
          </p:cNvPr>
          <p:cNvSpPr>
            <a:spLocks noGrp="1"/>
          </p:cNvSpPr>
          <p:nvPr>
            <p:ph type="title"/>
          </p:nvPr>
        </p:nvSpPr>
        <p:spPr>
          <a:xfrm>
            <a:off x="3534064" y="279328"/>
            <a:ext cx="4082142" cy="585788"/>
          </a:xfrm>
        </p:spPr>
        <p:txBody>
          <a:bodyPr/>
          <a:lstStyle/>
          <a:p>
            <a:pPr algn="ctr"/>
            <a:r>
              <a:rPr lang="en-US"/>
              <a:t>Diabetes</a:t>
            </a:r>
            <a:r>
              <a:rPr lang="en-US" dirty="0"/>
              <a:t> &amp; CLAIMS</a:t>
            </a:r>
            <a:endParaRPr lang="en-US"/>
          </a:p>
        </p:txBody>
      </p:sp>
      <p:sp>
        <p:nvSpPr>
          <p:cNvPr id="3" name="Text Placeholder 2">
            <a:extLst>
              <a:ext uri="{FF2B5EF4-FFF2-40B4-BE49-F238E27FC236}">
                <a16:creationId xmlns:a16="http://schemas.microsoft.com/office/drawing/2014/main" id="{C2F8AEA0-460B-AF39-FC49-B21EDE0A5F05}"/>
              </a:ext>
            </a:extLst>
          </p:cNvPr>
          <p:cNvSpPr>
            <a:spLocks noGrp="1"/>
          </p:cNvSpPr>
          <p:nvPr>
            <p:ph type="body" sz="quarter" idx="13"/>
          </p:nvPr>
        </p:nvSpPr>
        <p:spPr>
          <a:xfrm>
            <a:off x="166074" y="1507772"/>
            <a:ext cx="2361127" cy="514350"/>
          </a:xfrm>
        </p:spPr>
        <p:txBody>
          <a:bodyPr>
            <a:normAutofit fontScale="92500"/>
          </a:bodyPr>
          <a:lstStyle/>
          <a:p>
            <a:r>
              <a:rPr lang="en-US" dirty="0"/>
              <a:t>NULL HYPOTHESIS 2</a:t>
            </a:r>
          </a:p>
        </p:txBody>
      </p:sp>
      <p:sp>
        <p:nvSpPr>
          <p:cNvPr id="5" name="Text Placeholder 4">
            <a:extLst>
              <a:ext uri="{FF2B5EF4-FFF2-40B4-BE49-F238E27FC236}">
                <a16:creationId xmlns:a16="http://schemas.microsoft.com/office/drawing/2014/main" id="{CFFF2B0E-5A20-CE5C-DD50-98685D0C43C7}"/>
              </a:ext>
            </a:extLst>
          </p:cNvPr>
          <p:cNvSpPr>
            <a:spLocks noGrp="1"/>
          </p:cNvSpPr>
          <p:nvPr>
            <p:ph type="body" sz="quarter" idx="15"/>
          </p:nvPr>
        </p:nvSpPr>
        <p:spPr>
          <a:xfrm>
            <a:off x="218648" y="3660422"/>
            <a:ext cx="3261672" cy="514350"/>
          </a:xfrm>
        </p:spPr>
        <p:txBody>
          <a:bodyPr>
            <a:normAutofit fontScale="92500"/>
          </a:bodyPr>
          <a:lstStyle/>
          <a:p>
            <a:r>
              <a:rPr lang="en-US" dirty="0"/>
              <a:t>ALTERNATIVE HYPOTHESIS 2</a:t>
            </a:r>
          </a:p>
        </p:txBody>
      </p:sp>
      <p:sp>
        <p:nvSpPr>
          <p:cNvPr id="7" name="Text Placeholder 6">
            <a:extLst>
              <a:ext uri="{FF2B5EF4-FFF2-40B4-BE49-F238E27FC236}">
                <a16:creationId xmlns:a16="http://schemas.microsoft.com/office/drawing/2014/main" id="{9AF091C6-BE7F-37FF-848C-B9BA9DF4394E}"/>
              </a:ext>
            </a:extLst>
          </p:cNvPr>
          <p:cNvSpPr>
            <a:spLocks noGrp="1"/>
          </p:cNvSpPr>
          <p:nvPr>
            <p:ph type="body" sz="quarter" idx="17"/>
          </p:nvPr>
        </p:nvSpPr>
        <p:spPr/>
        <p:txBody>
          <a:bodyPr>
            <a:normAutofit/>
          </a:bodyPr>
          <a:lstStyle/>
          <a:p>
            <a:r>
              <a:rPr lang="en-US" sz="1600" dirty="0">
                <a:solidFill>
                  <a:srgbClr val="272727"/>
                </a:solidFill>
                <a:ea typeface="+mn-lt"/>
                <a:cs typeface="+mn-lt"/>
              </a:rPr>
              <a:t>There is no difference in the average amount in insurance claims for patients that have diabetes as opposed to those who do not</a:t>
            </a:r>
          </a:p>
        </p:txBody>
      </p:sp>
      <p:sp>
        <p:nvSpPr>
          <p:cNvPr id="9" name="Text Placeholder 8">
            <a:extLst>
              <a:ext uri="{FF2B5EF4-FFF2-40B4-BE49-F238E27FC236}">
                <a16:creationId xmlns:a16="http://schemas.microsoft.com/office/drawing/2014/main" id="{E030B1F0-8D3B-5B16-3D3E-C0A0BD2870A1}"/>
              </a:ext>
            </a:extLst>
          </p:cNvPr>
          <p:cNvSpPr>
            <a:spLocks noGrp="1"/>
          </p:cNvSpPr>
          <p:nvPr>
            <p:ph type="body" sz="quarter" idx="19"/>
          </p:nvPr>
        </p:nvSpPr>
        <p:spPr/>
        <p:txBody>
          <a:bodyPr>
            <a:normAutofit/>
          </a:bodyPr>
          <a:lstStyle/>
          <a:p>
            <a:r>
              <a:rPr lang="en-US" sz="1600" dirty="0">
                <a:solidFill>
                  <a:srgbClr val="272727"/>
                </a:solidFill>
                <a:ea typeface="+mn-lt"/>
                <a:cs typeface="+mn-lt"/>
              </a:rPr>
              <a:t>There is a significant difference between patients that have diabetes and the amount made in claims as opposed to patients that do not have diabetes</a:t>
            </a:r>
          </a:p>
        </p:txBody>
      </p:sp>
      <p:sp>
        <p:nvSpPr>
          <p:cNvPr id="11" name="Footer Placeholder 10">
            <a:extLst>
              <a:ext uri="{FF2B5EF4-FFF2-40B4-BE49-F238E27FC236}">
                <a16:creationId xmlns:a16="http://schemas.microsoft.com/office/drawing/2014/main" id="{535ECD5F-F98B-AF0B-7F9B-524E5289BE1E}"/>
              </a:ext>
            </a:extLst>
          </p:cNvPr>
          <p:cNvSpPr>
            <a:spLocks noGrp="1"/>
          </p:cNvSpPr>
          <p:nvPr>
            <p:ph type="ftr" sz="quarter" idx="11"/>
          </p:nvPr>
        </p:nvSpPr>
        <p:spPr/>
        <p:txBody>
          <a:bodyPr/>
          <a:lstStyle/>
          <a:p>
            <a:r>
              <a:rPr lang="en-US" dirty="0">
                <a:ea typeface="+mn-lt"/>
                <a:cs typeface="+mn-lt"/>
              </a:rPr>
              <a:t>Insurance Claim Analysis: Demographic &amp; Health Factors</a:t>
            </a:r>
            <a:endParaRPr lang="en-US" dirty="0"/>
          </a:p>
        </p:txBody>
      </p:sp>
      <p:sp>
        <p:nvSpPr>
          <p:cNvPr id="12" name="Slide Number Placeholder 11">
            <a:extLst>
              <a:ext uri="{FF2B5EF4-FFF2-40B4-BE49-F238E27FC236}">
                <a16:creationId xmlns:a16="http://schemas.microsoft.com/office/drawing/2014/main" id="{89449D7C-EDF7-7360-DDEF-358D9D88408F}"/>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26774617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Insurance claim analysis: demographic and health factors</vt:lpstr>
      <vt:lpstr>AGENDA</vt:lpstr>
      <vt:lpstr>Introduction</vt:lpstr>
      <vt:lpstr>Patient information</vt:lpstr>
      <vt:lpstr>Areas of focus</vt:lpstr>
      <vt:lpstr>Research</vt:lpstr>
      <vt:lpstr>hypotheses</vt:lpstr>
      <vt:lpstr>BMI &amp; CLAIMS</vt:lpstr>
      <vt:lpstr>Diabetes &amp; CLAIMS</vt:lpstr>
      <vt:lpstr>Process &amp; Analysis</vt:lpstr>
      <vt:lpstr>PowerPoint Presentation</vt:lpstr>
      <vt:lpstr>Diabetes &amp; Claims</vt:lpstr>
      <vt:lpstr>Results &amp; recommendations</vt:lpstr>
      <vt:lpstr>BMI &amp; Claims</vt:lpstr>
      <vt:lpstr>DIABETES &amp; CLAIMS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678</cp:revision>
  <dcterms:created xsi:type="dcterms:W3CDTF">2021-05-30T14:07:31Z</dcterms:created>
  <dcterms:modified xsi:type="dcterms:W3CDTF">2023-04-27T14:29:17Z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