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98" r:id="rId3"/>
    <p:sldId id="279" r:id="rId4"/>
    <p:sldId id="281" r:id="rId5"/>
    <p:sldId id="300" r:id="rId6"/>
    <p:sldId id="299" r:id="rId7"/>
    <p:sldId id="294" r:id="rId8"/>
    <p:sldId id="282" r:id="rId9"/>
    <p:sldId id="295" r:id="rId10"/>
    <p:sldId id="301" r:id="rId11"/>
    <p:sldId id="296" r:id="rId12"/>
    <p:sldId id="302" r:id="rId13"/>
    <p:sldId id="297" r:id="rId14"/>
    <p:sldId id="29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665E7-5FEB-4D99-A07F-5C777A3FE0C6}" v="20" dt="2023-03-22T18:21:53.120"/>
    <p1510:client id="{5E35643A-5FFD-4509-B4A8-875545CDA60B}" v="49" dt="2023-04-25T10:12:46.152"/>
    <p1510:client id="{75FD5379-9179-4DAC-8FB0-B0D4630DE32E}" v="291" dt="2023-03-22T18:15:54.384"/>
    <p1510:client id="{8AA1C994-7C7B-4C30-8280-DF85FCB60B00}" v="3" dt="2023-04-24T22:54:54.357"/>
    <p1510:client id="{AEAE5057-8005-4BE4-8A41-EA02C4B970DF}" v="5" dt="2023-03-23T11:48:14.044"/>
    <p1510:client id="{E0144F4F-2D5B-4862-8019-DCFA68C1A27E}" v="94" dt="2023-03-23T14:48:49.74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ktTvJrcIru8gUbx9WvW7sgyThcR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Investment Options</a:t>
            </a:r>
          </a:p>
          <a:p>
            <a:endParaRPr lang="en-US" dirty="0">
              <a:cs typeface="Sabon Next LT"/>
            </a:endParaRPr>
          </a:p>
          <a:p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Gloria Mompremier</a:t>
            </a: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DF0940E-CED2-9E1E-7B06-5DF576965C2B}"/>
              </a:ext>
            </a:extLst>
          </p:cNvPr>
          <p:cNvSpPr txBox="1">
            <a:spLocks/>
          </p:cNvSpPr>
          <p:nvPr/>
        </p:nvSpPr>
        <p:spPr>
          <a:xfrm>
            <a:off x="3433498" y="1353312"/>
            <a:ext cx="8091986" cy="4957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72058E9-52F9-D082-5F60-CCDA41526D6B}"/>
              </a:ext>
            </a:extLst>
          </p:cNvPr>
          <p:cNvSpPr txBox="1">
            <a:spLocks/>
          </p:cNvSpPr>
          <p:nvPr/>
        </p:nvSpPr>
        <p:spPr>
          <a:xfrm>
            <a:off x="2960023" y="1175759"/>
            <a:ext cx="8890976" cy="50902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The Null Hypothesis is rejected </a:t>
            </a: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ea typeface="+mn-lt"/>
                <a:cs typeface="+mn-lt"/>
              </a:rPr>
              <a:t>There is a difference between the mean of home sale prices of houses with a “Good” quality kitchen compared to houses with a “Bad quality kitchen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With 95% confidence, home sale prices of houses with a “Good” quality kitchen are much higher than that of homes with a “Bad” quality kitchen</a:t>
            </a: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endParaRPr lang="en-US" dirty="0">
              <a:ea typeface="+mn-lt"/>
              <a:cs typeface="+mn-lt"/>
            </a:endParaRP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cs typeface="Sabon Next LT"/>
            </a:endParaRP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DD6F53E-2926-858F-7287-0C5EE9C3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65" y="3917232"/>
            <a:ext cx="5324669" cy="29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5112-0F69-94D5-B473-EB0848BF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building type</a:t>
            </a:r>
          </a:p>
        </p:txBody>
      </p:sp>
    </p:spTree>
    <p:extLst>
      <p:ext uri="{BB962C8B-B14F-4D97-AF65-F5344CB8AC3E}">
        <p14:creationId xmlns:p14="http://schemas.microsoft.com/office/powerpoint/2010/main" val="237011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DF0940E-CED2-9E1E-7B06-5DF576965C2B}"/>
              </a:ext>
            </a:extLst>
          </p:cNvPr>
          <p:cNvSpPr txBox="1">
            <a:spLocks/>
          </p:cNvSpPr>
          <p:nvPr/>
        </p:nvSpPr>
        <p:spPr>
          <a:xfrm>
            <a:off x="3433498" y="1353312"/>
            <a:ext cx="8091986" cy="4957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72058E9-52F9-D082-5F60-CCDA41526D6B}"/>
              </a:ext>
            </a:extLst>
          </p:cNvPr>
          <p:cNvSpPr txBox="1">
            <a:spLocks/>
          </p:cNvSpPr>
          <p:nvPr/>
        </p:nvSpPr>
        <p:spPr>
          <a:xfrm>
            <a:off x="2960023" y="1175759"/>
            <a:ext cx="8890976" cy="50902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The Null Hypothesis is rejected</a:t>
            </a: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r>
              <a:rPr lang="en-US" sz="2800" dirty="0">
                <a:ea typeface="+mn-lt"/>
                <a:cs typeface="+mn-lt"/>
              </a:rPr>
              <a:t>There is a difference between the mean of home sales of Single-family homes compared to Other home types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With a 95% confidence, the home sale prices of Single-family homes are higher than that of all Other home types</a:t>
            </a: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lvl="1" indent="-347345">
              <a:lnSpc>
                <a:spcPct val="90000"/>
              </a:lnSpc>
              <a:spcBef>
                <a:spcPts val="500"/>
              </a:spcBef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cs typeface="Sabon Next LT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71FE7EA-1287-8F22-0A51-AD085F71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69" y="3908099"/>
            <a:ext cx="4947821" cy="29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B36-9EDD-B652-DAE1-1EA63F3E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474" y="3776472"/>
            <a:ext cx="6681926" cy="76809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0196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148" y="2075688"/>
            <a:ext cx="7240834" cy="327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dollars earmarked for investment into mortgage-backed securities can be allocated towards homes with “Good” quality kitchens and Single-family homes. These factors drive home prices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Homes with “Good” quality kitchens had mean sales of $92000 more than homes with “Bad” quality kitchens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Single-family homes had mean sales of $29000 more than Other home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D0506-9EC8-53AF-5A4B-903388DDF607}"/>
              </a:ext>
            </a:extLst>
          </p:cNvPr>
          <p:cNvSpPr txBox="1"/>
          <p:nvPr/>
        </p:nvSpPr>
        <p:spPr>
          <a:xfrm>
            <a:off x="3267363" y="59920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Sabon Next LT"/>
              </a:rPr>
              <a:t>For reference:</a:t>
            </a:r>
          </a:p>
          <a:p>
            <a:r>
              <a:rPr lang="en-US" sz="1200" dirty="0">
                <a:cs typeface="Sabon Next LT"/>
              </a:rPr>
              <a:t>The Excel workbook is </a:t>
            </a:r>
            <a:r>
              <a:rPr lang="en-US" sz="1200" dirty="0">
                <a:cs typeface="Sabon Next LT"/>
                <a:hlinkClick r:id="rId2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133-8F9E-A84D-512B-A2D9AD53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05BC-2A8D-F38F-CB58-5018A81DD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What factors of a home significantly drive the home price?</a:t>
            </a:r>
          </a:p>
          <a:p>
            <a:pPr lvl="2" indent="-34734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Kitchen Quality </a:t>
            </a:r>
          </a:p>
          <a:p>
            <a:pPr lvl="2" indent="-34734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Building Type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</a:rPr>
              <a:t>hypotheses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algn="ctr"/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2075-7BB9-8D79-F5E7-1EDC1AE5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A6B8-9529-1600-638A-7CEA97BA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Null Hypothesis 1: Homes with a "Good" quality kitchen perform the same as homes with "Bad" quality kitchens in mean sale prices 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Alternative Hypothesis 1: There is a difference in the mean sale prices of homes that have a “Good” quality kitchen in comparison to a "Bad" quality kitchen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3C6AB-C2C4-B8D6-AE66-019EE518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6D43-21BF-F11C-7751-7C127D51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BF52-7E28-D59D-DF08-448C860D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Null Hypothesis 2: Single Family homes perform the same in mean sales of home prices as all other home types</a:t>
            </a:r>
            <a:endParaRPr lang="en-US" sz="2000">
              <a:cs typeface="Sabon Next 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Alternative Hypothesis 2: There is a difference in the mean sales of home prices in Single-family homes compared to all other home types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415CE-2A89-D632-98BF-7E513955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4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D0CA-B988-A331-3C0D-CCB27345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484A-1954-EA5F-B8E0-3BD296263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DF0940E-CED2-9E1E-7B06-5DF576965C2B}"/>
              </a:ext>
            </a:extLst>
          </p:cNvPr>
          <p:cNvSpPr txBox="1">
            <a:spLocks/>
          </p:cNvSpPr>
          <p:nvPr/>
        </p:nvSpPr>
        <p:spPr>
          <a:xfrm>
            <a:off x="3433498" y="1353312"/>
            <a:ext cx="8091986" cy="4957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>
              <a:cs typeface="Sabon Next LT"/>
            </a:endParaRP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72058E9-52F9-D082-5F60-CCDA41526D6B}"/>
              </a:ext>
            </a:extLst>
          </p:cNvPr>
          <p:cNvSpPr txBox="1">
            <a:spLocks/>
          </p:cNvSpPr>
          <p:nvPr/>
        </p:nvSpPr>
        <p:spPr>
          <a:xfrm>
            <a:off x="2833023" y="852486"/>
            <a:ext cx="8890976" cy="546544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Review data on the quality of the kitchens and the building types of the homes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For the kitchen quality, filter the data by the rating of the kitchen quality into 2 fields. “Good” or “Bad”</a:t>
            </a:r>
          </a:p>
          <a:p>
            <a:pPr lvl="1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Good – Excellent or Good</a:t>
            </a:r>
          </a:p>
          <a:p>
            <a:pPr lvl="1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Bad – Typical/Average, Fair, Poor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For the building type, filter the data by the build of the home. “Single-family” homes or all “Other Types” of homes</a:t>
            </a:r>
            <a:endParaRPr lang="en-US" sz="2000">
              <a:cs typeface="Sabon Next LT"/>
            </a:endParaRPr>
          </a:p>
          <a:p>
            <a:pPr lvl="1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Single-family</a:t>
            </a:r>
          </a:p>
          <a:p>
            <a:pPr lvl="1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Other types – 2 family Conversion, Duplex, Townhouse End Unit, Townhouse Inside Unit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Conduct a statistical analysis to see if there is a statistically significant difference in the mean of home sales based on the kitchen quality or building type</a:t>
            </a:r>
          </a:p>
          <a:p>
            <a:pPr marL="347345" indent="-347345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Make recommendations based on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6E6C-EB78-7C09-DE39-DECCF8A1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kitchen quality</a:t>
            </a:r>
          </a:p>
        </p:txBody>
      </p:sp>
    </p:spTree>
    <p:extLst>
      <p:ext uri="{BB962C8B-B14F-4D97-AF65-F5344CB8AC3E}">
        <p14:creationId xmlns:p14="http://schemas.microsoft.com/office/powerpoint/2010/main" val="7961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Analysis of house prices</vt:lpstr>
      <vt:lpstr>goal</vt:lpstr>
      <vt:lpstr>PowerPoint Presentation</vt:lpstr>
      <vt:lpstr>hypotheses</vt:lpstr>
      <vt:lpstr>Kitchen quality</vt:lpstr>
      <vt:lpstr>Building type</vt:lpstr>
      <vt:lpstr>Process</vt:lpstr>
      <vt:lpstr>PowerPoint Presentation</vt:lpstr>
      <vt:lpstr>Analysis of kitchen quality</vt:lpstr>
      <vt:lpstr>PowerPoint Presentation</vt:lpstr>
      <vt:lpstr>Analysis of building type</vt:lpstr>
      <vt:lpstr>PowerPoint Presentation</vt:lpstr>
      <vt:lpstr>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subject/>
  <dc:creator/>
  <cp:lastModifiedBy/>
  <cp:revision>159</cp:revision>
  <dcterms:created xsi:type="dcterms:W3CDTF">2022-08-11T21:37:00Z</dcterms:created>
  <dcterms:modified xsi:type="dcterms:W3CDTF">2023-04-27T16:59:56Z</dcterms:modified>
</cp:coreProperties>
</file>