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35"/>
  </p:notesMasterIdLst>
  <p:sldIdLst>
    <p:sldId id="287" r:id="rId5"/>
    <p:sldId id="288" r:id="rId6"/>
    <p:sldId id="289" r:id="rId7"/>
    <p:sldId id="290" r:id="rId8"/>
    <p:sldId id="291" r:id="rId9"/>
    <p:sldId id="292" r:id="rId10"/>
    <p:sldId id="259" r:id="rId11"/>
    <p:sldId id="294" r:id="rId12"/>
    <p:sldId id="274" r:id="rId13"/>
    <p:sldId id="296" r:id="rId14"/>
    <p:sldId id="275" r:id="rId15"/>
    <p:sldId id="298" r:id="rId16"/>
    <p:sldId id="320" r:id="rId17"/>
    <p:sldId id="299" r:id="rId18"/>
    <p:sldId id="276" r:id="rId19"/>
    <p:sldId id="277" r:id="rId20"/>
    <p:sldId id="278" r:id="rId21"/>
    <p:sldId id="279" r:id="rId22"/>
    <p:sldId id="316" r:id="rId23"/>
    <p:sldId id="317" r:id="rId24"/>
    <p:sldId id="280" r:id="rId25"/>
    <p:sldId id="307" r:id="rId26"/>
    <p:sldId id="318" r:id="rId27"/>
    <p:sldId id="309" r:id="rId28"/>
    <p:sldId id="281" r:id="rId29"/>
    <p:sldId id="282" r:id="rId30"/>
    <p:sldId id="312" r:id="rId31"/>
    <p:sldId id="283" r:id="rId32"/>
    <p:sldId id="284" r:id="rId33"/>
    <p:sldId id="315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CC3300"/>
    <a:srgbClr val="CC0000"/>
    <a:srgbClr val="3366CC"/>
    <a:srgbClr val="336600"/>
    <a:srgbClr val="996633"/>
    <a:srgbClr val="9933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>
      <p:cViewPr varScale="1">
        <p:scale>
          <a:sx n="71" d="100"/>
          <a:sy n="71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4AE05E1-0212-4156-BF65-32AF00E9BB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848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BC24BE-0D0E-4CEB-A39D-0E8DDC6421F9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1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4A9DD2-AA55-401A-89F2-2A060968FE46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154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CE20A3-CABF-491B-B40F-6B6AE3BDE07D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54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787F0E-028B-4B44-A8D4-E6A56E73EFDA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20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366349-7D64-4243-9644-F93B93245318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27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23FB43-2FEA-44AF-9B5F-0170E0D3DB5C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14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30ECA8-56A5-4842-98D9-FA87293025A5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39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7DF8E3-4A47-481D-BC69-1B0A9C6DB360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4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99AD2F-BA43-4A1C-9F7D-FE57B52EE072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17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458BD6-63B9-4F67-8358-01637B667E3C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01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28BAFD-445A-4420-9B36-3F04EED1C906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39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038ABD-31D3-45E6-9FC8-44E0353BADE8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08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D4FEBA-1876-432E-999D-4956B76A7628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210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40E100-D3FB-438B-A2A0-1C205BB76A4C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58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FF64C5-CF41-419B-8EBD-F38906C6D020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21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B60243-62D8-44E7-AFED-57B4108367DC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19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9218DB-97FC-4D5F-B452-F3BFB8BBD5F7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71F9EA-375D-4B33-8AC2-E4821F0FC018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54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0CB544-5E49-4ECC-8E0D-EFE642BB43ED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076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27BC43-802D-4923-8934-FB3979570E2A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242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9FF8D7-EB06-4EE1-A889-638D8DFB9107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598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7EF3B2-95B6-4645-BA0C-1E0FFEA986B1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8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703852-56B9-41CA-8BED-45F2328CB0DD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9746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4DF1B9-3EFF-46FD-9408-591968B13C31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1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5D1A4F-E09C-433A-B587-315ED9D96EEE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055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20BC6F-7649-4B94-B1F5-51F1A778B0FE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63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C76B27-9B61-4489-8FE9-36F771CE00C9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3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C9D215-D8E6-40D5-AC36-8A3197D28BA7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407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F6E771-8DC8-4464-BDDD-26A0FF809261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34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5F4170-8844-4CA5-8BBD-D4852DFB6B41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3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9916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7467600" y="2560638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>
                <a:alpha val="50000"/>
              </a:srgbClr>
            </a:outerShdw>
          </a:effectLst>
        </p:spPr>
        <p:txBody>
          <a:bodyPr lIns="0" r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b="1">
                <a:solidFill>
                  <a:srgbClr val="CC6600"/>
                </a:solidFill>
                <a:latin typeface="Arial" charset="0"/>
              </a:rPr>
              <a:t>ninth edition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3175000" y="2879725"/>
            <a:ext cx="2438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>
                <a:solidFill>
                  <a:srgbClr val="969696"/>
                </a:solidFill>
                <a:latin typeface="Arial" charset="0"/>
              </a:rPr>
              <a:t>STEPHEN P. ROBBINS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6400800" y="6327775"/>
            <a:ext cx="25288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PowerPoint Presentation by Charlie Cook</a:t>
            </a:r>
            <a:b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University of West Alabama</a:t>
            </a:r>
          </a:p>
        </p:txBody>
      </p:sp>
      <p:pic>
        <p:nvPicPr>
          <p:cNvPr id="8" name="Picture 27" descr="ph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7363" y="6276975"/>
            <a:ext cx="549275" cy="414338"/>
          </a:xfrm>
          <a:prstGeom prst="rect">
            <a:avLst/>
          </a:prstGeom>
          <a:noFill/>
          <a:effectLst>
            <a:outerShdw dist="35921" dir="2700000" algn="ctr" rotWithShape="0">
              <a:schemeClr val="bg2"/>
            </a:outerShdw>
          </a:effectLst>
        </p:spPr>
      </p:pic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6705600" y="2879725"/>
            <a:ext cx="2011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 b="1">
                <a:solidFill>
                  <a:srgbClr val="969696"/>
                </a:solidFill>
                <a:latin typeface="Arial" charset="0"/>
              </a:rPr>
              <a:t>MARY COULTER</a:t>
            </a:r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3886200" y="3673475"/>
            <a:ext cx="4648200" cy="1752600"/>
          </a:xfrm>
        </p:spPr>
        <p:txBody>
          <a:bodyPr/>
          <a:lstStyle>
            <a:lvl1pPr>
              <a:defRPr>
                <a:solidFill>
                  <a:srgbClr val="CC66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51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3683000"/>
            <a:ext cx="17526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3366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2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4638" y="6308725"/>
            <a:ext cx="2468562" cy="384175"/>
          </a:xfrm>
        </p:spPr>
        <p:txBody>
          <a:bodyPr lIns="91440" rIns="91440"/>
          <a:lstStyle>
            <a:lvl1pPr>
              <a:defRPr sz="9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© 2007 Prentice Hall, Inc. </a:t>
            </a:r>
            <a:br>
              <a:rPr lang="en-US"/>
            </a:br>
            <a:r>
              <a:rPr lang="en-US"/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450630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2DE07F7D-7A56-4D2F-A6B6-E43FB17CC7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832404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256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245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C7302C50-A22E-4BAB-BBB3-EE886E7AFB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115932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39751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066800"/>
            <a:ext cx="39751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A2DFE7FA-7516-4345-99CD-4F3B1407B5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87992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6E79906F-B488-4867-A430-2C21EB376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41242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9CCAE887-DE04-4055-B7EA-F20177DFFF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480142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75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066800"/>
            <a:ext cx="3975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2C561E8A-75F3-4CD7-AF0E-ACF0B452F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36715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6353FD63-C9E3-48FB-8AAC-D26E2E7F04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734633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F6548188-20B4-4B89-BEEA-EDB8F91B4D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493182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4E4E7E38-C6EA-474A-B61E-E4F1D19BA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084218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EB5C4B44-E831-4C51-B2A8-04D5E05245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4120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07619A5D-E109-481B-B3AC-F59637D164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309297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102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1722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>
              <a:defRPr sz="1000" b="1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172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cs typeface="Times New Roman" panose="02020603050405020304" pitchFamily="18" charset="0"/>
              </a:defRPr>
            </a:lvl1pPr>
          </a:lstStyle>
          <a:p>
            <a:r>
              <a:rPr lang="en-US" altLang="en-US"/>
              <a:t>1–</a:t>
            </a:r>
            <a:fld id="{B54B28F9-AFC5-43A7-85FA-48F599DEB5B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22250" indent="-2222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25475" indent="-28416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sz="2400">
          <a:solidFill>
            <a:srgbClr val="996633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74725" indent="-2349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v"/>
        <a:defRPr sz="20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311275" indent="-2222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657350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1145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717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0289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861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2007 Prentice Hall, Inc. </a:t>
            </a:r>
            <a:br>
              <a:rPr lang="en-US"/>
            </a:br>
            <a:r>
              <a:rPr lang="en-US"/>
              <a:t>All rights reserved.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2400" y="3657600"/>
            <a:ext cx="41910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Introduction to Management and </a:t>
            </a:r>
            <a:r>
              <a:rPr lang="en-US" sz="3600" dirty="0" smtClean="0"/>
              <a:t>Organ</a:t>
            </a:r>
            <a:endParaRPr lang="en-US" sz="3600" dirty="0" smtClean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00475"/>
            <a:ext cx="1600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b="1" smtClean="0">
                <a:solidFill>
                  <a:srgbClr val="003366"/>
                </a:solidFill>
              </a:rPr>
              <a:t>Chapter</a:t>
            </a:r>
            <a:r>
              <a:rPr lang="en-US" smtClean="0"/>
              <a:t/>
            </a:r>
            <a:br>
              <a:rPr lang="en-US" smtClean="0"/>
            </a:br>
            <a:r>
              <a:rPr lang="en-US" sz="7200" b="1" smtClean="0"/>
              <a:t>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8EB4396D-89BC-4FDF-A9BF-B72B6C2673A5}" type="slidenum">
              <a:rPr lang="en-US" altLang="en-US" sz="1000"/>
              <a:pPr eaLnBrk="1" hangingPunct="1"/>
              <a:t>10</a:t>
            </a:fld>
            <a:endParaRPr lang="en-US" altLang="en-US" sz="100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Do Managers Do?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Functional Approach</a:t>
            </a:r>
          </a:p>
          <a:p>
            <a:pPr lvl="1" eaLnBrk="1" hangingPunct="1">
              <a:defRPr/>
            </a:pPr>
            <a:r>
              <a:rPr lang="en-US" smtClean="0"/>
              <a:t>Planning</a:t>
            </a:r>
          </a:p>
          <a:p>
            <a:pPr lvl="2" eaLnBrk="1" hangingPunct="1">
              <a:defRPr/>
            </a:pPr>
            <a:r>
              <a:rPr lang="en-US" smtClean="0"/>
              <a:t>Defining goals, establishing strategies to achieve goals, developing plans to integrate and coordinate activities.</a:t>
            </a:r>
          </a:p>
          <a:p>
            <a:pPr lvl="1" eaLnBrk="1" hangingPunct="1">
              <a:defRPr/>
            </a:pPr>
            <a:r>
              <a:rPr lang="en-US" smtClean="0"/>
              <a:t>Organizing</a:t>
            </a:r>
          </a:p>
          <a:p>
            <a:pPr lvl="2" eaLnBrk="1" hangingPunct="1">
              <a:defRPr/>
            </a:pPr>
            <a:r>
              <a:rPr lang="en-US" smtClean="0"/>
              <a:t>Arranging and structuring work to accomplish organizational goals.</a:t>
            </a:r>
          </a:p>
          <a:p>
            <a:pPr lvl="1" eaLnBrk="1" hangingPunct="1">
              <a:defRPr/>
            </a:pPr>
            <a:r>
              <a:rPr lang="en-US" smtClean="0"/>
              <a:t>Leading</a:t>
            </a:r>
          </a:p>
          <a:p>
            <a:pPr lvl="2" eaLnBrk="1" hangingPunct="1">
              <a:defRPr/>
            </a:pPr>
            <a:r>
              <a:rPr lang="en-US" smtClean="0"/>
              <a:t>Working with and through people to accomplish goals.</a:t>
            </a:r>
          </a:p>
          <a:p>
            <a:pPr lvl="1" eaLnBrk="1" hangingPunct="1">
              <a:defRPr/>
            </a:pPr>
            <a:r>
              <a:rPr lang="en-US" smtClean="0"/>
              <a:t>Controlling</a:t>
            </a:r>
          </a:p>
          <a:p>
            <a:pPr lvl="2" eaLnBrk="1" hangingPunct="1">
              <a:defRPr/>
            </a:pPr>
            <a:r>
              <a:rPr lang="en-US" smtClean="0"/>
              <a:t>Monitoring, comparing, and correcting work.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31680D1E-D98F-4086-AEDA-924200A6B763}" type="slidenum">
              <a:rPr lang="en-US" altLang="en-US" sz="1000"/>
              <a:pPr eaLnBrk="1" hangingPunct="1"/>
              <a:t>11</a:t>
            </a:fld>
            <a:endParaRPr lang="en-US" altLang="en-US" sz="1000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366713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1–3	Management Functions</a:t>
            </a:r>
          </a:p>
        </p:txBody>
      </p:sp>
      <p:sp>
        <p:nvSpPr>
          <p:cNvPr id="13317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8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33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828800"/>
            <a:ext cx="8001000" cy="281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31CCB993-776B-4AF0-8020-32C3CB8623B3}" type="slidenum">
              <a:rPr lang="en-US" altLang="en-US" sz="1000"/>
              <a:pPr eaLnBrk="1" hangingPunct="1"/>
              <a:t>12</a:t>
            </a:fld>
            <a:endParaRPr lang="en-US" altLang="en-US" sz="1000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Do Managers Do? (cont’d)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48006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Management Roles Approach (Mintzberg)</a:t>
            </a:r>
          </a:p>
          <a:p>
            <a:pPr lvl="1" eaLnBrk="1" hangingPunct="1">
              <a:defRPr/>
            </a:pPr>
            <a:r>
              <a:rPr lang="en-US" smtClean="0"/>
              <a:t>Interpersonal roles</a:t>
            </a:r>
          </a:p>
          <a:p>
            <a:pPr lvl="2" eaLnBrk="1" hangingPunct="1">
              <a:defRPr/>
            </a:pPr>
            <a:r>
              <a:rPr lang="en-US" smtClean="0"/>
              <a:t>Figurehead, leader, liaison</a:t>
            </a:r>
          </a:p>
          <a:p>
            <a:pPr lvl="1" eaLnBrk="1" hangingPunct="1">
              <a:defRPr/>
            </a:pPr>
            <a:r>
              <a:rPr lang="en-US" smtClean="0"/>
              <a:t>Informational roles</a:t>
            </a:r>
          </a:p>
          <a:p>
            <a:pPr lvl="2" eaLnBrk="1" hangingPunct="1">
              <a:defRPr/>
            </a:pPr>
            <a:r>
              <a:rPr lang="en-US" smtClean="0"/>
              <a:t>Monitor, disseminator, spokesperson</a:t>
            </a:r>
          </a:p>
          <a:p>
            <a:pPr lvl="1" eaLnBrk="1" hangingPunct="1">
              <a:defRPr/>
            </a:pPr>
            <a:r>
              <a:rPr lang="en-US" smtClean="0"/>
              <a:t>Decisional roles</a:t>
            </a:r>
          </a:p>
          <a:p>
            <a:pPr lvl="2" eaLnBrk="1" hangingPunct="1">
              <a:defRPr/>
            </a:pPr>
            <a:r>
              <a:rPr lang="en-US" smtClean="0"/>
              <a:t>Disturbance handler, resource allocator, negotiator</a:t>
            </a:r>
          </a:p>
        </p:txBody>
      </p:sp>
      <p:pic>
        <p:nvPicPr>
          <p:cNvPr id="14342" name="Picture 4" descr="PE0372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38400"/>
            <a:ext cx="298926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21599C7C-28D9-48E8-9CE7-BC25280FFA99}" type="slidenum">
              <a:rPr lang="en-US" altLang="en-US" sz="1000"/>
              <a:pPr eaLnBrk="1" hangingPunct="1"/>
              <a:t>13</a:t>
            </a:fld>
            <a:endParaRPr lang="en-US" altLang="en-US" sz="1000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Managers Actually Do (Mintzberg)</a:t>
            </a:r>
          </a:p>
        </p:txBody>
      </p:sp>
      <p:sp>
        <p:nvSpPr>
          <p:cNvPr id="1914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42672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Interaction</a:t>
            </a:r>
          </a:p>
          <a:p>
            <a:pPr lvl="1" eaLnBrk="1" hangingPunct="1">
              <a:defRPr/>
            </a:pPr>
            <a:r>
              <a:rPr lang="en-US" smtClean="0"/>
              <a:t>with others</a:t>
            </a:r>
          </a:p>
          <a:p>
            <a:pPr lvl="1" eaLnBrk="1" hangingPunct="1">
              <a:defRPr/>
            </a:pPr>
            <a:r>
              <a:rPr lang="en-US" smtClean="0"/>
              <a:t>with the organization</a:t>
            </a:r>
          </a:p>
          <a:p>
            <a:pPr lvl="1" eaLnBrk="1" hangingPunct="1">
              <a:defRPr/>
            </a:pPr>
            <a:r>
              <a:rPr lang="en-US" smtClean="0"/>
              <a:t>with the external context of the organization</a:t>
            </a:r>
          </a:p>
          <a:p>
            <a:pPr eaLnBrk="1" hangingPunct="1">
              <a:defRPr/>
            </a:pPr>
            <a:r>
              <a:rPr lang="en-US" smtClean="0"/>
              <a:t>Reflection</a:t>
            </a:r>
          </a:p>
          <a:p>
            <a:pPr lvl="1" eaLnBrk="1" hangingPunct="1">
              <a:defRPr/>
            </a:pPr>
            <a:r>
              <a:rPr lang="en-US" smtClean="0"/>
              <a:t>thoughtful thinking</a:t>
            </a:r>
          </a:p>
          <a:p>
            <a:pPr eaLnBrk="1" hangingPunct="1">
              <a:defRPr/>
            </a:pPr>
            <a:r>
              <a:rPr lang="en-US" smtClean="0"/>
              <a:t>Action</a:t>
            </a:r>
          </a:p>
          <a:p>
            <a:pPr lvl="1" eaLnBrk="1" hangingPunct="1">
              <a:defRPr/>
            </a:pPr>
            <a:r>
              <a:rPr lang="en-US" smtClean="0"/>
              <a:t>practical doing</a:t>
            </a:r>
          </a:p>
        </p:txBody>
      </p:sp>
      <p:pic>
        <p:nvPicPr>
          <p:cNvPr id="191493" name="Picture 5" descr="PH01645J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9788" y="1600200"/>
            <a:ext cx="2462212" cy="37338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41655AA6-4F9A-43A8-82FC-C0186403904D}" type="slidenum">
              <a:rPr lang="en-US" altLang="en-US" sz="1000"/>
              <a:pPr eaLnBrk="1" hangingPunct="1"/>
              <a:t>14</a:t>
            </a:fld>
            <a:endParaRPr lang="en-US" altLang="en-US" sz="1000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Do Managers Do? (cont’d)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Skills Approach</a:t>
            </a:r>
          </a:p>
          <a:p>
            <a:pPr lvl="1" eaLnBrk="1" hangingPunct="1">
              <a:defRPr/>
            </a:pPr>
            <a:r>
              <a:rPr lang="en-US" smtClean="0"/>
              <a:t>Technical skills</a:t>
            </a:r>
          </a:p>
          <a:p>
            <a:pPr lvl="2" eaLnBrk="1" hangingPunct="1">
              <a:defRPr/>
            </a:pPr>
            <a:r>
              <a:rPr lang="en-US" smtClean="0"/>
              <a:t>Knowledge and proficiency in a specific field</a:t>
            </a:r>
          </a:p>
          <a:p>
            <a:pPr lvl="1" eaLnBrk="1" hangingPunct="1">
              <a:defRPr/>
            </a:pPr>
            <a:r>
              <a:rPr lang="en-US" smtClean="0"/>
              <a:t>Human skills</a:t>
            </a:r>
          </a:p>
          <a:p>
            <a:pPr lvl="2" eaLnBrk="1" hangingPunct="1">
              <a:defRPr/>
            </a:pPr>
            <a:r>
              <a:rPr lang="en-US" smtClean="0"/>
              <a:t>The ability to work well with other people</a:t>
            </a:r>
          </a:p>
          <a:p>
            <a:pPr lvl="1" eaLnBrk="1" hangingPunct="1">
              <a:defRPr/>
            </a:pPr>
            <a:r>
              <a:rPr lang="en-US" smtClean="0"/>
              <a:t>Conceptual skills</a:t>
            </a:r>
          </a:p>
          <a:p>
            <a:pPr lvl="2" eaLnBrk="1" hangingPunct="1">
              <a:defRPr/>
            </a:pPr>
            <a:r>
              <a:rPr lang="en-US" smtClean="0"/>
              <a:t>The ability to think and conceptualize about abstract and complex situations concerning the organization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4A8B51FE-78A0-40FC-9E01-1EC157D0134E}" type="slidenum">
              <a:rPr lang="en-US" altLang="en-US" sz="1000"/>
              <a:pPr eaLnBrk="1" hangingPunct="1"/>
              <a:t>15</a:t>
            </a:fld>
            <a:endParaRPr lang="en-US" altLang="en-US" sz="100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1–5	Skills Needed at Different Management Levels</a:t>
            </a:r>
          </a:p>
        </p:txBody>
      </p:sp>
      <p:sp>
        <p:nvSpPr>
          <p:cNvPr id="17413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76438"/>
            <a:ext cx="77724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A464926B-1F3C-4D83-AF01-1C30F287CF6A}" type="slidenum">
              <a:rPr lang="en-US" altLang="en-US" sz="1000"/>
              <a:pPr eaLnBrk="1" hangingPunct="1"/>
              <a:t>16</a:t>
            </a:fld>
            <a:endParaRPr lang="en-US" altLang="en-US" sz="100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1–6	Conceptual Skills</a:t>
            </a:r>
          </a:p>
        </p:txBody>
      </p:sp>
      <p:sp>
        <p:nvSpPr>
          <p:cNvPr id="18437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8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533400" y="1066800"/>
            <a:ext cx="8102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2250" indent="-222250">
              <a:spcBef>
                <a:spcPct val="3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Using information to solve business problems</a:t>
            </a:r>
          </a:p>
          <a:p>
            <a:pPr marL="222250" indent="-222250">
              <a:spcBef>
                <a:spcPct val="3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Identifying of opportunities for innovation</a:t>
            </a:r>
          </a:p>
          <a:p>
            <a:pPr marL="222250" indent="-222250">
              <a:spcBef>
                <a:spcPct val="3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Recognizing problem areas and implementing solutions</a:t>
            </a:r>
          </a:p>
          <a:p>
            <a:pPr marL="222250" indent="-222250">
              <a:spcBef>
                <a:spcPct val="3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Selecting critical information from masses of data</a:t>
            </a:r>
          </a:p>
          <a:p>
            <a:pPr marL="222250" indent="-222250">
              <a:spcBef>
                <a:spcPct val="3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Understanding of business uses of technology</a:t>
            </a:r>
          </a:p>
          <a:p>
            <a:pPr marL="222250" indent="-222250">
              <a:spcBef>
                <a:spcPct val="3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Understanding of organization’s business model</a:t>
            </a:r>
          </a:p>
        </p:txBody>
      </p:sp>
      <p:sp>
        <p:nvSpPr>
          <p:cNvPr id="18440" name="Text Box 6"/>
          <p:cNvSpPr txBox="1">
            <a:spLocks noChangeArrowheads="1"/>
          </p:cNvSpPr>
          <p:nvPr/>
        </p:nvSpPr>
        <p:spPr bwMode="auto">
          <a:xfrm>
            <a:off x="441325" y="6035675"/>
            <a:ext cx="52736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/>
              <a:t>Source:</a:t>
            </a:r>
            <a:r>
              <a:rPr lang="en-US" altLang="en-US" sz="900"/>
              <a:t> Based on American Management Association Survey of Managerial Skills and Competencies, March/April 2000, found on AMA Web site (</a:t>
            </a:r>
            <a:r>
              <a:rPr lang="en-US" altLang="en-US" sz="900" b="1" i="1"/>
              <a:t>www.ama.org</a:t>
            </a:r>
            <a:r>
              <a:rPr lang="en-US" altLang="en-US" sz="900"/>
              <a:t>), October 30, 2002.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2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2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EE5BA383-AC15-4113-A103-0A092350814F}" type="slidenum">
              <a:rPr lang="en-US" altLang="en-US" sz="1000"/>
              <a:pPr eaLnBrk="1" hangingPunct="1"/>
              <a:t>17</a:t>
            </a:fld>
            <a:endParaRPr lang="en-US" altLang="en-US" sz="100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1–6	Communication Skills</a:t>
            </a:r>
          </a:p>
        </p:txBody>
      </p:sp>
      <p:sp>
        <p:nvSpPr>
          <p:cNvPr id="19461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533400" y="1066800"/>
            <a:ext cx="8102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2250" indent="-222250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Ability to transform ideas into words and actions</a:t>
            </a:r>
          </a:p>
          <a:p>
            <a:pPr marL="222250" indent="-222250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Credibility among colleagues, peers, and subordinates</a:t>
            </a:r>
          </a:p>
          <a:p>
            <a:pPr marL="222250" indent="-222250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Listening and asking questions</a:t>
            </a:r>
          </a:p>
          <a:p>
            <a:pPr marL="222250" indent="-222250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Presentation skills; spoken format</a:t>
            </a:r>
          </a:p>
          <a:p>
            <a:pPr marL="222250" indent="-222250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Presentation skills; written and/or graphic formats</a:t>
            </a:r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441325" y="6035675"/>
            <a:ext cx="52736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/>
              <a:t>Source:</a:t>
            </a:r>
            <a:r>
              <a:rPr lang="en-US" altLang="en-US" sz="900"/>
              <a:t> Based on American Management Association Survey of Managerial Skills and Competencies, March/April 2000, found on AMA Web site (</a:t>
            </a:r>
            <a:r>
              <a:rPr lang="en-US" altLang="en-US" sz="900" b="1" i="1"/>
              <a:t>www.ama.org</a:t>
            </a:r>
            <a:r>
              <a:rPr lang="en-US" altLang="en-US" sz="900"/>
              <a:t>), October 30, 2002.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C39C5CEC-1E95-45FA-B654-FCB507C7624A}" type="slidenum">
              <a:rPr lang="en-US" altLang="en-US" sz="1000"/>
              <a:pPr eaLnBrk="1" hangingPunct="1"/>
              <a:t>18</a:t>
            </a:fld>
            <a:endParaRPr lang="en-US" altLang="en-US" sz="100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1–6	Effectiveness Skills</a:t>
            </a:r>
          </a:p>
        </p:txBody>
      </p:sp>
      <p:sp>
        <p:nvSpPr>
          <p:cNvPr id="20485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6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533400" y="1066800"/>
            <a:ext cx="8102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2250" indent="-222250">
              <a:spcBef>
                <a:spcPct val="35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Contributing to corporate mission/departmental objectives</a:t>
            </a:r>
          </a:p>
          <a:p>
            <a:pPr marL="222250" indent="-222250">
              <a:spcBef>
                <a:spcPct val="35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Customer focus</a:t>
            </a:r>
          </a:p>
          <a:p>
            <a:pPr marL="222250" indent="-222250">
              <a:spcBef>
                <a:spcPct val="35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Multitasking: working at multiple tasks in parallel</a:t>
            </a:r>
          </a:p>
          <a:p>
            <a:pPr marL="222250" indent="-222250">
              <a:spcBef>
                <a:spcPct val="35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Negotiating skills</a:t>
            </a:r>
          </a:p>
          <a:p>
            <a:pPr marL="222250" indent="-222250">
              <a:spcBef>
                <a:spcPct val="35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Project management</a:t>
            </a:r>
          </a:p>
          <a:p>
            <a:pPr marL="222250" indent="-222250">
              <a:spcBef>
                <a:spcPct val="35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Reviewing operations and implementing improvements</a:t>
            </a: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441325" y="6035675"/>
            <a:ext cx="52736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/>
              <a:t>Source:</a:t>
            </a:r>
            <a:r>
              <a:rPr lang="en-US" altLang="en-US" sz="900"/>
              <a:t> Based on American Management Association Survey of Managerial Skills and Competencies, March/April 2000, found on AMA Web site (</a:t>
            </a:r>
            <a:r>
              <a:rPr lang="en-US" altLang="en-US" sz="900" b="1" i="1"/>
              <a:t>www.ama.org</a:t>
            </a:r>
            <a:r>
              <a:rPr lang="en-US" altLang="en-US" sz="900"/>
              <a:t>), October 30, 2002.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429C6ABE-70F5-46AF-B709-DC92613CFD28}" type="slidenum">
              <a:rPr lang="en-US" altLang="en-US" sz="1000"/>
              <a:pPr eaLnBrk="1" hangingPunct="1"/>
              <a:t>19</a:t>
            </a:fld>
            <a:endParaRPr lang="en-US" altLang="en-US" sz="1000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1–6	Effectiveness Skills (cont’d)</a:t>
            </a:r>
          </a:p>
        </p:txBody>
      </p:sp>
      <p:sp>
        <p:nvSpPr>
          <p:cNvPr id="21509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441325" y="6035675"/>
            <a:ext cx="52736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/>
              <a:t>Source:</a:t>
            </a:r>
            <a:r>
              <a:rPr lang="en-US" altLang="en-US" sz="900"/>
              <a:t> Based on American Management Association Survey of Managerial Skills and Competencies, March/April 2000, found on AMA Web site (</a:t>
            </a:r>
            <a:r>
              <a:rPr lang="en-US" altLang="en-US" sz="900" b="1" i="1"/>
              <a:t>www.ama.org</a:t>
            </a:r>
            <a:r>
              <a:rPr lang="en-US" altLang="en-US" sz="900"/>
              <a:t>), October 30, 2002.</a:t>
            </a: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533400" y="1066800"/>
            <a:ext cx="8102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2250" indent="-222250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Setting and maintaining performance standards internally and externally</a:t>
            </a:r>
          </a:p>
          <a:p>
            <a:pPr marL="222250" indent="-222250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Setting priorities for attention and activity</a:t>
            </a:r>
          </a:p>
          <a:p>
            <a:pPr marL="222250" indent="-222250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Time management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2FE915A0-78AA-4442-8AC0-1A021BCE554C}" type="slidenum">
              <a:rPr lang="en-US" altLang="en-US" sz="1000"/>
              <a:pPr eaLnBrk="1" hangingPunct="1"/>
              <a:t>2</a:t>
            </a:fld>
            <a:endParaRPr lang="en-US" altLang="en-US" sz="100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800" smtClean="0">
                <a:solidFill>
                  <a:srgbClr val="996633"/>
                </a:solidFill>
              </a:rPr>
              <a:t>L E A R N I N G  O U T L I N E </a:t>
            </a:r>
            <a:br>
              <a:rPr lang="en-US" sz="2800" smtClean="0">
                <a:solidFill>
                  <a:srgbClr val="996633"/>
                </a:solidFill>
              </a:rPr>
            </a:br>
            <a:r>
              <a:rPr lang="en-US" sz="2200" i="1" smtClean="0">
                <a:solidFill>
                  <a:srgbClr val="336699"/>
                </a:solidFill>
                <a:latin typeface="Times New Roman" pitchFamily="18" charset="0"/>
              </a:rPr>
              <a:t>Follow this Learning Outline as you read and study this chapter.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600200"/>
            <a:ext cx="7645400" cy="4495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sz="2400" b="1" smtClean="0">
                <a:solidFill>
                  <a:srgbClr val="993300"/>
                </a:solidFill>
              </a:rPr>
              <a:t>Who Are Managers?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Explain how managers differ from non-managerial employees.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Describe how to classify managers in organizations.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sz="2400" b="1" smtClean="0">
                <a:solidFill>
                  <a:srgbClr val="993300"/>
                </a:solidFill>
              </a:rPr>
              <a:t>What Is Management?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Define management.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Explain why efficiency and effectiveness are important to management.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7763BF53-1EEE-419E-BA9E-F185C0311200}" type="slidenum">
              <a:rPr lang="en-US" altLang="en-US" sz="1000"/>
              <a:pPr eaLnBrk="1" hangingPunct="1"/>
              <a:t>20</a:t>
            </a:fld>
            <a:endParaRPr lang="en-US" altLang="en-US" sz="1000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1–6	Interpersonal Skills (cont’d)</a:t>
            </a:r>
          </a:p>
        </p:txBody>
      </p:sp>
      <p:sp>
        <p:nvSpPr>
          <p:cNvPr id="22533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4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441325" y="6035675"/>
            <a:ext cx="52736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/>
              <a:t>Source:</a:t>
            </a:r>
            <a:r>
              <a:rPr lang="en-US" altLang="en-US" sz="900"/>
              <a:t> Based on American Management Association Survey of Managerial Skills and Competencies, March/April 2000, found on AMA Web site (</a:t>
            </a:r>
            <a:r>
              <a:rPr lang="en-US" altLang="en-US" sz="900" b="1" i="1"/>
              <a:t>www.ama.org</a:t>
            </a:r>
            <a:r>
              <a:rPr lang="en-US" altLang="en-US" sz="900"/>
              <a:t>), October 30, 2002.</a:t>
            </a: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533400" y="1066800"/>
            <a:ext cx="8102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2250" indent="-222250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Coaching and mentoring skills</a:t>
            </a:r>
          </a:p>
          <a:p>
            <a:pPr marL="222250" indent="-222250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Diversity skills: working with diverse people and cultures</a:t>
            </a:r>
          </a:p>
          <a:p>
            <a:pPr marL="222250" indent="-222250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Networking within the organization</a:t>
            </a:r>
          </a:p>
          <a:p>
            <a:pPr marL="222250" indent="-222250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Networking outside the organization</a:t>
            </a:r>
          </a:p>
          <a:p>
            <a:pPr marL="222250" indent="-222250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Working in teams; cooperation and commitment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F1021ABA-4D6B-4343-A30A-BB3435953B2E}" type="slidenum">
              <a:rPr lang="en-US" altLang="en-US" sz="1000"/>
              <a:pPr eaLnBrk="1" hangingPunct="1"/>
              <a:t>21</a:t>
            </a:fld>
            <a:endParaRPr lang="en-US" altLang="en-US" sz="100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8077200" cy="366713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1–7	Management Skills and Management Function Matrix</a:t>
            </a:r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609600" y="7620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355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838200"/>
            <a:ext cx="7848600" cy="5481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B9BC8A06-444E-42FB-A872-B2BF50571DB5}" type="slidenum">
              <a:rPr lang="en-US" altLang="en-US" sz="1000"/>
              <a:pPr eaLnBrk="1" hangingPunct="1"/>
              <a:t>22</a:t>
            </a:fld>
            <a:endParaRPr lang="en-US" altLang="en-US" sz="1000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How The Manager’s Job Is Changing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Increasing Importance of Customers</a:t>
            </a:r>
          </a:p>
          <a:p>
            <a:pPr lvl="1" eaLnBrk="1" hangingPunct="1">
              <a:defRPr/>
            </a:pPr>
            <a:r>
              <a:rPr lang="en-US" smtClean="0"/>
              <a:t>Customers: the reason that organizations exist</a:t>
            </a:r>
          </a:p>
          <a:p>
            <a:pPr lvl="2" eaLnBrk="1" hangingPunct="1">
              <a:defRPr/>
            </a:pPr>
            <a:r>
              <a:rPr lang="en-US" smtClean="0"/>
              <a:t>Managing customer relationships is the responsibility of all managers and employees.</a:t>
            </a:r>
          </a:p>
          <a:p>
            <a:pPr lvl="2" eaLnBrk="1" hangingPunct="1">
              <a:defRPr/>
            </a:pPr>
            <a:r>
              <a:rPr lang="en-US" smtClean="0"/>
              <a:t>Consistent high quality customer service is essential for survival.</a:t>
            </a:r>
          </a:p>
          <a:p>
            <a:pPr eaLnBrk="1" hangingPunct="1">
              <a:defRPr/>
            </a:pPr>
            <a:r>
              <a:rPr lang="en-US" smtClean="0"/>
              <a:t>Innovation</a:t>
            </a:r>
          </a:p>
          <a:p>
            <a:pPr lvl="1" eaLnBrk="1" hangingPunct="1">
              <a:defRPr/>
            </a:pPr>
            <a:r>
              <a:rPr lang="en-US" smtClean="0"/>
              <a:t>Doing things differently, exploring new territory, and taking risks</a:t>
            </a:r>
          </a:p>
          <a:p>
            <a:pPr lvl="2" eaLnBrk="1" hangingPunct="1">
              <a:defRPr/>
            </a:pPr>
            <a:r>
              <a:rPr lang="en-US" smtClean="0"/>
              <a:t>Managers should encourage employees to be aware of and act on opportunities for innovation.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D79243C7-08FE-486D-AD24-35B37E239C49}" type="slidenum">
              <a:rPr lang="en-US" altLang="en-US" sz="1000"/>
              <a:pPr eaLnBrk="1" hangingPunct="1"/>
              <a:t>23</a:t>
            </a:fld>
            <a:endParaRPr lang="en-US" altLang="en-US" sz="1000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91598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1–8</a:t>
            </a:r>
            <a:br>
              <a:rPr lang="en-US" sz="1800" smtClean="0">
                <a:solidFill>
                  <a:schemeClr val="tx1"/>
                </a:solidFill>
              </a:rPr>
            </a:br>
            <a:r>
              <a:rPr lang="en-US" sz="1800" smtClean="0">
                <a:solidFill>
                  <a:schemeClr val="tx1"/>
                </a:solidFill>
              </a:rPr>
              <a:t>Changes Impacting </a:t>
            </a:r>
            <a:br>
              <a:rPr lang="en-US" sz="1800" smtClean="0">
                <a:solidFill>
                  <a:schemeClr val="tx1"/>
                </a:solidFill>
              </a:rPr>
            </a:br>
            <a:r>
              <a:rPr lang="en-US" sz="1800" smtClean="0">
                <a:solidFill>
                  <a:schemeClr val="tx1"/>
                </a:solidFill>
              </a:rPr>
              <a:t>the Manager’s Job</a:t>
            </a:r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533400" y="381000"/>
            <a:ext cx="2209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609600" y="1524000"/>
            <a:ext cx="2209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560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304800"/>
            <a:ext cx="6248400" cy="6078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0943E317-277F-43A1-A58C-15158EBBBB9D}" type="slidenum">
              <a:rPr lang="en-US" altLang="en-US" sz="1000"/>
              <a:pPr eaLnBrk="1" hangingPunct="1"/>
              <a:t>24</a:t>
            </a:fld>
            <a:endParaRPr lang="en-US" altLang="en-US" sz="1000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Is An Organization?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 Organization Defined</a:t>
            </a:r>
          </a:p>
          <a:p>
            <a:pPr lvl="1" eaLnBrk="1" hangingPunct="1">
              <a:defRPr/>
            </a:pPr>
            <a:r>
              <a:rPr lang="en-US" smtClean="0"/>
              <a:t>A deliberate arrangement of people to accomplish some specific purpose (that individuals independently could not accomplish alone).</a:t>
            </a:r>
          </a:p>
          <a:p>
            <a:pPr eaLnBrk="1" hangingPunct="1">
              <a:defRPr/>
            </a:pPr>
            <a:r>
              <a:rPr lang="en-US" smtClean="0"/>
              <a:t>Common Characteristics of Organizations</a:t>
            </a:r>
          </a:p>
          <a:p>
            <a:pPr lvl="1" eaLnBrk="1" hangingPunct="1">
              <a:defRPr/>
            </a:pPr>
            <a:r>
              <a:rPr lang="en-US" smtClean="0"/>
              <a:t>Have a distinct purpose (goal)</a:t>
            </a:r>
          </a:p>
          <a:p>
            <a:pPr lvl="1" eaLnBrk="1" hangingPunct="1">
              <a:defRPr/>
            </a:pPr>
            <a:r>
              <a:rPr lang="en-US" smtClean="0"/>
              <a:t>Composed of people</a:t>
            </a:r>
          </a:p>
          <a:p>
            <a:pPr lvl="1" eaLnBrk="1" hangingPunct="1">
              <a:defRPr/>
            </a:pPr>
            <a:r>
              <a:rPr lang="en-US" smtClean="0"/>
              <a:t>Have a deliberate structure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2C57C1F5-6BC5-486E-86E4-E7E4C7B08F90}" type="slidenum">
              <a:rPr lang="en-US" altLang="en-US" sz="1000"/>
              <a:pPr eaLnBrk="1" hangingPunct="1"/>
              <a:t>25</a:t>
            </a:fld>
            <a:endParaRPr lang="en-US" altLang="en-US" sz="1000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1–9	Characteristics of Organizations</a:t>
            </a:r>
          </a:p>
        </p:txBody>
      </p:sp>
      <p:sp>
        <p:nvSpPr>
          <p:cNvPr id="27653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4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881188"/>
            <a:ext cx="61245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C0A1EB52-D76F-4701-A586-B13D89048811}" type="slidenum">
              <a:rPr lang="en-US" altLang="en-US" sz="1000"/>
              <a:pPr eaLnBrk="1" hangingPunct="1"/>
              <a:t>26</a:t>
            </a:fld>
            <a:endParaRPr lang="en-US" altLang="en-US" sz="1000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366713"/>
          </a:xfrm>
        </p:spPr>
        <p:txBody>
          <a:bodyPr/>
          <a:lstStyle/>
          <a:p>
            <a:pPr eaLnBrk="1" hangingPunct="1">
              <a:tabLst>
                <a:tab pos="1482725" algn="l"/>
              </a:tabLst>
              <a:defRPr/>
            </a:pPr>
            <a:r>
              <a:rPr lang="en-US" sz="1800" smtClean="0">
                <a:solidFill>
                  <a:schemeClr val="tx1"/>
                </a:solidFill>
              </a:rPr>
              <a:t>Exhibit 1–10	The Changing Organization</a:t>
            </a:r>
          </a:p>
        </p:txBody>
      </p:sp>
      <p:sp>
        <p:nvSpPr>
          <p:cNvPr id="28677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8" name="Line 4"/>
          <p:cNvSpPr>
            <a:spLocks noChangeShapeType="1"/>
          </p:cNvSpPr>
          <p:nvPr/>
        </p:nvSpPr>
        <p:spPr bwMode="auto">
          <a:xfrm>
            <a:off x="609600" y="3810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867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447800"/>
            <a:ext cx="8915400" cy="393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D44968FD-5337-4B59-ADFE-528BA49094AA}" type="slidenum">
              <a:rPr lang="en-US" altLang="en-US" sz="1000"/>
              <a:pPr eaLnBrk="1" hangingPunct="1"/>
              <a:t>27</a:t>
            </a:fld>
            <a:endParaRPr lang="en-US" altLang="en-US" sz="1000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Why Study Management?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 smtClean="0"/>
              <a:t>The Value of Studying Management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dirty="0" smtClean="0"/>
              <a:t>The universality of management</a:t>
            </a:r>
          </a:p>
          <a:p>
            <a:pPr lvl="2" eaLnBrk="1" hangingPunct="1">
              <a:spcBef>
                <a:spcPct val="40000"/>
              </a:spcBef>
              <a:defRPr/>
            </a:pPr>
            <a:r>
              <a:rPr lang="en-US" dirty="0" smtClean="0"/>
              <a:t>Good management is needed in all organizations.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dirty="0" smtClean="0"/>
              <a:t>The reality of work</a:t>
            </a:r>
          </a:p>
          <a:p>
            <a:pPr lvl="2" eaLnBrk="1" hangingPunct="1">
              <a:spcBef>
                <a:spcPct val="40000"/>
              </a:spcBef>
              <a:defRPr/>
            </a:pPr>
            <a:r>
              <a:rPr lang="en-US" dirty="0" smtClean="0"/>
              <a:t>Employees either manage or are managed.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dirty="0" smtClean="0"/>
              <a:t>Rewards and challenges of being a manager</a:t>
            </a:r>
          </a:p>
          <a:p>
            <a:pPr lvl="2" eaLnBrk="1" hangingPunct="1">
              <a:spcBef>
                <a:spcPct val="40000"/>
              </a:spcBef>
              <a:defRPr/>
            </a:pPr>
            <a:r>
              <a:rPr lang="en-US" dirty="0" smtClean="0"/>
              <a:t>Management offers challenging, exciting and creative opportunities for meaningful and fulfilling work.</a:t>
            </a:r>
          </a:p>
          <a:p>
            <a:pPr lvl="2" eaLnBrk="1" hangingPunct="1">
              <a:spcBef>
                <a:spcPct val="40000"/>
              </a:spcBef>
              <a:defRPr/>
            </a:pPr>
            <a:r>
              <a:rPr lang="en-US" dirty="0" smtClean="0"/>
              <a:t>Successful managers receive significant monetary rewards for their efforts.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F1D2D1D7-3DF4-44FB-8739-CBC5B4B90F04}" type="slidenum">
              <a:rPr lang="en-US" altLang="en-US" sz="1000"/>
              <a:pPr eaLnBrk="1" hangingPunct="1"/>
              <a:t>28</a:t>
            </a:fld>
            <a:endParaRPr lang="en-US" altLang="en-US" sz="100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eaLnBrk="1" hangingPunct="1">
              <a:tabLst>
                <a:tab pos="1482725" algn="l"/>
              </a:tabLst>
              <a:defRPr/>
            </a:pPr>
            <a:r>
              <a:rPr lang="en-US" sz="1800" smtClean="0">
                <a:solidFill>
                  <a:schemeClr val="tx1"/>
                </a:solidFill>
              </a:rPr>
              <a:t>Exhibit 1–11	Universal Need for Management</a:t>
            </a:r>
          </a:p>
        </p:txBody>
      </p:sp>
      <p:sp>
        <p:nvSpPr>
          <p:cNvPr id="30725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6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519238"/>
            <a:ext cx="82486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8D1B6B08-937D-4E8A-A74F-53E1499E27F5}" type="slidenum">
              <a:rPr lang="en-US" altLang="en-US" sz="1000"/>
              <a:pPr eaLnBrk="1" hangingPunct="1"/>
              <a:t>29</a:t>
            </a:fld>
            <a:endParaRPr lang="en-US" altLang="en-US" sz="1000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366713"/>
          </a:xfrm>
        </p:spPr>
        <p:txBody>
          <a:bodyPr/>
          <a:lstStyle/>
          <a:p>
            <a:pPr eaLnBrk="1" hangingPunct="1">
              <a:tabLst>
                <a:tab pos="1482725" algn="l"/>
              </a:tabLst>
              <a:defRPr/>
            </a:pPr>
            <a:r>
              <a:rPr lang="en-US" sz="1800" smtClean="0">
                <a:solidFill>
                  <a:schemeClr val="tx1"/>
                </a:solidFill>
              </a:rPr>
              <a:t>Exhibit 1–12	Rewards and Challenges of Being A Manager</a:t>
            </a:r>
          </a:p>
        </p:txBody>
      </p:sp>
      <p:sp>
        <p:nvSpPr>
          <p:cNvPr id="31749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0" name="Line 4"/>
          <p:cNvSpPr>
            <a:spLocks noChangeShapeType="1"/>
          </p:cNvSpPr>
          <p:nvPr/>
        </p:nvSpPr>
        <p:spPr bwMode="auto">
          <a:xfrm>
            <a:off x="609600" y="3810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175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990600"/>
            <a:ext cx="8915400" cy="4600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7A700B12-3C21-49CA-B620-DAE27912F84D}" type="slidenum">
              <a:rPr lang="en-US" altLang="en-US" sz="1000"/>
              <a:pPr eaLnBrk="1" hangingPunct="1"/>
              <a:t>3</a:t>
            </a:fld>
            <a:endParaRPr lang="en-US" altLang="en-US" sz="100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800" smtClean="0">
                <a:solidFill>
                  <a:srgbClr val="996633"/>
                </a:solidFill>
              </a:rPr>
              <a:t>L E A R N I N G  O U T L I N E  (cont’d) </a:t>
            </a:r>
            <a:br>
              <a:rPr lang="en-US" sz="2800" smtClean="0">
                <a:solidFill>
                  <a:srgbClr val="996633"/>
                </a:solidFill>
              </a:rPr>
            </a:br>
            <a:r>
              <a:rPr lang="en-US" sz="2200" i="1" smtClean="0">
                <a:solidFill>
                  <a:srgbClr val="336699"/>
                </a:solidFill>
                <a:latin typeface="Times New Roman" pitchFamily="18" charset="0"/>
              </a:rPr>
              <a:t>Follow this Learning Outline as you read and study this chapter.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600200"/>
            <a:ext cx="7645400" cy="44958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2400" b="1" smtClean="0">
                <a:solidFill>
                  <a:srgbClr val="993300"/>
                </a:solidFill>
              </a:rPr>
              <a:t>What Do Managers Do?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Describe the four functions of management.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Explain Mintzberg’s managerial roles.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Describe Katz’s three essential managerial skills and how the importance of these skills changes depending on managerial level.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Discuss the changes that are impacting managers’ jobs.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Explain why customer service and innovation are important to the manager’s job.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CAB8064A-9503-414F-B32C-BC03E7A985F6}" type="slidenum">
              <a:rPr lang="en-US" altLang="en-US" sz="1000"/>
              <a:pPr eaLnBrk="1" hangingPunct="1"/>
              <a:t>30</a:t>
            </a:fld>
            <a:endParaRPr lang="en-US" altLang="en-US" sz="10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/>
              <a:t>Terms to Know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smtClean="0"/>
              <a:t>manager</a:t>
            </a:r>
          </a:p>
          <a:p>
            <a:pPr eaLnBrk="1" hangingPunct="1">
              <a:defRPr/>
            </a:pPr>
            <a:r>
              <a:rPr lang="en-US" sz="2400" smtClean="0"/>
              <a:t>first-line managers</a:t>
            </a:r>
          </a:p>
          <a:p>
            <a:pPr eaLnBrk="1" hangingPunct="1">
              <a:defRPr/>
            </a:pPr>
            <a:r>
              <a:rPr lang="en-US" sz="2400" smtClean="0"/>
              <a:t>middle managers</a:t>
            </a:r>
          </a:p>
          <a:p>
            <a:pPr eaLnBrk="1" hangingPunct="1">
              <a:defRPr/>
            </a:pPr>
            <a:r>
              <a:rPr lang="en-US" sz="2400" smtClean="0"/>
              <a:t>top managers</a:t>
            </a:r>
          </a:p>
          <a:p>
            <a:pPr eaLnBrk="1" hangingPunct="1">
              <a:defRPr/>
            </a:pPr>
            <a:r>
              <a:rPr lang="en-US" sz="2400" smtClean="0"/>
              <a:t>management</a:t>
            </a:r>
          </a:p>
          <a:p>
            <a:pPr eaLnBrk="1" hangingPunct="1">
              <a:defRPr/>
            </a:pPr>
            <a:r>
              <a:rPr lang="en-US" sz="2400" smtClean="0"/>
              <a:t>efficiency</a:t>
            </a:r>
          </a:p>
          <a:p>
            <a:pPr eaLnBrk="1" hangingPunct="1">
              <a:defRPr/>
            </a:pPr>
            <a:r>
              <a:rPr lang="en-US" sz="2400" smtClean="0"/>
              <a:t>effectiveness</a:t>
            </a:r>
          </a:p>
          <a:p>
            <a:pPr eaLnBrk="1" hangingPunct="1">
              <a:defRPr/>
            </a:pPr>
            <a:r>
              <a:rPr lang="en-US" sz="2400" smtClean="0"/>
              <a:t>planning</a:t>
            </a:r>
          </a:p>
          <a:p>
            <a:pPr eaLnBrk="1" hangingPunct="1">
              <a:defRPr/>
            </a:pPr>
            <a:r>
              <a:rPr lang="en-US" sz="2400" smtClean="0"/>
              <a:t>organizing</a:t>
            </a:r>
          </a:p>
          <a:p>
            <a:pPr eaLnBrk="1" hangingPunct="1">
              <a:defRPr/>
            </a:pPr>
            <a:r>
              <a:rPr lang="en-US" sz="2400" smtClean="0"/>
              <a:t>leading</a:t>
            </a:r>
          </a:p>
          <a:p>
            <a:pPr eaLnBrk="1" hangingPunct="1">
              <a:defRPr/>
            </a:pPr>
            <a:r>
              <a:rPr lang="en-US" sz="2400" smtClean="0"/>
              <a:t>controlling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smtClean="0"/>
              <a:t>management roles</a:t>
            </a:r>
          </a:p>
          <a:p>
            <a:pPr eaLnBrk="1" hangingPunct="1">
              <a:defRPr/>
            </a:pPr>
            <a:r>
              <a:rPr lang="en-US" sz="2400" smtClean="0"/>
              <a:t>interpersonal roles</a:t>
            </a:r>
          </a:p>
          <a:p>
            <a:pPr eaLnBrk="1" hangingPunct="1">
              <a:defRPr/>
            </a:pPr>
            <a:r>
              <a:rPr lang="en-US" sz="2400" smtClean="0"/>
              <a:t>informational roles</a:t>
            </a:r>
          </a:p>
          <a:p>
            <a:pPr eaLnBrk="1" hangingPunct="1">
              <a:defRPr/>
            </a:pPr>
            <a:r>
              <a:rPr lang="en-US" sz="2400" smtClean="0"/>
              <a:t>decisional roles</a:t>
            </a:r>
          </a:p>
          <a:p>
            <a:pPr eaLnBrk="1" hangingPunct="1">
              <a:defRPr/>
            </a:pPr>
            <a:r>
              <a:rPr lang="en-US" sz="2400" smtClean="0"/>
              <a:t>technical skills</a:t>
            </a:r>
          </a:p>
          <a:p>
            <a:pPr eaLnBrk="1" hangingPunct="1">
              <a:defRPr/>
            </a:pPr>
            <a:r>
              <a:rPr lang="en-US" sz="2400" smtClean="0"/>
              <a:t>human skills</a:t>
            </a:r>
          </a:p>
          <a:p>
            <a:pPr eaLnBrk="1" hangingPunct="1">
              <a:defRPr/>
            </a:pPr>
            <a:r>
              <a:rPr lang="en-US" sz="2400" smtClean="0"/>
              <a:t>conceptual skills</a:t>
            </a:r>
          </a:p>
          <a:p>
            <a:pPr eaLnBrk="1" hangingPunct="1">
              <a:defRPr/>
            </a:pPr>
            <a:r>
              <a:rPr lang="en-US" sz="2400" smtClean="0"/>
              <a:t>organization</a:t>
            </a:r>
          </a:p>
          <a:p>
            <a:pPr eaLnBrk="1" hangingPunct="1">
              <a:defRPr/>
            </a:pPr>
            <a:r>
              <a:rPr lang="en-US" sz="2400" smtClean="0"/>
              <a:t>universality of management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1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1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 autoUpdateAnimBg="0"/>
      <p:bldP spid="18125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10C4DF18-3817-4D10-976E-F5DCF4BECD2D}" type="slidenum">
              <a:rPr lang="en-US" altLang="en-US" sz="1000"/>
              <a:pPr eaLnBrk="1" hangingPunct="1"/>
              <a:t>4</a:t>
            </a:fld>
            <a:endParaRPr lang="en-US" altLang="en-US" sz="100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800" smtClean="0">
                <a:solidFill>
                  <a:srgbClr val="996633"/>
                </a:solidFill>
              </a:rPr>
              <a:t>L E A R N I N G  O U T L I N E  (cont’d) </a:t>
            </a:r>
            <a:br>
              <a:rPr lang="en-US" sz="2800" smtClean="0">
                <a:solidFill>
                  <a:srgbClr val="996633"/>
                </a:solidFill>
              </a:rPr>
            </a:br>
            <a:r>
              <a:rPr lang="en-US" sz="2200" i="1" smtClean="0">
                <a:solidFill>
                  <a:srgbClr val="336699"/>
                </a:solidFill>
                <a:latin typeface="Times New Roman" pitchFamily="18" charset="0"/>
              </a:rPr>
              <a:t>Follow this Learning Outline as you read and study this chapter.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600200"/>
            <a:ext cx="7645400" cy="44958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2400" b="1" dirty="0" smtClean="0">
                <a:solidFill>
                  <a:srgbClr val="993300"/>
                </a:solidFill>
              </a:rPr>
              <a:t>What Is An Organization?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Describe the characteristics of an </a:t>
            </a:r>
            <a:r>
              <a:rPr lang="en-US" sz="2000" b="1" dirty="0" smtClean="0">
                <a:solidFill>
                  <a:schemeClr val="tx1"/>
                </a:solidFill>
              </a:rPr>
              <a:t>organ.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Explain how the concept of an organization is changing.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sz="2400" b="1" dirty="0" smtClean="0">
                <a:solidFill>
                  <a:srgbClr val="993300"/>
                </a:solidFill>
              </a:rPr>
              <a:t>Why Study Management?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Explain the universality of management concept.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Discuss why an understanding of management is important.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Describe the rewards and challenges of being a manager.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0DFDAE00-0C9E-4774-9588-5A37D07F679E}" type="slidenum">
              <a:rPr lang="en-US" altLang="en-US" sz="1000"/>
              <a:pPr eaLnBrk="1" hangingPunct="1"/>
              <a:t>5</a:t>
            </a:fld>
            <a:endParaRPr lang="en-US" altLang="en-US" sz="100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Who Are Managers?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02600" cy="222567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Manager</a:t>
            </a:r>
          </a:p>
          <a:p>
            <a:pPr lvl="1" eaLnBrk="1" hangingPunct="1">
              <a:defRPr/>
            </a:pPr>
            <a:r>
              <a:rPr lang="en-US" smtClean="0"/>
              <a:t>Someone who coordinates and oversees the work of other people so that organizational goals can be accomplished. </a:t>
            </a:r>
          </a:p>
        </p:txBody>
      </p:sp>
      <p:pic>
        <p:nvPicPr>
          <p:cNvPr id="7174" name="Picture 4" descr="PE01561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441700"/>
            <a:ext cx="41148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449E04C1-6031-4F66-AB47-502D6EEBE200}" type="slidenum">
              <a:rPr lang="en-US" altLang="en-US" sz="1000"/>
              <a:pPr eaLnBrk="1" hangingPunct="1"/>
              <a:t>6</a:t>
            </a:fld>
            <a:endParaRPr lang="en-US" altLang="en-US" sz="1000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Classifying Managers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First-line Managers</a:t>
            </a:r>
          </a:p>
          <a:p>
            <a:pPr lvl="1" eaLnBrk="1" hangingPunct="1">
              <a:defRPr/>
            </a:pPr>
            <a:r>
              <a:rPr lang="en-US" smtClean="0"/>
              <a:t>Individuals who manage the work of non-managerial employees.</a:t>
            </a:r>
          </a:p>
          <a:p>
            <a:pPr eaLnBrk="1" hangingPunct="1">
              <a:defRPr/>
            </a:pPr>
            <a:r>
              <a:rPr lang="en-US" smtClean="0"/>
              <a:t>Middle Managers</a:t>
            </a:r>
          </a:p>
          <a:p>
            <a:pPr lvl="1" eaLnBrk="1" hangingPunct="1">
              <a:defRPr/>
            </a:pPr>
            <a:r>
              <a:rPr lang="en-US" smtClean="0"/>
              <a:t>Individuals who manage the work of first-line managers.</a:t>
            </a:r>
          </a:p>
          <a:p>
            <a:pPr eaLnBrk="1" hangingPunct="1">
              <a:defRPr/>
            </a:pPr>
            <a:r>
              <a:rPr lang="en-US" smtClean="0"/>
              <a:t>Top Managers</a:t>
            </a:r>
          </a:p>
          <a:p>
            <a:pPr lvl="1" eaLnBrk="1" hangingPunct="1">
              <a:defRPr/>
            </a:pPr>
            <a:r>
              <a:rPr lang="en-US" smtClean="0"/>
              <a:t>Individuals who are responsible for making organization-wide decisions and establishing plans and goals that affect the entire organization.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0293117D-65F9-4AE1-9AB9-BBBB44DF9D10}" type="slidenum">
              <a:rPr lang="en-US" altLang="en-US" sz="1000"/>
              <a:pPr eaLnBrk="1" hangingPunct="1"/>
              <a:t>7</a:t>
            </a:fld>
            <a:endParaRPr lang="en-US" altLang="en-US" sz="1000"/>
          </a:p>
        </p:txBody>
      </p:sp>
      <p:sp>
        <p:nvSpPr>
          <p:cNvPr id="13354" name="Rectangle 4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1–1	Managerial Levels</a:t>
            </a:r>
          </a:p>
        </p:txBody>
      </p:sp>
      <p:sp>
        <p:nvSpPr>
          <p:cNvPr id="9221" name="Line 45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2" name="Line 46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3359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800225"/>
            <a:ext cx="73723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1BB76C20-F4AE-402F-950A-5F5AA4BD6EA2}" type="slidenum">
              <a:rPr lang="en-US" altLang="en-US" sz="1000"/>
              <a:pPr eaLnBrk="1" hangingPunct="1"/>
              <a:t>8</a:t>
            </a:fld>
            <a:endParaRPr lang="en-US" altLang="en-US" sz="100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Is Management?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44196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Managerial Concerns</a:t>
            </a:r>
          </a:p>
          <a:p>
            <a:pPr lvl="1" eaLnBrk="1" hangingPunct="1">
              <a:defRPr/>
            </a:pPr>
            <a:r>
              <a:rPr lang="en-US" smtClean="0"/>
              <a:t>Efficiency</a:t>
            </a:r>
          </a:p>
          <a:p>
            <a:pPr lvl="2" eaLnBrk="1" hangingPunct="1">
              <a:defRPr/>
            </a:pPr>
            <a:r>
              <a:rPr lang="en-US" smtClean="0"/>
              <a:t>“Doing things right”</a:t>
            </a:r>
          </a:p>
          <a:p>
            <a:pPr lvl="3" eaLnBrk="1" hangingPunct="1">
              <a:defRPr/>
            </a:pPr>
            <a:r>
              <a:rPr lang="en-US" smtClean="0"/>
              <a:t>Getting the most output for the least inputs</a:t>
            </a:r>
          </a:p>
          <a:p>
            <a:pPr lvl="1" eaLnBrk="1" hangingPunct="1">
              <a:defRPr/>
            </a:pPr>
            <a:r>
              <a:rPr lang="en-US" smtClean="0"/>
              <a:t>Effectiveness</a:t>
            </a:r>
          </a:p>
          <a:p>
            <a:pPr lvl="2" eaLnBrk="1" hangingPunct="1">
              <a:defRPr/>
            </a:pPr>
            <a:r>
              <a:rPr lang="en-US" smtClean="0"/>
              <a:t>“Doing the right things”</a:t>
            </a:r>
          </a:p>
          <a:p>
            <a:pPr lvl="3" eaLnBrk="1" hangingPunct="1">
              <a:defRPr/>
            </a:pPr>
            <a:r>
              <a:rPr lang="en-US" smtClean="0"/>
              <a:t>Attaining organizational goals</a:t>
            </a:r>
          </a:p>
        </p:txBody>
      </p:sp>
      <p:pic>
        <p:nvPicPr>
          <p:cNvPr id="10246" name="Picture 4" descr="j031016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1644650"/>
            <a:ext cx="3067050" cy="3709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1–</a:t>
            </a:r>
            <a:fld id="{A81E7393-2C92-4549-A004-CBCDEA713DC5}" type="slidenum">
              <a:rPr lang="en-US" altLang="en-US" sz="1000"/>
              <a:pPr eaLnBrk="1" hangingPunct="1"/>
              <a:t>9</a:t>
            </a:fld>
            <a:endParaRPr lang="en-US" altLang="en-US" sz="100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1–2	Effectiveness and Efficiency in Management</a:t>
            </a:r>
          </a:p>
        </p:txBody>
      </p:sp>
      <p:sp>
        <p:nvSpPr>
          <p:cNvPr id="11269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0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514475"/>
            <a:ext cx="69723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bbins and Coulter 9e.">
  <a:themeElements>
    <a:clrScheme name="Robbins and Coulter 9e.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Robbins and Coulter 9e.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obbins and Coulter 9e.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bbins and Coulter 9e.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bins and Coulter 9e.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bins and Coulter 9e.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C0125496F2444BA7B509745966DB4E" ma:contentTypeVersion="0" ma:contentTypeDescription="Create a new document." ma:contentTypeScope="" ma:versionID="62c0621e6a863b6fe44f6e4e5c07aa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AD07D-907B-49E2-9C03-D157B02C57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F646E9-AAB0-4E6A-AFEB-FE991E35D6F7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076828F-79C0-4FFD-BC23-E0AE39ADCC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</TotalTime>
  <Words>1375</Words>
  <Application>Microsoft Office PowerPoint</Application>
  <PresentationFormat>On-screen Show (4:3)</PresentationFormat>
  <Paragraphs>256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Times New Roman</vt:lpstr>
      <vt:lpstr>Wingdings</vt:lpstr>
      <vt:lpstr>Robbins and Coulter 9e.</vt:lpstr>
      <vt:lpstr>Introduction to Management and Organ</vt:lpstr>
      <vt:lpstr>L E A R N I N G  O U T L I N E  Follow this Learning Outline as you read and study this chapter.</vt:lpstr>
      <vt:lpstr>L E A R N I N G  O U T L I N E  (cont’d)  Follow this Learning Outline as you read and study this chapter.</vt:lpstr>
      <vt:lpstr>L E A R N I N G  O U T L I N E  (cont’d)  Follow this Learning Outline as you read and study this chapter.</vt:lpstr>
      <vt:lpstr>Who Are Managers?</vt:lpstr>
      <vt:lpstr>Classifying Managers</vt:lpstr>
      <vt:lpstr>Exhibit 1–1 Managerial Levels</vt:lpstr>
      <vt:lpstr>What Is Management?</vt:lpstr>
      <vt:lpstr>Exhibit 1–2 Effectiveness and Efficiency in Management</vt:lpstr>
      <vt:lpstr>What Do Managers Do?</vt:lpstr>
      <vt:lpstr>Exhibit 1–3 Management Functions</vt:lpstr>
      <vt:lpstr>What Do Managers Do? (cont’d)</vt:lpstr>
      <vt:lpstr>What Managers Actually Do (Mintzberg)</vt:lpstr>
      <vt:lpstr>What Do Managers Do? (cont’d)</vt:lpstr>
      <vt:lpstr>Exhibit 1–5 Skills Needed at Different Management Levels</vt:lpstr>
      <vt:lpstr>Exhibit 1–6 Conceptual Skills</vt:lpstr>
      <vt:lpstr>Exhibit 1–6 Communication Skills</vt:lpstr>
      <vt:lpstr>Exhibit 1–6 Effectiveness Skills</vt:lpstr>
      <vt:lpstr>Exhibit 1–6 Effectiveness Skills (cont’d)</vt:lpstr>
      <vt:lpstr>Exhibit 1–6 Interpersonal Skills (cont’d)</vt:lpstr>
      <vt:lpstr>Exhibit 1–7 Management Skills and Management Function Matrix</vt:lpstr>
      <vt:lpstr>How The Manager’s Job Is Changing</vt:lpstr>
      <vt:lpstr>Exhibit 1–8 Changes Impacting  the Manager’s Job</vt:lpstr>
      <vt:lpstr>What Is An Organization?</vt:lpstr>
      <vt:lpstr>Exhibit 1–9 Characteristics of Organizations</vt:lpstr>
      <vt:lpstr>Exhibit 1–10 The Changing Organization</vt:lpstr>
      <vt:lpstr>Why Study Management?</vt:lpstr>
      <vt:lpstr>Exhibit 1–11 Universal Need for Management</vt:lpstr>
      <vt:lpstr>Exhibit 1–12 Rewards and Challenges of Being A Manager</vt:lpstr>
      <vt:lpstr>Terms to Know</vt:lpstr>
    </vt:vector>
  </TitlesOfParts>
  <Manager>Denise Vaughn</Manager>
  <Company>Prentice Hall,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9e.- Robbins and Coulter</dc:title>
  <dc:subject>Chapter 1</dc:subject>
  <dc:creator>Charlie Cook, University of West Alabama</dc:creator>
  <cp:lastModifiedBy>Windows User</cp:lastModifiedBy>
  <cp:revision>84</cp:revision>
  <dcterms:created xsi:type="dcterms:W3CDTF">2003-08-08T20:04:45Z</dcterms:created>
  <dcterms:modified xsi:type="dcterms:W3CDTF">2021-03-06T11:44:04Z</dcterms:modified>
</cp:coreProperties>
</file>