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39"/>
  </p:notesMasterIdLst>
  <p:sldIdLst>
    <p:sldId id="287" r:id="rId4"/>
    <p:sldId id="288" r:id="rId5"/>
    <p:sldId id="289" r:id="rId6"/>
    <p:sldId id="290" r:id="rId7"/>
    <p:sldId id="291" r:id="rId8"/>
    <p:sldId id="292" r:id="rId9"/>
    <p:sldId id="259" r:id="rId10"/>
    <p:sldId id="294" r:id="rId11"/>
    <p:sldId id="295" r:id="rId12"/>
    <p:sldId id="274" r:id="rId13"/>
    <p:sldId id="297" r:id="rId14"/>
    <p:sldId id="298" r:id="rId15"/>
    <p:sldId id="275" r:id="rId16"/>
    <p:sldId id="276" r:id="rId17"/>
    <p:sldId id="301" r:id="rId18"/>
    <p:sldId id="302" r:id="rId19"/>
    <p:sldId id="303" r:id="rId20"/>
    <p:sldId id="277" r:id="rId21"/>
    <p:sldId id="305" r:id="rId22"/>
    <p:sldId id="278" r:id="rId23"/>
    <p:sldId id="307" r:id="rId24"/>
    <p:sldId id="308" r:id="rId25"/>
    <p:sldId id="279" r:id="rId26"/>
    <p:sldId id="310" r:id="rId27"/>
    <p:sldId id="311" r:id="rId28"/>
    <p:sldId id="280" r:id="rId29"/>
    <p:sldId id="313" r:id="rId30"/>
    <p:sldId id="314" r:id="rId31"/>
    <p:sldId id="315" r:id="rId32"/>
    <p:sldId id="281" r:id="rId33"/>
    <p:sldId id="317" r:id="rId34"/>
    <p:sldId id="282" r:id="rId35"/>
    <p:sldId id="319" r:id="rId36"/>
    <p:sldId id="283" r:id="rId37"/>
    <p:sldId id="32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3300"/>
    <a:srgbClr val="CC000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EB048C3-8623-4F90-B171-A0AC672B04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AB62F01-B1BC-47FA-9A0D-D4BFB2212A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6057271-C2CA-4188-B1F1-2E1A6FCB5A5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20B3D19-E5A5-40CE-AAF1-98B463D496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6FB52B9-DB92-4388-B88D-243F814B3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1343C76-5039-4AF0-B335-B934BBCC4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D49EBC5-EA60-45E6-84E6-1CAFEA90B1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E16459-D309-48E1-BF82-FC04DEFB7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8A0B6-5F19-4D22-B9E9-635F9328C38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0EFD4982-6D13-43CA-BB67-563F51B5B1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63B72661-0EFE-4244-9D75-3174B922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40301C-DB86-4A73-A27B-15C14E90E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0021C-398F-47B5-9EB0-0CF2A99C00A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8CA94E0-BCF2-4A22-8927-C6D73C3053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9044DC8-B437-4CC9-8636-4790EABC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5BBD9F-23DA-47B2-9575-CF39E742F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121F0-13CE-4703-8C72-6C746BEE40B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1495C20A-65D3-4ABE-A668-15AED87C21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ED23D42-154E-490A-B759-14F0B475F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97FBE6-C1AE-4F45-973E-997B1BD26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E4C75-0DD7-41FF-969B-69B16CDC794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2B02E67-AC29-45E0-820C-920D2E01EE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F7E837C-EBD8-4F24-AFB4-0C8EDB1A8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36ED9C-F0AD-48A8-9C24-11BE2B585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7E5F9-CA72-439F-A146-6E6F98ADE27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1421FD36-785C-4F0A-84B0-F79237FDA0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34D8A4DE-BB36-4566-811F-FE6C6E3A9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BE8B12-C742-4D45-9F32-FFD3528BF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28F08-C046-4EF1-9D71-88DC07CAB34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8BFAE4F-48E6-4265-989E-7AAA6870D8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9D572B8-D3AE-47C9-82E1-9B19B6D16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247F70-42BC-4077-AFCE-F134A7DFD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57CDD-F007-4CAA-8CB7-F79A907F5C6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E442863B-03AF-4D85-AA0D-927BB2390A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0212ADF7-552D-44AB-A14C-51DF66FA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711D0F-D409-4DE6-9E5A-D4CD6E629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B4F4-BC9F-445E-9577-61034E77F37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FD61F7BF-827A-4D2D-9D4A-CCE877DEC0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3840A2E-050B-44FF-8942-713E8C03D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43A724-474A-47F5-AE84-A167EB075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DB92F-C76B-48DE-BD55-F8E88480420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6517B7CF-7756-43C2-9326-AC87D76727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375DC9CF-564E-4948-8294-0A2754F58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DDC9BF-2441-401B-A070-B07579808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7CA5C-B492-4045-8CEC-645F4AE2F68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6F0ACF8F-8CB3-4259-8F57-4F6BF62ADE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8F14E83-7A51-4B21-8471-7829F581A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721F5C-EE4B-4DAB-A493-17298E6A4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E9245-5B2F-435E-85C0-69C9B7C2BF5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D8E2F5E0-EC29-4A0C-8D3D-9BC4A58964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7E9E2132-20A9-4C21-B157-9A924D772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041EC3-7233-4D08-B81D-BE9B294F1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39D63-E9F1-4A0C-94B8-EE08E897A3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0316999C-06DA-417D-943E-1E9CA48FEC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DD47A341-2615-4B32-AC91-716291C8C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7610D6-052D-4585-A13B-936E4B889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D4BC7-2AC2-472A-9A27-0314BCA19B4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2F538E6C-4453-4CC6-8B0A-BA49636D88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C6A22F6-6541-48B0-A870-817D82731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3527B8-82D8-4C5D-9C1D-E799E9440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7CB9D-1255-419A-8132-484D6550542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0E88EC66-37D3-4060-96A0-B9E1069DA3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69973C41-992B-49C7-9D3B-FED70D8CD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FE8518-8655-4717-B31D-9F2ACCAB4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47B80-36DF-4391-AC20-A1D801A8E7C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7F60F7E-07E0-4466-9956-259C35976A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0E76A3ED-F8BD-425A-A6C1-963477FB6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A8643B-9131-4F0E-9E84-738781DE2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2C130-2523-4B20-BD0E-3686BB1F002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2D1C466D-076D-4DAB-94A2-F8B66BFC06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5F3E0D3-0ABB-4227-A560-3F2D227A1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53D477-7E3E-4416-8C1A-666E3825E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190B0-1592-48FF-8CA8-3944CF6EA1E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C22F66A9-9C1D-49A8-B46C-2696869554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C4D3FDB6-32E7-4DC7-B4E6-227892930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950C07-4226-45F6-9F77-71A40DE9D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9CDE9-B0A8-418D-96CA-802913474B1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31888D85-B7C9-4422-B650-E8EAA5782C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8100D42F-ECD6-46FF-B817-2172B6316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26F67D-F3ED-4151-A7EE-8FBDF77C6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8F9F9-3893-46F9-80CE-704B487C720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2E6F153-2B3E-4A42-8828-6328BB4003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C16F029-5B1B-487F-9E59-27BD75C46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F7BC0A-72C5-4B9F-82DB-CDD8C7DC26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337AF3-DBAA-4D4C-830F-7DFB1E16C30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C3FF105B-975E-4B26-9C23-882DED8631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7895E8B8-0835-4166-BA59-355923D33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86F5B8-AA81-4B9E-BB40-D5530DBAF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631D2-5F3B-4C15-9703-C8B14FAEB74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08931611-15FD-40BA-810A-6270D9FC2D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29AB48FD-C06C-4D22-844E-EFD73EE8E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98C6D2-8A07-4FF4-93A6-480ABEA5E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5522A-768D-4AA0-BCB5-7FEC9115E58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755FE072-679F-4DC2-A652-327F90AAA1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4D38DB70-00E6-4898-BE13-C5387AEAD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C4DACA-7E5E-41D0-AB51-C5433B313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469E0-7ACB-4CE7-914B-12D4ED54490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31284927-6B9F-4989-BF17-5805BCDCE3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A2F35F64-4C9F-4C28-8705-C864F6C40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371DCB-F4EE-4372-A2E4-D6590B5BDD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34957-4D67-4E4C-8198-4F6F6032E60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253E0DD3-F45C-450B-9EA5-EBC13E6768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649FE0A-CE1A-45CF-ADD1-46FB620C7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385824-0B44-40F9-BDA1-50BE268E2F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9E6E6-6608-41BA-8377-A727A6D0BB7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FCF815BA-2E92-49AA-9AFC-15CBA3F0F9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5794DF2A-7C5E-4DFB-A6C9-6C370029D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D8D1A0-D8B3-47FC-B756-EBE24A0A3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CA668-8D45-4BD9-B0DA-8B7D54B3199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F1A8998C-0DE8-48ED-9847-504175F908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29D4B90-CC18-4591-A67B-19630762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BD6D23-0BE4-4C91-ACB2-2A5F41F0C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72F8E-4F50-4D53-AB3D-1E3C55E7711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BC479BE6-E9AA-41E1-A61D-ACBD93FD72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4E7B24B-7FC7-44BD-AC9A-E91AEFAAA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AD1831-5520-44C6-ACDD-AEDDD60D8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05414-F21B-40B9-9147-474D02C6DCF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786A917-74B8-4016-9E3E-A952EB4496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663DAC11-E54B-4BBB-BA33-C6A201E66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FCC0B0-F79E-4103-A7B9-92F47F35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6F1F0-502E-4DBE-9D98-F2386FA86BE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43F4E378-EA28-46DC-8EAA-0FBC061CE5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FD38237E-F0D6-4C5D-B750-91F7B2CE2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44C9CF-0DA2-495E-9E54-FEEE13152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A9A70-3A3A-4AD1-BD8F-B249B9439EC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C5D370A-6661-4BA6-B762-DDE0DBD16D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0C9759F-5301-482D-BABE-7F7FB0371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E7EBCB-676F-40DF-95C7-98605CBD79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C1DF6-D74B-445F-80FD-762B6C8D186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432820E3-38F4-4796-92B6-05CCCF0AE7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9AD7ECF-3C41-4487-9C5B-472C593E7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430AC8-DBE1-4BA4-B65E-999C2072AA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A12BE-8BA8-4DD0-A361-707FE28A945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31D0DB5-5C34-4F17-9547-6626E5FAE7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749A3E7-CBB5-4187-A145-CC191EBE2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451647-AEA7-488B-A3F1-1D400DDCF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B1A12-CDC0-4F05-8C21-0F577ECB633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C890DA7-D066-4B1B-BFE5-B9DA51B80B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7E2FD74-4A22-4120-BA24-CBC304915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23653C-6E63-45E8-9C72-9E1A9AEC7B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38DF0-4FB1-49EF-B340-D5501E60638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5DB0B633-A9E4-44F3-AE46-4AF912AA72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A7FA8E6-1483-47FC-920F-AA6DBE7E7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7EA67C-26BB-4B7B-B7F4-661071D6A1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9AA2C-225A-4FF1-A51D-640003007E3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AFFE2BC7-0356-4269-846C-BEE731E7CC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A500A8E-F0B5-475D-9C83-F20E7C727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8" name="Picture 28">
            <a:extLst>
              <a:ext uri="{FF2B5EF4-FFF2-40B4-BE49-F238E27FC236}">
                <a16:creationId xmlns:a16="http://schemas.microsoft.com/office/drawing/2014/main" id="{C3C49C4B-BA5E-4E44-A777-E8778C73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9916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8" name="Text Box 18">
            <a:extLst>
              <a:ext uri="{FF2B5EF4-FFF2-40B4-BE49-F238E27FC236}">
                <a16:creationId xmlns:a16="http://schemas.microsoft.com/office/drawing/2014/main" id="{CCB5BA77-8486-483F-993A-E97E56AFB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560638"/>
            <a:ext cx="1143000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b="1">
                <a:solidFill>
                  <a:srgbClr val="CC6600"/>
                </a:solidFill>
              </a:rPr>
              <a:t>ninth edition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4A8A2735-EF11-40E6-A589-F6DFCBD1A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2879725"/>
            <a:ext cx="2438400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STEPHEN P. ROBBINS</a:t>
            </a:r>
          </a:p>
        </p:txBody>
      </p:sp>
      <p:sp>
        <p:nvSpPr>
          <p:cNvPr id="5143" name="Rectangle 23">
            <a:extLst>
              <a:ext uri="{FF2B5EF4-FFF2-40B4-BE49-F238E27FC236}">
                <a16:creationId xmlns:a16="http://schemas.microsoft.com/office/drawing/2014/main" id="{9AFA4B1B-6460-4D33-9CF7-F9EF418D77C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886200" y="3673475"/>
            <a:ext cx="4648200" cy="1752600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45" name="Rectangle 25">
            <a:extLst>
              <a:ext uri="{FF2B5EF4-FFF2-40B4-BE49-F238E27FC236}">
                <a16:creationId xmlns:a16="http://schemas.microsoft.com/office/drawing/2014/main" id="{4FEEA476-B3BC-4A1A-98E0-5B24162431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274638" y="6308725"/>
            <a:ext cx="2468562" cy="3841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40" rIns="91440"/>
          <a:lstStyle>
            <a:lvl1pPr>
              <a:defRPr sz="9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/>
              <a:t>© 2007 Prentice Hall, Inc. </a:t>
            </a:r>
            <a:br>
              <a:rPr lang="en-US" altLang="en-US"/>
            </a:br>
            <a:r>
              <a:rPr lang="en-US" altLang="en-US"/>
              <a:t>All rights reserved.</a:t>
            </a:r>
          </a:p>
        </p:txBody>
      </p:sp>
      <p:sp>
        <p:nvSpPr>
          <p:cNvPr id="5146" name="Text Box 26">
            <a:extLst>
              <a:ext uri="{FF2B5EF4-FFF2-40B4-BE49-F238E27FC236}">
                <a16:creationId xmlns:a16="http://schemas.microsoft.com/office/drawing/2014/main" id="{9E373220-21F9-408F-87EC-16E5C8E45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327775"/>
            <a:ext cx="25288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PowerPoint Presentation by Charlie Cook</a:t>
            </a:r>
            <a:br>
              <a:rPr lang="en-US" alt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University of West Alabama</a:t>
            </a:r>
          </a:p>
        </p:txBody>
      </p:sp>
      <p:pic>
        <p:nvPicPr>
          <p:cNvPr id="5147" name="Picture 27">
            <a:extLst>
              <a:ext uri="{FF2B5EF4-FFF2-40B4-BE49-F238E27FC236}">
                <a16:creationId xmlns:a16="http://schemas.microsoft.com/office/drawing/2014/main" id="{C37A0C78-1859-4594-BD4D-953DD1DC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6276975"/>
            <a:ext cx="549275" cy="414338"/>
          </a:xfrm>
          <a:prstGeom prst="rect">
            <a:avLst/>
          </a:prstGeom>
          <a:noFill/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9" name="Text Box 29">
            <a:extLst>
              <a:ext uri="{FF2B5EF4-FFF2-40B4-BE49-F238E27FC236}">
                <a16:creationId xmlns:a16="http://schemas.microsoft.com/office/drawing/2014/main" id="{B7AA9D11-885E-4E88-8042-F207E0668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79725"/>
            <a:ext cx="2011363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MARY COULTER</a:t>
            </a:r>
          </a:p>
        </p:txBody>
      </p:sp>
      <p:sp>
        <p:nvSpPr>
          <p:cNvPr id="5151" name="Rectangle 31">
            <a:extLst>
              <a:ext uri="{FF2B5EF4-FFF2-40B4-BE49-F238E27FC236}">
                <a16:creationId xmlns:a16="http://schemas.microsoft.com/office/drawing/2014/main" id="{6FEF6E7C-4069-4AF1-99DF-BD132A4E82F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683000"/>
            <a:ext cx="1752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F622-7086-4C8C-84D8-644B08C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8684F-A5FD-44A9-8481-DE276607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FD344-0793-460B-9E57-8F6180C9F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130F1-1CDD-4161-9F22-19713818D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07C3E35D-1F44-463D-8B9D-517FC287A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07169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256C5-240E-4FE1-A750-53A74E47A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256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FF8FE-E5DA-40E4-91D1-7EAF3B75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245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F81D0-CD61-4988-8BF5-0B931B580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D0ABF-7AC1-4A81-B961-08A01DCD2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92A83F63-3EF4-4B4B-91CA-E6F042AA49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72913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281F-170C-4600-A6DD-A01AC77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BBD4-1E36-4652-A17F-86F4115E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36337-DCD0-4FDE-B173-26E908B07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61FC-EEE6-4702-8635-32FFA50EE4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1273F581-C79A-44AB-A290-ABD37B989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4550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97D2-6BAC-4F09-805B-01FD5C06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F9DFA-0E82-41DC-9524-1FE5853F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16DB9-3DE8-4D77-BDA7-2A45E2FAB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AF957-18DF-4636-BEF8-FEDFC1A8A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C0379B30-D1E4-42BF-AA6D-8E5120B6EB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3329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AF2E-8DE8-415A-942F-6D4E928E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3B58-4502-437B-A39B-542EE8CC9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57807-FFE0-4622-971C-F1453C1F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32AD-1FB2-40B2-9137-98A45B8ED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AF9C-DC4F-41B6-8A1B-84BFA7C4D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099A2442-00B4-41E4-A15E-09A80EF99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95198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5E24-32F1-4551-AB89-F478876F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93EB-C354-4E8A-A28A-550C9F2A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224C7-D656-460D-AF61-AC5736D5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D630C-8BBA-45BB-B6C4-006F29B40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6FB62-F51E-4A2B-84B6-65DDD5DE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547BAF-F340-4B3B-8083-4CAC3100C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E886A8-0998-45D0-B273-05F3FD2A0F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D5180CB3-08EA-48CE-A74D-FB741E77E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51177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DC2B-AF12-4BC6-855C-F134E1D5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A3F15-7508-4630-BB52-4DD24D337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D9AD7-AD8D-4D32-8499-2186EE0B4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00809061-801B-46C7-9C3E-AA93DB64BB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57318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7FE032-F43D-43EA-ACDB-43E50E24DC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10FE9-B59B-41E8-B14D-B4AB456BA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5F0590D6-692A-45C7-9C91-B538B2D4B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9670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A59F-5C0B-464B-83A5-F49F1D59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C6FC-369C-43D3-B5B4-9EF3CCBC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60A8A-2F78-4CCF-A895-81433DC5F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38D64-D085-4EA2-B88D-3FC9C7928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AB5F-6079-4878-B40D-9E8D41511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EFAAC295-3C6A-494B-B899-F3826027A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2491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86F8-CF8C-456E-9569-4C5E7318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F32A7-54B4-44F4-B5FE-D196CE80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10C-EF9F-4ADD-BDD0-8C07DC1D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DA4A5-682A-47AD-832A-C3327D1C1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0573-4FAD-461B-9D03-5DF208787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2–</a:t>
            </a:r>
            <a:fld id="{71F1E463-ED65-47EE-8D25-0619D31A88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4899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0917B3E-2E8F-413E-9C15-E4B60889D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DB7612A-84FF-4DD3-A0C1-55F3EBF87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7B3496E-3C7A-4B56-8258-4251F03EF05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172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41A5AB1-46EA-4848-8566-54F2FEF99A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17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2–</a:t>
            </a:r>
            <a:fld id="{A4BD8BD0-7D58-4316-BAF0-7604685D087D}" type="slidenum">
              <a:rPr lang="en-US" altLang="en-US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sz="2400" kern="12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974725" indent="-23495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v"/>
        <a:defRPr sz="2000" kern="12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311275" indent="-2222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000" kern="12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16573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 kern="12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>
            <a:extLst>
              <a:ext uri="{FF2B5EF4-FFF2-40B4-BE49-F238E27FC236}">
                <a16:creationId xmlns:a16="http://schemas.microsoft.com/office/drawing/2014/main" id="{3704EA52-5922-42E2-9DB4-0F014E42AA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© 2007 Prentice Hall, Inc. </a:t>
            </a:r>
            <a:br>
              <a:rPr lang="en-US" altLang="en-US"/>
            </a:br>
            <a:r>
              <a:rPr lang="en-US" altLang="en-US"/>
              <a:t>All rights reserved.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1EAC3D47-D245-49FA-899E-BFF5CE30CE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05200" y="3708400"/>
            <a:ext cx="4953000" cy="1320800"/>
          </a:xfrm>
          <a:noFill/>
        </p:spPr>
        <p:txBody>
          <a:bodyPr anchor="ctr"/>
          <a:lstStyle/>
          <a:p>
            <a:r>
              <a:rPr lang="en-US" altLang="en-US" sz="3600"/>
              <a:t>Management Yesterday and Today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C9D7347-0FCD-4953-AF6B-B1EB508970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3692525"/>
            <a:ext cx="1600200" cy="13398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>
                <a:solidFill>
                  <a:srgbClr val="003366"/>
                </a:solidFill>
              </a:rPr>
              <a:t>Chapter</a:t>
            </a:r>
            <a:br>
              <a:rPr lang="en-US" altLang="en-US"/>
            </a:br>
            <a:r>
              <a:rPr lang="en-US" altLang="en-US" sz="7200" b="1"/>
              <a:t>2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97AAC5E-2D88-4DFD-8205-72B2CDA5B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7CF5B03-E99F-4865-8372-2AEB9085F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9CC1398F-8F8F-4D24-A53E-F4A6CEB305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D3BCE572-FEC3-4D08-883D-7EBB18AD1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2–2	Taylor’s Four Principles of Management</a:t>
            </a:r>
          </a:p>
        </p:txBody>
      </p:sp>
      <p:sp>
        <p:nvSpPr>
          <p:cNvPr id="96259" name="Line 3">
            <a:extLst>
              <a:ext uri="{FF2B5EF4-FFF2-40B4-BE49-F238E27FC236}">
                <a16:creationId xmlns:a16="http://schemas.microsoft.com/office/drawing/2014/main" id="{F6CF1035-9C51-45F2-9FAD-D1956CB22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0" name="Line 4">
            <a:extLst>
              <a:ext uri="{FF2B5EF4-FFF2-40B4-BE49-F238E27FC236}">
                <a16:creationId xmlns:a16="http://schemas.microsoft.com/office/drawing/2014/main" id="{037DA8B2-FBB4-4470-AAD6-B7D0C9E25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C02204E1-082B-481D-B816-C8113615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93825"/>
            <a:ext cx="7924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8138" indent="-338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211D1E"/>
                </a:solidFill>
                <a:latin typeface="Frutiger" charset="0"/>
              </a:rPr>
              <a:t>Develop a science for each element of an individual’s work, which will replace the old rule-of-thumb method.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211D1E"/>
                </a:solidFill>
                <a:latin typeface="Frutiger" charset="0"/>
              </a:rPr>
              <a:t>Scientifically select and then train, teach, and develop the worker.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211D1E"/>
                </a:solidFill>
                <a:latin typeface="Frutiger" charset="0"/>
              </a:rPr>
              <a:t>Heartily cooperate with the workers so as to ensure that all work is done in accordance with the principles of the science that has been developed. 	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b="1">
                <a:solidFill>
                  <a:srgbClr val="211D1E"/>
                </a:solidFill>
                <a:latin typeface="Frutiger" charset="0"/>
              </a:rPr>
              <a:t>Divide work and responsibility almost equally between management and workers. Management takes over all work for which it is better fitted than the workers.</a:t>
            </a:r>
            <a:endParaRPr lang="en-US" altLang="en-US" sz="2000" b="1">
              <a:latin typeface="Frutiger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7A1DA-2EED-4B4A-AD93-2AFB7F55D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72353-E1F2-425B-A25C-74026E34D0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B692E5C3-6504-4670-8908-66DE962CC1A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10040F8-61DD-4691-B0DC-3E380631F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Scientific Management (cont’d)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3A270B6C-EBCB-4CB7-A3B3-48CC670FE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/>
              <a:t>Frank and Lillian Gilbreth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Focused on increasing worker productivity through the reduction of wasted motion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Developed the microchronometer to time worker motions and optimize work performance</a:t>
            </a:r>
          </a:p>
          <a:p>
            <a:pPr>
              <a:spcBef>
                <a:spcPct val="25000"/>
              </a:spcBef>
            </a:pPr>
            <a:r>
              <a:rPr lang="en-US" altLang="en-US"/>
              <a:t>How Do Today’s Managers Use Scientific Management?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Use time and motion studies to increase productivity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Hire the best qualified employees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Design incentive systems based on output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76B9-1076-4428-800E-D7052E1110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589F4-4A28-4A94-BAE5-451555F41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7F5B102F-AB96-4A45-9966-8AA1B46E66C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F7E9525F-42D8-4336-8A9C-8B069315D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Administrative Theory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2FC1443-D845-49FE-B181-FF9FEE108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/>
              <a:t>Henri Fayol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Believed that the practice of management was distinct from other organizational functions 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Developed fourteen principles of management that applied to all organizational situations</a:t>
            </a:r>
          </a:p>
          <a:p>
            <a:pPr>
              <a:spcBef>
                <a:spcPct val="25000"/>
              </a:spcBef>
            </a:pPr>
            <a:r>
              <a:rPr lang="en-US" altLang="en-US"/>
              <a:t>Max Weber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Developed a theory of authority based on an ideal type of organization (bureaucracy)</a:t>
            </a:r>
          </a:p>
          <a:p>
            <a:pPr lvl="2">
              <a:spcBef>
                <a:spcPct val="25000"/>
              </a:spcBef>
            </a:pPr>
            <a:r>
              <a:rPr lang="en-US" altLang="en-US"/>
              <a:t>Emphasized rationality, predictability, impersonality, technical competence, and authoritarianism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D2E41C7-CA0D-49D1-A78D-71E0CFC19A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4DE6283-F581-47DF-956C-687434E8D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FFED5056-3B22-4B62-8BCD-C410EA11824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0053C960-F5A1-463D-95A2-4E9F7CF27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2–3	Fayol’s 14 Principles of Management</a:t>
            </a:r>
          </a:p>
        </p:txBody>
      </p:sp>
      <p:sp>
        <p:nvSpPr>
          <p:cNvPr id="98307" name="Line 3">
            <a:extLst>
              <a:ext uri="{FF2B5EF4-FFF2-40B4-BE49-F238E27FC236}">
                <a16:creationId xmlns:a16="http://schemas.microsoft.com/office/drawing/2014/main" id="{0D486CA7-1EF4-4572-980F-DB9F6680B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08" name="Line 4">
            <a:extLst>
              <a:ext uri="{FF2B5EF4-FFF2-40B4-BE49-F238E27FC236}">
                <a16:creationId xmlns:a16="http://schemas.microsoft.com/office/drawing/2014/main" id="{FD18D1D1-565A-478A-99F7-FD80BFBE2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CBB51B26-7753-4BD2-9229-0814638D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34290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Division of work.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Authority.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Discipline.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Unity of command.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Unity of direction.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Subordination of individual interests to the general interest.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9C41AB59-F8AD-4018-AA75-6E25C3B9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95400"/>
            <a:ext cx="34290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6738" indent="-566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39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11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383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955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527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099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671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43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Remuneration.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Centralization.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Scalar chain.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Equity.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Stability of tenure of personnel.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Initiative.</a:t>
            </a:r>
          </a:p>
          <a:p>
            <a:pPr>
              <a:spcBef>
                <a:spcPct val="50000"/>
              </a:spcBef>
              <a:buFontTx/>
              <a:buAutoNum type="arabicPeriod" startAt="7"/>
            </a:pPr>
            <a:r>
              <a:rPr lang="en-US" alt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Esprit de corps.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E8ADFB9-D7C6-4BB7-A927-66D42D7DAF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D1594BD-F917-47C4-912A-99BAF9427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56070CC9-E8F7-41C2-9C5F-FBAD607BBC7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74C5C1A5-738A-43B1-959C-0D976FFD4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2–4	Weber’s Ideal Bureaucracy</a:t>
            </a:r>
          </a:p>
        </p:txBody>
      </p:sp>
      <p:sp>
        <p:nvSpPr>
          <p:cNvPr id="100355" name="Line 3">
            <a:extLst>
              <a:ext uri="{FF2B5EF4-FFF2-40B4-BE49-F238E27FC236}">
                <a16:creationId xmlns:a16="http://schemas.microsoft.com/office/drawing/2014/main" id="{B7559D23-A4D8-489C-B1FA-2CBBD89A9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980D7740-54F4-49A6-BD01-BC1B52344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0357" name="Picture 5">
            <a:extLst>
              <a:ext uri="{FF2B5EF4-FFF2-40B4-BE49-F238E27FC236}">
                <a16:creationId xmlns:a16="http://schemas.microsoft.com/office/drawing/2014/main" id="{AB87CE3A-BF1E-4C75-8DC9-00BC3203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28750"/>
            <a:ext cx="76962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D6897-BBC9-4934-B969-513ADFAEA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D0259-5338-4337-811B-6A4A3F83B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33B079D0-B9B6-43AD-8A94-3135AA08F6D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4C2BCE70-F148-495E-816B-E446A12FE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Quantitative Approach to Management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4A2D13C9-FC95-481E-9520-0E1137A86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/>
              <a:t>Quantitative Approach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Also called </a:t>
            </a:r>
            <a:r>
              <a:rPr lang="en-US" altLang="en-US" i="1"/>
              <a:t>operations research</a:t>
            </a:r>
            <a:r>
              <a:rPr lang="en-US" altLang="en-US"/>
              <a:t> or </a:t>
            </a:r>
            <a:r>
              <a:rPr lang="en-US" altLang="en-US" i="1"/>
              <a:t>management science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Evolved from mathematical and statistical methods developed to solve WWII military logistics and quality control problems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Focuses on improving managerial decision making by applying:</a:t>
            </a:r>
          </a:p>
          <a:p>
            <a:pPr lvl="2">
              <a:spcBef>
                <a:spcPct val="25000"/>
              </a:spcBef>
            </a:pPr>
            <a:r>
              <a:rPr lang="en-US" altLang="en-US"/>
              <a:t>Statistics, optimization models, information models, and computer simulations</a:t>
            </a:r>
          </a:p>
          <a:p>
            <a:pPr lvl="1">
              <a:spcBef>
                <a:spcPct val="25000"/>
              </a:spcBef>
            </a:pP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48B4614-32CB-498F-94CC-3227D6211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260C91E-690D-41E0-8AA3-EEF21DF1E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DEF3AF28-A92F-4C50-9917-096F44DC3FD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49725F37-98C9-44C9-B04F-76F75D4A1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Organizational Behavior 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950E9AD9-ACCF-4755-A507-031FCA139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Organizational Behavior (OB)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The study of the actions of people at work; people are the most important asset of an organization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Early OB Advocates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Robert Owen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Hugo Munsterberg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Mary Parker Follett</a:t>
            </a:r>
          </a:p>
          <a:p>
            <a:pPr lvl="1">
              <a:spcBef>
                <a:spcPct val="30000"/>
              </a:spcBef>
            </a:pPr>
            <a:r>
              <a:rPr lang="en-US" altLang="en-US"/>
              <a:t>Chester Barnard</a:t>
            </a:r>
          </a:p>
        </p:txBody>
      </p:sp>
      <p:pic>
        <p:nvPicPr>
          <p:cNvPr id="154628" name="Picture 4">
            <a:extLst>
              <a:ext uri="{FF2B5EF4-FFF2-40B4-BE49-F238E27FC236}">
                <a16:creationId xmlns:a16="http://schemas.microsoft.com/office/drawing/2014/main" id="{2A4B0300-CBE9-4306-B9C1-9A90F1F8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296703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CBB56AB-8E86-4BA8-BC2C-226B33E3A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BCA8990-6090-46D0-A22F-331C16E58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956C57C6-5D91-4BF7-B869-B0EEA7E2358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6677" name="Line 5">
            <a:extLst>
              <a:ext uri="{FF2B5EF4-FFF2-40B4-BE49-F238E27FC236}">
                <a16:creationId xmlns:a16="http://schemas.microsoft.com/office/drawing/2014/main" id="{3EAA8297-B463-4414-8175-9FC89106F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906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6679" name="Rectangle 7">
            <a:extLst>
              <a:ext uri="{FF2B5EF4-FFF2-40B4-BE49-F238E27FC236}">
                <a16:creationId xmlns:a16="http://schemas.microsoft.com/office/drawing/2014/main" id="{300C3605-3A5F-40EB-834E-FE5EC96F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1376363" indent="-1376363"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1833563" indent="-1376363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2290763" indent="-1376363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2747963" indent="-1376363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205163" indent="-1376363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</a:rPr>
              <a:t>Exhibit 2–5	Early Advocates of OB</a:t>
            </a:r>
          </a:p>
        </p:txBody>
      </p:sp>
      <p:sp>
        <p:nvSpPr>
          <p:cNvPr id="156681" name="Line 9">
            <a:extLst>
              <a:ext uri="{FF2B5EF4-FFF2-40B4-BE49-F238E27FC236}">
                <a16:creationId xmlns:a16="http://schemas.microsoft.com/office/drawing/2014/main" id="{5F276118-2778-4ABD-B5C6-930119EC0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334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56682" name="Picture 10">
            <a:extLst>
              <a:ext uri="{FF2B5EF4-FFF2-40B4-BE49-F238E27FC236}">
                <a16:creationId xmlns:a16="http://schemas.microsoft.com/office/drawing/2014/main" id="{B162D3F6-CB98-403B-BD3A-97794FFFF438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8534400" cy="5181600"/>
          </a:xfr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5011CB4-9795-41B4-8DB7-A22C14E20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5217F99-F315-4AE1-9423-78E469114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5EEB487A-D5A5-4398-994B-1C60E9F616B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3D0F53A0-2AE2-47AE-9DFE-A3221E32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001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series of productivity experiments conducted at Western Electric from 1927 to 1932.</a:t>
            </a:r>
          </a:p>
          <a:p>
            <a:endParaRPr lang="en-US" altLang="en-US" sz="280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Experimental findings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Productivity unexpectedly increased under imposed adverse working conditions.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effect of incentive plans was less than expected.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Research conclusion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Social norms, group standards and attitudes more strongly influence individual output and work behavior than do monetary incentives.</a:t>
            </a: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667BB7AD-E890-4B6A-9608-A55BE9827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Hawthorne Studies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02C86-5894-4804-A7E3-70AD6BD80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B75B1-2BE7-4EBA-B307-3FBA3CB785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6883F9F3-324D-4EBD-9D33-E7CAB1B842F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5A92E8FB-E88B-4A37-BD5A-4D50FAD39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Systems Approach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B57813A3-E01B-465B-8764-F861B01C1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/>
              <a:t>System Defined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A set of interrelated and interdependent parts arranged in a manner that produces a unified whole.</a:t>
            </a:r>
          </a:p>
          <a:p>
            <a:pPr>
              <a:spcBef>
                <a:spcPct val="25000"/>
              </a:spcBef>
            </a:pPr>
            <a:r>
              <a:rPr lang="en-US" altLang="en-US"/>
              <a:t>Basic Types of Systems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Closed systems</a:t>
            </a:r>
          </a:p>
          <a:p>
            <a:pPr lvl="2">
              <a:spcBef>
                <a:spcPct val="25000"/>
              </a:spcBef>
            </a:pPr>
            <a:r>
              <a:rPr lang="en-US" altLang="en-US"/>
              <a:t>Are not influenced by and do not interact with their environment (all system input and output is internal).</a:t>
            </a:r>
          </a:p>
          <a:p>
            <a:pPr lvl="1">
              <a:spcBef>
                <a:spcPct val="25000"/>
              </a:spcBef>
            </a:pPr>
            <a:r>
              <a:rPr lang="en-US" altLang="en-US"/>
              <a:t>Open systems</a:t>
            </a:r>
          </a:p>
          <a:p>
            <a:pPr lvl="2">
              <a:spcBef>
                <a:spcPct val="25000"/>
              </a:spcBef>
            </a:pPr>
            <a:r>
              <a:rPr lang="en-US" altLang="en-US"/>
              <a:t>Dynamically interact to their environments by taking in inputs and transforming them into outputs that are distributed into their environments.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E0146-970B-498E-AE9F-AE97A45C6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78A1A-4853-4609-B970-CDD071228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9A91BB98-5BA1-40D1-A897-6765B0D88D5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29ABD153-1173-46E8-9EB8-C635880B4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9C15083-B7F6-4957-A8B7-B1A1ACF41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Historical Background of Management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why studying management history is important.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some early evidences of management practice.</a:t>
            </a:r>
          </a:p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Scientific Management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the important contributions made by Fredrick W. Taylor and Frank and Lillian Gilbreth.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how today’s managers use scientific management.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2CE367B-E65C-4A2D-AA7B-6C7551592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60E0516-74D7-4A6E-B520-F7D4BA60EF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54C00F88-9E85-41EB-A7B3-EA88198EB50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83296BBF-7C7D-47C7-896A-E3E758F7C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2–6	The Organization as an Open System</a:t>
            </a:r>
          </a:p>
        </p:txBody>
      </p:sp>
      <p:sp>
        <p:nvSpPr>
          <p:cNvPr id="104451" name="Line 3">
            <a:extLst>
              <a:ext uri="{FF2B5EF4-FFF2-40B4-BE49-F238E27FC236}">
                <a16:creationId xmlns:a16="http://schemas.microsoft.com/office/drawing/2014/main" id="{8D035802-A982-4AD5-AB12-27C8F0C3B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2" name="Line 4">
            <a:extLst>
              <a:ext uri="{FF2B5EF4-FFF2-40B4-BE49-F238E27FC236}">
                <a16:creationId xmlns:a16="http://schemas.microsoft.com/office/drawing/2014/main" id="{5EF27C8D-2C42-4898-AC68-9B051420B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4453" name="Picture 5">
            <a:extLst>
              <a:ext uri="{FF2B5EF4-FFF2-40B4-BE49-F238E27FC236}">
                <a16:creationId xmlns:a16="http://schemas.microsoft.com/office/drawing/2014/main" id="{DFD28272-3D39-4678-935C-C8679161D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504950"/>
            <a:ext cx="82200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9F0D-C9FF-4CCE-A131-8E54DCA4D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C389-94C8-449A-9E14-1BECF529C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D704206D-3DBA-44D4-A6AD-E4EBDF4DBE0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0C74FC0-BF9D-4555-B8F6-794360358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Implications of the Systems Approach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9C6841CF-BE0C-4971-B30D-265F59F4A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Coordination of the organization’s parts is essential for proper functioning of the entire organization.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Decisions and actions taken in one area of the  organization will have an effect in other areas of the organization.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Organizations are not self-contained and, therefore, must adapt to changes in their external environment.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79770-9045-4DDF-9643-E80F386D0E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6BA49-A953-4191-AF23-5B40DF682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A63D3129-6C43-478D-99A7-98443166757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A29BBA94-5779-485F-A2FF-CABD1E45F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Contingency Approach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FF53849F-4C64-4C46-86F2-D440AE11C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Contingency Approach Defined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Also sometimes called the </a:t>
            </a:r>
            <a:r>
              <a:rPr lang="en-US" altLang="en-US" i="1"/>
              <a:t>situational approach.</a:t>
            </a:r>
            <a:endParaRPr lang="en-US" altLang="en-US"/>
          </a:p>
          <a:p>
            <a:pPr lvl="1">
              <a:spcBef>
                <a:spcPct val="50000"/>
              </a:spcBef>
            </a:pPr>
            <a:r>
              <a:rPr lang="en-US" altLang="en-US"/>
              <a:t>There is no one universally applicable set of management principles (rules) by which to manage organizations.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Organizations are individually different, face different situations (contingency variables), and require different ways of managing.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3B35C7B-AD5E-47CA-A11F-CB550BF91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CDA47D8-BAAF-4A48-898D-A0CD6F3D7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5D343254-64B2-42EC-ACAC-D49582B84C0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87C401C8-17A7-4711-B08E-AC88A73F9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2–7	Popular Contingency Variables</a:t>
            </a:r>
          </a:p>
        </p:txBody>
      </p:sp>
      <p:sp>
        <p:nvSpPr>
          <p:cNvPr id="106499" name="Line 3">
            <a:extLst>
              <a:ext uri="{FF2B5EF4-FFF2-40B4-BE49-F238E27FC236}">
                <a16:creationId xmlns:a16="http://schemas.microsoft.com/office/drawing/2014/main" id="{A457BAD1-25E6-4EA4-AECA-4A460B131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9D05C0F4-DAF7-42E2-8FB9-1A8056F13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9C106C49-B6C6-4C29-88A9-E5C3CA33F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19200"/>
            <a:ext cx="794067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262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400" b="1"/>
              <a:t>Organization size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336699"/>
                </a:solidFill>
              </a:rPr>
              <a:t>As size increases, so do the problems of coordination.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400" b="1"/>
              <a:t>Routineness of task technology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336699"/>
                </a:solidFill>
              </a:rPr>
              <a:t>Routine technologies require organizational structures, leadership styles, and control systems that differ from those required by customized or nonroutine technologies</a:t>
            </a:r>
            <a:r>
              <a:rPr lang="en-US" altLang="en-US" sz="2400" b="1">
                <a:solidFill>
                  <a:srgbClr val="336699"/>
                </a:solidFill>
              </a:rPr>
              <a:t>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400" b="1"/>
              <a:t>Environmental uncertainty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336699"/>
                </a:solidFill>
              </a:rPr>
              <a:t>What works best in a stable and predictable environment may be totally inappropriate in a rapidly changing and unpredictable environment.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altLang="en-US" sz="2400" b="1"/>
              <a:t>Individual differences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 altLang="en-US" sz="2000" b="1">
                <a:solidFill>
                  <a:srgbClr val="336699"/>
                </a:solidFill>
              </a:rPr>
              <a:t>Individuals differ in terms of their desire for growth, autonomy, tolerance of ambiguity, and expectations.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F91F318-25CD-4D4C-829C-D8454C00FB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3EACE49-1358-4DC5-A209-15EF6248B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209D7D25-7DC6-41B7-A38D-69A8E7D55D5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AE951996-5273-4CD1-8A2E-2F3EB86BC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79BEA60D-6AD1-4B7E-9165-1077358CC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Globalization</a:t>
            </a:r>
          </a:p>
          <a:p>
            <a:r>
              <a:rPr lang="en-US" altLang="en-US"/>
              <a:t>Ethics</a:t>
            </a:r>
          </a:p>
          <a:p>
            <a:r>
              <a:rPr lang="en-US" altLang="en-US"/>
              <a:t>Workforce Diversity</a:t>
            </a:r>
          </a:p>
          <a:p>
            <a:r>
              <a:rPr lang="en-US" altLang="en-US"/>
              <a:t>Entrepreneurship</a:t>
            </a:r>
          </a:p>
          <a:p>
            <a:r>
              <a:rPr lang="en-US" altLang="en-US"/>
              <a:t>E-business</a:t>
            </a:r>
          </a:p>
          <a:p>
            <a:r>
              <a:rPr lang="en-US" altLang="en-US"/>
              <a:t>Knowledge Management</a:t>
            </a:r>
          </a:p>
          <a:p>
            <a:r>
              <a:rPr lang="en-US" altLang="en-US"/>
              <a:t>Learning Organizations</a:t>
            </a:r>
          </a:p>
          <a:p>
            <a:r>
              <a:rPr lang="en-US" altLang="en-US"/>
              <a:t>Quality Management</a:t>
            </a:r>
          </a:p>
        </p:txBody>
      </p:sp>
      <p:pic>
        <p:nvPicPr>
          <p:cNvPr id="171012" name="Picture 4">
            <a:extLst>
              <a:ext uri="{FF2B5EF4-FFF2-40B4-BE49-F238E27FC236}">
                <a16:creationId xmlns:a16="http://schemas.microsoft.com/office/drawing/2014/main" id="{C55073A4-0CBD-42B8-AE21-265DE89B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8950"/>
            <a:ext cx="38862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51552-68F2-4EA7-8EBD-FF33ABAD6F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431AB-F966-4492-A6CA-383C59F7B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FB0C9C50-E37B-4CB9-B221-F6481FC0D18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F4AEA777-1A87-43B2-9BE9-1EFD48A6A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044D4F9E-C5CD-4D7F-999D-7027BBDAB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Globalization</a:t>
            </a:r>
          </a:p>
          <a:p>
            <a:pPr lvl="1"/>
            <a:r>
              <a:rPr lang="en-US" altLang="en-US"/>
              <a:t>Management in international organizations</a:t>
            </a:r>
          </a:p>
          <a:p>
            <a:pPr lvl="1"/>
            <a:r>
              <a:rPr lang="en-US" altLang="en-US"/>
              <a:t>Political and cultural challenges of operating in a global market</a:t>
            </a:r>
          </a:p>
          <a:p>
            <a:pPr lvl="2"/>
            <a:r>
              <a:rPr lang="en-US" altLang="en-US"/>
              <a:t>Working with people from different cultures</a:t>
            </a:r>
          </a:p>
          <a:p>
            <a:pPr lvl="2"/>
            <a:r>
              <a:rPr lang="en-US" altLang="en-US"/>
              <a:t>Coping with anticapitalist backlash</a:t>
            </a:r>
          </a:p>
          <a:p>
            <a:pPr lvl="2"/>
            <a:r>
              <a:rPr lang="en-US" altLang="en-US"/>
              <a:t>Movement of jobs to countries with low-cost labor</a:t>
            </a:r>
          </a:p>
          <a:p>
            <a:r>
              <a:rPr lang="en-US" altLang="en-US"/>
              <a:t>Ethics</a:t>
            </a:r>
          </a:p>
          <a:p>
            <a:pPr lvl="1"/>
            <a:r>
              <a:rPr lang="en-US" altLang="en-US"/>
              <a:t>Increased emphasis on ethics education in college curriculums</a:t>
            </a:r>
          </a:p>
          <a:p>
            <a:pPr lvl="1"/>
            <a:r>
              <a:rPr lang="en-US" altLang="en-US"/>
              <a:t>Increased creation and use of codes of ethics by businesses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817E700-88D2-483C-8963-37057CFF7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7745DFC-895F-4BBF-B186-9D75D7ED5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63B729B9-4438-42A7-9F00-9F20C1ED411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027CFE08-BB6E-4218-8869-2D11AC2B1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2–8	A Process for Addressing Ethical Dilemmas</a:t>
            </a:r>
          </a:p>
        </p:txBody>
      </p:sp>
      <p:sp>
        <p:nvSpPr>
          <p:cNvPr id="108547" name="Line 3">
            <a:extLst>
              <a:ext uri="{FF2B5EF4-FFF2-40B4-BE49-F238E27FC236}">
                <a16:creationId xmlns:a16="http://schemas.microsoft.com/office/drawing/2014/main" id="{D07FE98E-DE96-4BE5-8713-AB8A8FE05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48" name="Line 4">
            <a:extLst>
              <a:ext uri="{FF2B5EF4-FFF2-40B4-BE49-F238E27FC236}">
                <a16:creationId xmlns:a16="http://schemas.microsoft.com/office/drawing/2014/main" id="{5C749C59-17ED-4A03-8441-E9763B9EB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44719E80-7E4B-4952-9381-ED26943A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70013"/>
            <a:ext cx="7475538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5000"/>
              </a:spcBef>
            </a:pPr>
            <a:r>
              <a:rPr lang="en-US" altLang="en-US" sz="2800"/>
              <a:t>Step 1:	What is the </a:t>
            </a:r>
            <a:r>
              <a:rPr lang="en-US" altLang="en-US" sz="2800" b="1">
                <a:solidFill>
                  <a:srgbClr val="336699"/>
                </a:solidFill>
              </a:rPr>
              <a:t>ethical dilemma</a:t>
            </a:r>
            <a:r>
              <a:rPr lang="en-US" altLang="en-US" sz="2800"/>
              <a:t>?</a:t>
            </a:r>
          </a:p>
          <a:p>
            <a:pPr>
              <a:spcBef>
                <a:spcPct val="65000"/>
              </a:spcBef>
            </a:pPr>
            <a:r>
              <a:rPr lang="en-US" altLang="en-US" sz="2800"/>
              <a:t>Step 2:	Who are the </a:t>
            </a:r>
            <a:r>
              <a:rPr lang="en-US" altLang="en-US" sz="2800" b="1">
                <a:solidFill>
                  <a:srgbClr val="336699"/>
                </a:solidFill>
              </a:rPr>
              <a:t>affected stakeholders</a:t>
            </a:r>
            <a:r>
              <a:rPr lang="en-US" altLang="en-US" sz="2800"/>
              <a:t>?</a:t>
            </a:r>
          </a:p>
          <a:p>
            <a:pPr>
              <a:spcBef>
                <a:spcPct val="65000"/>
              </a:spcBef>
            </a:pPr>
            <a:r>
              <a:rPr lang="en-US" altLang="en-US" sz="2800"/>
              <a:t>Step 3:	What </a:t>
            </a:r>
            <a:r>
              <a:rPr lang="en-US" altLang="en-US" sz="2800" b="1">
                <a:solidFill>
                  <a:srgbClr val="336699"/>
                </a:solidFill>
              </a:rPr>
              <a:t>personal, organizational</a:t>
            </a:r>
            <a:r>
              <a:rPr lang="en-US" altLang="en-US" sz="2800"/>
              <a:t>, and 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b="1">
                <a:solidFill>
                  <a:srgbClr val="336699"/>
                </a:solidFill>
              </a:rPr>
              <a:t>external factors</a:t>
            </a:r>
            <a:r>
              <a:rPr lang="en-US" altLang="en-US" sz="2800" b="1"/>
              <a:t> </a:t>
            </a:r>
            <a:r>
              <a:rPr lang="en-US" altLang="en-US" sz="2800"/>
              <a:t>are important to </a:t>
            </a:r>
            <a:br>
              <a:rPr lang="en-US" altLang="en-US" sz="2800"/>
            </a:br>
            <a:r>
              <a:rPr lang="en-US" altLang="en-US" sz="2800"/>
              <a:t>	my decision?</a:t>
            </a:r>
          </a:p>
          <a:p>
            <a:pPr>
              <a:spcBef>
                <a:spcPct val="65000"/>
              </a:spcBef>
            </a:pPr>
            <a:r>
              <a:rPr lang="en-US" altLang="en-US" sz="2800"/>
              <a:t>Step 4:	What are </a:t>
            </a:r>
            <a:r>
              <a:rPr lang="en-US" altLang="en-US" sz="2800" b="1">
                <a:solidFill>
                  <a:srgbClr val="336699"/>
                </a:solidFill>
              </a:rPr>
              <a:t>possible alternatives</a:t>
            </a:r>
            <a:r>
              <a:rPr lang="en-US" altLang="en-US" sz="2800"/>
              <a:t>?</a:t>
            </a:r>
          </a:p>
          <a:p>
            <a:pPr>
              <a:spcBef>
                <a:spcPct val="65000"/>
              </a:spcBef>
            </a:pPr>
            <a:r>
              <a:rPr lang="en-US" altLang="en-US" sz="2800"/>
              <a:t>Step 5:	Make a </a:t>
            </a:r>
            <a:r>
              <a:rPr lang="en-US" altLang="en-US" sz="2800" b="1">
                <a:solidFill>
                  <a:srgbClr val="336699"/>
                </a:solidFill>
              </a:rPr>
              <a:t>decision</a:t>
            </a:r>
            <a:r>
              <a:rPr lang="en-US" altLang="en-US" sz="2800" b="1"/>
              <a:t> </a:t>
            </a:r>
            <a:r>
              <a:rPr lang="en-US" altLang="en-US" sz="2800"/>
              <a:t>and act on it.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40A3E-E426-4B65-9FEA-4D0FC4396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63AF2-061E-4E46-99AC-7A0EBAA32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B7397D99-73E7-490F-9158-57A753854A7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CA951FD8-6368-4F7B-940A-9686A0A1D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FCAD8B15-CA6E-4D56-A351-24D4A3BF3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Workforce Diversity</a:t>
            </a:r>
          </a:p>
          <a:p>
            <a:pPr lvl="1"/>
            <a:r>
              <a:rPr lang="en-US" altLang="en-US"/>
              <a:t>Increasing heterogeneity in the workforce</a:t>
            </a:r>
          </a:p>
          <a:p>
            <a:pPr lvl="2"/>
            <a:r>
              <a:rPr lang="en-US" altLang="en-US"/>
              <a:t>More gender, minority, ethnic, and other forms of diversity in employees</a:t>
            </a:r>
          </a:p>
          <a:p>
            <a:pPr lvl="1"/>
            <a:r>
              <a:rPr lang="en-US" altLang="en-US"/>
              <a:t>Aging workforce</a:t>
            </a:r>
          </a:p>
          <a:p>
            <a:pPr lvl="2">
              <a:spcBef>
                <a:spcPct val="30000"/>
              </a:spcBef>
            </a:pPr>
            <a:r>
              <a:rPr lang="en-US" altLang="en-US"/>
              <a:t>Older employees who work longer and do not retire</a:t>
            </a:r>
          </a:p>
          <a:p>
            <a:pPr lvl="2">
              <a:spcBef>
                <a:spcPct val="30000"/>
              </a:spcBef>
            </a:pPr>
            <a:r>
              <a:rPr lang="en-US" altLang="en-US"/>
              <a:t>The increased costs of public and private benefits for older workers</a:t>
            </a:r>
          </a:p>
          <a:p>
            <a:pPr lvl="2">
              <a:spcBef>
                <a:spcPct val="35000"/>
              </a:spcBef>
            </a:pPr>
            <a:r>
              <a:rPr lang="en-US" altLang="en-US"/>
              <a:t>An increasing demand for products and services related to aging.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6E1DA-2E43-4B8D-9199-7139908C9B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E5D2-452C-4BA5-B301-A6A397EDBB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CF71DD26-1EED-4E57-AA1A-6CB57FA806E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A714BE1D-E2B2-4379-973E-B3E3DC133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A96071EB-CF28-4ADC-A46C-BF3D86CB0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/>
              <a:t>Entrepreneurship Defined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The process of starting new businesses, generally in response to opportunities. 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Entrepreneurship process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Pursuit of opportunities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Innovation in products, services, or business methods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Desire for continual growth of the organization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1F9F1-6B75-4311-9299-AF6163FF5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F4730-7546-4CD0-B69B-F839F61AE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8073D65D-8C92-4BCC-A8A3-CA2EC441EA5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5CFB786D-0E12-4350-8220-8EFEE26F8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B89054A-342B-4B23-9B63-6321583F6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altLang="en-US"/>
              <a:t>E-Business (Electronic Business)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The work preformed by an organization using electronic linkages to its key constituencies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E-commerce: the sales and marketing aspect of an e-business</a:t>
            </a:r>
          </a:p>
          <a:p>
            <a:pPr>
              <a:spcBef>
                <a:spcPct val="45000"/>
              </a:spcBef>
            </a:pPr>
            <a:r>
              <a:rPr lang="en-US" altLang="en-US"/>
              <a:t>Categories of E-Businesses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E-business enhanced organization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E-business enabled organization</a:t>
            </a:r>
          </a:p>
          <a:p>
            <a:pPr lvl="1">
              <a:spcBef>
                <a:spcPct val="45000"/>
              </a:spcBef>
            </a:pPr>
            <a:r>
              <a:rPr lang="en-US" altLang="en-US"/>
              <a:t>Total e-business organization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BC6C7-BA07-4538-920D-2CF8DF94E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BDBCC-18D4-4DB1-86DA-B60503367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15C8AF9E-7B67-47B1-B530-24A0CAA7D4C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06AEABC7-43E3-4CE0-8FAF-35D93000D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 (cont’d)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08584C5-D2EA-4287-BC36-3C4E8D7A7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General Administrative Theory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Fayol’s contributions to management theory.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Max Weber’s contribution to management theory.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how today’s managers use general administrative theory.</a:t>
            </a:r>
          </a:p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Quantitative Approach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what the quantitative approach has contributed to the field of management.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how today’s managers use the quantitative approach.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F54E1B0-179C-42A0-8181-EE8B3192C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47CAC7-F1D2-4418-84E6-A6EC0B30C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441FFDF1-E515-44D8-9140-9827AC012EF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66C9C239-3445-4D1F-9A1C-D28427F13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2–9	Categories of E-Business Involvement</a:t>
            </a:r>
          </a:p>
        </p:txBody>
      </p:sp>
      <p:sp>
        <p:nvSpPr>
          <p:cNvPr id="110595" name="Line 3">
            <a:extLst>
              <a:ext uri="{FF2B5EF4-FFF2-40B4-BE49-F238E27FC236}">
                <a16:creationId xmlns:a16="http://schemas.microsoft.com/office/drawing/2014/main" id="{DDD39041-146F-4CE1-BD93-9FE54C974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10D200CD-B846-41A1-8F13-06FD8318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0597" name="Picture 5">
            <a:extLst>
              <a:ext uri="{FF2B5EF4-FFF2-40B4-BE49-F238E27FC236}">
                <a16:creationId xmlns:a16="http://schemas.microsoft.com/office/drawing/2014/main" id="{986E3207-033B-431F-B1DF-16A24EA2D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524000"/>
            <a:ext cx="69246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7D838-963A-4C86-8FDC-0C7C9A96D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A1D4A-E28F-4D78-9EE6-B406D2195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370B114A-C080-4F05-9A0C-89BC1C6FC0E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132EC0FA-F8CC-44B8-A090-0522FA009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F36E2292-C8E3-48D6-BE8A-AC7E2132F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/>
              <a:t>Learning Organization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An organization that has developed the capacity to continuously learn, adapt, and change.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Knowledge Management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The cultivation of a learning culture where organizational members systematically gather and share knowledge with others in order to achieve better performance.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F0DCE31-93CB-4EB7-9B9C-758AFAED47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2A83594-E415-4E83-AE59-F632C7A818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97FE771F-D574-49E6-AAED-3218836B27F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3624A249-1F7E-4566-B9B8-42F4114A7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>
              <a:tabLst>
                <a:tab pos="14827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Exhibit 2–10	Learning Organization versus Traditional Organization</a:t>
            </a:r>
          </a:p>
        </p:txBody>
      </p:sp>
      <p:sp>
        <p:nvSpPr>
          <p:cNvPr id="112643" name="Line 3">
            <a:extLst>
              <a:ext uri="{FF2B5EF4-FFF2-40B4-BE49-F238E27FC236}">
                <a16:creationId xmlns:a16="http://schemas.microsoft.com/office/drawing/2014/main" id="{79DF86DC-9E80-4CF5-A96A-AEAFB77EA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0A5A511D-F729-48E6-9AE2-9D0FA5B39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2645" name="Picture 5">
            <a:extLst>
              <a:ext uri="{FF2B5EF4-FFF2-40B4-BE49-F238E27FC236}">
                <a16:creationId xmlns:a16="http://schemas.microsoft.com/office/drawing/2014/main" id="{4070D69C-A0A0-4ABB-8CA1-B5E1FBAA2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978775" cy="3276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3B8C6-C65A-4AB0-BCD0-11E271ED9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D48A-D814-4EE0-B13D-A2B6316AA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C05834BC-37DF-48C8-BA1A-F8482C2D16A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E276C1CA-874D-4291-A596-609F9AE68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Trends and Issues (cont’d)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886FCE25-87D5-4A74-81EE-4BC87DAD1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/>
              <a:t>Quality Management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A philosophy of management driven by continual improvement in the quality of work processes and responding to customer needs and expectations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Inspired by the total quality management (TQM) ideas of Deming and Juran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Quality is not directly related to cost</a:t>
            </a:r>
          </a:p>
          <a:p>
            <a:pPr lvl="1">
              <a:spcBef>
                <a:spcPct val="35000"/>
              </a:spcBef>
            </a:pPr>
            <a:r>
              <a:rPr lang="en-US" altLang="en-US"/>
              <a:t>Poor quality results in lower productivity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4DD0D22-2B86-4E67-AD01-94A47B69A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0DC023D-C764-4B87-8B6B-5EE17941C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32EBF53B-AC85-4DCC-BF5A-0DC1B968AB8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42B808C3-6207-421C-9046-9DC928657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>
              <a:tabLst>
                <a:tab pos="14827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Exhibit 2–11	What is Quality Management? </a:t>
            </a:r>
          </a:p>
        </p:txBody>
      </p:sp>
      <p:sp>
        <p:nvSpPr>
          <p:cNvPr id="115715" name="Line 3">
            <a:extLst>
              <a:ext uri="{FF2B5EF4-FFF2-40B4-BE49-F238E27FC236}">
                <a16:creationId xmlns:a16="http://schemas.microsoft.com/office/drawing/2014/main" id="{57C687E0-A498-4DBA-9DD6-0B9F87DB2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16" name="Line 4">
            <a:extLst>
              <a:ext uri="{FF2B5EF4-FFF2-40B4-BE49-F238E27FC236}">
                <a16:creationId xmlns:a16="http://schemas.microsoft.com/office/drawing/2014/main" id="{5E6BC067-B509-45FF-8750-11A65ED02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2AD23529-C628-4F8F-98D9-C07BDAD9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241425"/>
            <a:ext cx="75438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211D1E"/>
                </a:solidFill>
              </a:rPr>
              <a:t>Intense focus on the </a:t>
            </a:r>
            <a:r>
              <a:rPr lang="en-US" altLang="en-US" sz="2800" b="1" i="1">
                <a:solidFill>
                  <a:srgbClr val="336699"/>
                </a:solidFill>
              </a:rPr>
              <a:t>customer</a:t>
            </a:r>
            <a:r>
              <a:rPr lang="en-US" altLang="en-US" sz="2800" b="1" i="1"/>
              <a:t>.</a:t>
            </a:r>
            <a:endParaRPr lang="en-US" altLang="en-US" sz="2800" b="1"/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211D1E"/>
                </a:solidFill>
              </a:rPr>
              <a:t>Concern for </a:t>
            </a:r>
            <a:r>
              <a:rPr lang="en-US" altLang="en-US" sz="2800" b="1" i="1">
                <a:solidFill>
                  <a:srgbClr val="336699"/>
                </a:solidFill>
              </a:rPr>
              <a:t>continual improvement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rgbClr val="336699"/>
                </a:solidFill>
              </a:rPr>
              <a:t>Process-focused</a:t>
            </a:r>
            <a:r>
              <a:rPr lang="en-US" altLang="en-US" sz="2800" b="1" i="1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211D1E"/>
                </a:solidFill>
              </a:rPr>
              <a:t>Improvement in the </a:t>
            </a:r>
            <a:r>
              <a:rPr lang="en-US" altLang="en-US" sz="2800" b="1" i="1">
                <a:solidFill>
                  <a:srgbClr val="336699"/>
                </a:solidFill>
              </a:rPr>
              <a:t>quality of everything</a:t>
            </a:r>
            <a:r>
              <a:rPr lang="en-US" altLang="en-US" sz="2800" b="1" i="1"/>
              <a:t>.</a:t>
            </a:r>
            <a:endParaRPr lang="en-US" altLang="en-US" sz="2800" b="1"/>
          </a:p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rgbClr val="336699"/>
                </a:solidFill>
              </a:rPr>
              <a:t>Accurate measurement</a:t>
            </a:r>
            <a:r>
              <a:rPr lang="en-US" altLang="en-US" sz="2800" b="1" i="1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>
                <a:solidFill>
                  <a:srgbClr val="336699"/>
                </a:solidFill>
              </a:rPr>
              <a:t>Empowerment of employees</a:t>
            </a:r>
            <a:r>
              <a:rPr lang="en-US" altLang="en-US" sz="2800" b="1" i="1"/>
              <a:t>.</a:t>
            </a:r>
            <a:r>
              <a:rPr lang="en-US" altLang="en-US" sz="2800" b="1" i="1">
                <a:solidFill>
                  <a:srgbClr val="336699"/>
                </a:solidFill>
              </a:rPr>
              <a:t> </a:t>
            </a:r>
            <a:endParaRPr lang="en-US" altLang="en-US" sz="2800" b="1">
              <a:solidFill>
                <a:srgbClr val="336699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56F5-AF5D-4A3E-81F1-341E9DCE24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5E78-F800-48C0-A328-144A4B0DE1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45C6788F-ECB4-49A8-BFAD-AC69F82989C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02416F5E-9E44-4015-A1CF-9A04CF3DB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Terms to Know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9FE5FDD-BEA4-4B59-90F4-2C1FB5A868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 sz="2000"/>
              <a:t>division of labor (or job specialization)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Industrial Revolution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scientific management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therbligs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general administrative theory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principles of management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bureaucracy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quantitative approach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organizational behavior (OB)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Hawthorne Studies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system</a:t>
            </a:r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293E1B85-9F3F-4E0B-B1E5-45B5C17C67F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 sz="2000"/>
              <a:t>closed systems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open systems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contingency approach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workforce diversity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entrepreneurship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e-business (electronic business)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e-commerce (electronic commerce)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intranet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learning organization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knowledge management</a:t>
            </a:r>
          </a:p>
          <a:p>
            <a:pPr>
              <a:spcBef>
                <a:spcPct val="25000"/>
              </a:spcBef>
            </a:pPr>
            <a:r>
              <a:rPr lang="en-US" altLang="en-US" sz="2000"/>
              <a:t>quality management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1784-A550-4275-AB8A-BB820EDA0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25353-0506-4D20-9A76-B9B17962AF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0B5F313C-3B7D-40A9-AF2F-47E4EF52A66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A991F158-B241-41FF-8526-1F94E525D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 (cont’d)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599F70B3-D378-4746-8CC5-852F576DA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Toward Understanding Organizational Behavior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the contributions of the early advocates of OB.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the contributions of the Hawthorne Studies to the field of management.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how today’s managers use the behavioral approach.</a:t>
            </a:r>
          </a:p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The Systems Approach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an organization using the systems approach.</a:t>
            </a:r>
          </a:p>
          <a:p>
            <a:pPr marL="457200" lvl="1" indent="-168275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how the systems approach helps us management.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EB7E-9E3D-4491-B58A-92F12BA137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EAA29-E8DD-4945-95CF-D84ECF66C1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5482DB1E-4597-4F83-858F-5B2C59E8821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015E36FA-01C2-4B59-9001-6A68D8DE9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 (cont’d)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2A00F80-C1DD-47BB-9110-A8A9E8011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The Contingency Approach</a:t>
            </a:r>
          </a:p>
          <a:p>
            <a:pPr marL="45561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how the contingency approach differs from the early theories of management.</a:t>
            </a:r>
          </a:p>
          <a:p>
            <a:pPr marL="45561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how the contingency approach helps us understand management.</a:t>
            </a:r>
          </a:p>
          <a:p>
            <a:pPr marL="0" indent="168275">
              <a:spcBef>
                <a:spcPct val="50000"/>
              </a:spcBef>
            </a:pPr>
            <a:r>
              <a:rPr lang="en-US" altLang="en-US" sz="2400" b="1">
                <a:solidFill>
                  <a:srgbClr val="993300"/>
                </a:solidFill>
              </a:rPr>
              <a:t>Current Issues and Trends</a:t>
            </a:r>
          </a:p>
          <a:p>
            <a:pPr marL="45561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why we need to look at the current trends and issues facing managers.</a:t>
            </a:r>
          </a:p>
          <a:p>
            <a:pPr marL="45561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the current trends and issues facing managers.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30C62-360F-4D5D-8274-29DB95B9C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21477-7E86-43AB-8CE6-85BEB3FF3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2ADDD0E3-481B-4075-9353-6AF251EC319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F097755E-A5F1-4A42-A1E9-05D000F8E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Background of Management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25CA3C8C-E3DF-4BCC-8C8F-2F20B09F5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Ancient Management</a:t>
            </a:r>
          </a:p>
          <a:p>
            <a:pPr lvl="1"/>
            <a:r>
              <a:rPr lang="en-US" altLang="en-US"/>
              <a:t>Egypt (pyramids) and China (Great Wall)</a:t>
            </a:r>
          </a:p>
          <a:p>
            <a:pPr lvl="1"/>
            <a:r>
              <a:rPr lang="en-US" altLang="en-US"/>
              <a:t>Venetians (floating warship assembly lines)</a:t>
            </a:r>
          </a:p>
          <a:p>
            <a:r>
              <a:rPr lang="en-US" altLang="en-US"/>
              <a:t>Adam Smith</a:t>
            </a:r>
          </a:p>
          <a:p>
            <a:pPr lvl="1"/>
            <a:r>
              <a:rPr lang="en-US" altLang="en-US"/>
              <a:t>Published </a:t>
            </a:r>
            <a:r>
              <a:rPr lang="en-US" altLang="en-US" i="1"/>
              <a:t>“The Wealth of Nations” </a:t>
            </a:r>
            <a:r>
              <a:rPr lang="en-US" altLang="en-US"/>
              <a:t>in 1776</a:t>
            </a:r>
          </a:p>
          <a:p>
            <a:pPr lvl="2"/>
            <a:r>
              <a:rPr lang="en-US" altLang="en-US"/>
              <a:t>Advocated the division of labor (job specialization) to increase the productivity of workers</a:t>
            </a:r>
          </a:p>
          <a:p>
            <a:r>
              <a:rPr lang="en-US" altLang="en-US"/>
              <a:t>Industrial Revolution</a:t>
            </a:r>
          </a:p>
          <a:p>
            <a:pPr lvl="1"/>
            <a:r>
              <a:rPr lang="en-US" altLang="en-US"/>
              <a:t>Substituted machine power for human labor</a:t>
            </a:r>
          </a:p>
          <a:p>
            <a:pPr lvl="1"/>
            <a:r>
              <a:rPr lang="en-US" altLang="en-US"/>
              <a:t>Created large organizations in need of management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9645F0B-AFD0-4157-BD07-518DAAF5A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6F39CA9-0EFE-410F-9EE3-2580BB5AE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2D7F6341-A137-40FA-8A71-F0A15CDBC7A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354" name="Rectangle 42">
            <a:extLst>
              <a:ext uri="{FF2B5EF4-FFF2-40B4-BE49-F238E27FC236}">
                <a16:creationId xmlns:a16="http://schemas.microsoft.com/office/drawing/2014/main" id="{658110D8-AAE6-4D69-8164-293201312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2–1	Development of Major Management Theories</a:t>
            </a:r>
          </a:p>
        </p:txBody>
      </p:sp>
      <p:sp>
        <p:nvSpPr>
          <p:cNvPr id="13357" name="Line 45">
            <a:extLst>
              <a:ext uri="{FF2B5EF4-FFF2-40B4-BE49-F238E27FC236}">
                <a16:creationId xmlns:a16="http://schemas.microsoft.com/office/drawing/2014/main" id="{847AB36A-1750-46DC-AC7D-B17DBC489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58" name="Line 46">
            <a:extLst>
              <a:ext uri="{FF2B5EF4-FFF2-40B4-BE49-F238E27FC236}">
                <a16:creationId xmlns:a16="http://schemas.microsoft.com/office/drawing/2014/main" id="{FA00E6C3-12C9-4005-81C2-E759F534E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59" name="Picture 47">
            <a:extLst>
              <a:ext uri="{FF2B5EF4-FFF2-40B4-BE49-F238E27FC236}">
                <a16:creationId xmlns:a16="http://schemas.microsoft.com/office/drawing/2014/main" id="{D02245A1-6CE3-4D8A-A1C1-47BFB5EE0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1213"/>
            <a:ext cx="82296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0358579-8AE1-4D67-9F38-F455D9591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3E7CE3A-F0F8-4FBC-B340-D4D8682196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2B9E3484-4E14-4882-B6F7-4C43044ECF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FBC42FFB-5AC0-46B3-A628-3958BC8A6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Approaches to Management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3C93179C-7FCC-4E67-8CAE-86779BA51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Scientific Management</a:t>
            </a:r>
          </a:p>
          <a:p>
            <a:r>
              <a:rPr lang="en-US" altLang="en-US"/>
              <a:t>General Administrative Theory</a:t>
            </a:r>
          </a:p>
          <a:p>
            <a:r>
              <a:rPr lang="en-US" altLang="en-US"/>
              <a:t>Quantitative Management</a:t>
            </a:r>
          </a:p>
          <a:p>
            <a:r>
              <a:rPr lang="en-US" altLang="en-US"/>
              <a:t>Organizational Behavior</a:t>
            </a:r>
          </a:p>
          <a:p>
            <a:r>
              <a:rPr lang="en-US" altLang="en-US"/>
              <a:t>Systems Approach</a:t>
            </a:r>
          </a:p>
          <a:p>
            <a:r>
              <a:rPr lang="en-US" altLang="en-US"/>
              <a:t>Contingency Approach</a:t>
            </a:r>
          </a:p>
        </p:txBody>
      </p:sp>
      <p:pic>
        <p:nvPicPr>
          <p:cNvPr id="138244" name="Picture 4">
            <a:extLst>
              <a:ext uri="{FF2B5EF4-FFF2-40B4-BE49-F238E27FC236}">
                <a16:creationId xmlns:a16="http://schemas.microsoft.com/office/drawing/2014/main" id="{549BB98F-F75D-4672-B51E-6CDCFB58D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21075"/>
            <a:ext cx="3741738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E938-1ABC-4F88-BA85-390B8FA82B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2007 Prentice Hall, Inc.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70CB5-56C7-42DB-A863-3267F4C917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2–</a:t>
            </a:r>
            <a:fld id="{242DD33E-F553-4353-8881-B508734D885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FE46F18E-3212-41C0-9A7E-9618E8BA1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Scientific Management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CD27B99D-7E9F-4EEC-880D-7102CB61D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Fredrick Winslow Taylor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The “father” of scientific management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Published </a:t>
            </a:r>
            <a:r>
              <a:rPr lang="en-US" altLang="en-US" i="1"/>
              <a:t>Principles of Scientific Management</a:t>
            </a:r>
            <a:r>
              <a:rPr lang="en-US" altLang="en-US"/>
              <a:t> (1911)</a:t>
            </a:r>
          </a:p>
          <a:p>
            <a:pPr lvl="2">
              <a:spcBef>
                <a:spcPct val="40000"/>
              </a:spcBef>
            </a:pPr>
            <a:r>
              <a:rPr lang="en-US" altLang="en-US"/>
              <a:t>The theory of scientific management</a:t>
            </a:r>
          </a:p>
          <a:p>
            <a:pPr lvl="3">
              <a:spcBef>
                <a:spcPct val="40000"/>
              </a:spcBef>
            </a:pPr>
            <a:r>
              <a:rPr lang="en-US" altLang="en-US"/>
              <a:t>Using scientific methods to define the “one best way” for a job to be done:</a:t>
            </a:r>
          </a:p>
          <a:p>
            <a:pPr lvl="4">
              <a:spcBef>
                <a:spcPct val="40000"/>
              </a:spcBef>
            </a:pPr>
            <a:r>
              <a:rPr lang="en-US" altLang="en-US"/>
              <a:t>Putting the right person on the job with the correct tools and equipment.</a:t>
            </a:r>
          </a:p>
          <a:p>
            <a:pPr lvl="4">
              <a:spcBef>
                <a:spcPct val="40000"/>
              </a:spcBef>
            </a:pPr>
            <a:r>
              <a:rPr lang="en-US" altLang="en-US"/>
              <a:t>Having a standardized method of doing the job.</a:t>
            </a:r>
          </a:p>
          <a:p>
            <a:pPr lvl="4">
              <a:spcBef>
                <a:spcPct val="40000"/>
              </a:spcBef>
            </a:pPr>
            <a:r>
              <a:rPr lang="en-US" altLang="en-US"/>
              <a:t>Providing an economic incentive to the worker.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theme/theme1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0125496F2444BA7B509745966DB4E" ma:contentTypeVersion="0" ma:contentTypeDescription="Create a new document." ma:contentTypeScope="" ma:versionID="62c0621e6a863b6fe44f6e4e5c07aa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CF7F1F-824F-4C99-AB25-469D63F147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DE8382-6352-4E99-B2C4-1163102A2B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1516</Words>
  <Application>Microsoft Office PowerPoint</Application>
  <PresentationFormat>On-screen Show (4:3)</PresentationFormat>
  <Paragraphs>237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Robbins and Coulter 9e.</vt:lpstr>
      <vt:lpstr>Management Yesterday and Today</vt:lpstr>
      <vt:lpstr>L E A R N I N G  O U T L I N E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Historical Background of Management</vt:lpstr>
      <vt:lpstr>Exhibit 2–1 Development of Major Management Theories</vt:lpstr>
      <vt:lpstr>Major Approaches to Management</vt:lpstr>
      <vt:lpstr>Scientific Management</vt:lpstr>
      <vt:lpstr>Exhibit 2–2 Taylor’s Four Principles of Management</vt:lpstr>
      <vt:lpstr>Scientific Management (cont’d)</vt:lpstr>
      <vt:lpstr>General Administrative Theory</vt:lpstr>
      <vt:lpstr>Exhibit 2–3 Fayol’s 14 Principles of Management</vt:lpstr>
      <vt:lpstr>Exhibit 2–4 Weber’s Ideal Bureaucracy</vt:lpstr>
      <vt:lpstr>Quantitative Approach to Management</vt:lpstr>
      <vt:lpstr>Understanding Organizational Behavior </vt:lpstr>
      <vt:lpstr>PowerPoint Presentation</vt:lpstr>
      <vt:lpstr>The Hawthorne Studies</vt:lpstr>
      <vt:lpstr>The Systems Approach</vt:lpstr>
      <vt:lpstr>Exhibit 2–6 The Organization as an Open System</vt:lpstr>
      <vt:lpstr>Implications of the Systems Approach</vt:lpstr>
      <vt:lpstr>The Contingency Approach</vt:lpstr>
      <vt:lpstr>Exhibit 2–7 Popular Contingency Variables</vt:lpstr>
      <vt:lpstr>Current Trends and Issues</vt:lpstr>
      <vt:lpstr>Current Trends and Issues (cont’d)</vt:lpstr>
      <vt:lpstr>Exhibit 2–8 A Process for Addressing Ethical Dilemmas</vt:lpstr>
      <vt:lpstr>Current Trends and Issues (cont’d)</vt:lpstr>
      <vt:lpstr>Current Trends and Issues (cont’d)</vt:lpstr>
      <vt:lpstr>Current Trends and Issues (cont’d)</vt:lpstr>
      <vt:lpstr>Exhibit 2–9 Categories of E-Business Involvement</vt:lpstr>
      <vt:lpstr>Current Trends and Issues (cont’d)</vt:lpstr>
      <vt:lpstr>Exhibit 2–10 Learning Organization versus Traditional Organization</vt:lpstr>
      <vt:lpstr>Current Trends and Issues (cont’d)</vt:lpstr>
      <vt:lpstr>Exhibit 2–11 What is Quality Management? </vt:lpstr>
      <vt:lpstr>Terms to Know</vt:lpstr>
    </vt:vector>
  </TitlesOfParts>
  <Manager>Denise Vaughn</Manager>
  <Company>Prentice Hall,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2</dc:subject>
  <dc:creator>Charlie Cook, University of West Alabama</dc:creator>
  <cp:lastModifiedBy>image</cp:lastModifiedBy>
  <cp:revision>72</cp:revision>
  <dcterms:created xsi:type="dcterms:W3CDTF">2003-08-08T20:04:45Z</dcterms:created>
  <dcterms:modified xsi:type="dcterms:W3CDTF">2020-10-14T04:49:57Z</dcterms:modified>
</cp:coreProperties>
</file>