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39"/>
  </p:notesMasterIdLst>
  <p:handoutMasterIdLst>
    <p:handoutMasterId r:id="rId40"/>
  </p:handoutMasterIdLst>
  <p:sldIdLst>
    <p:sldId id="287" r:id="rId5"/>
    <p:sldId id="288" r:id="rId6"/>
    <p:sldId id="289" r:id="rId7"/>
    <p:sldId id="290" r:id="rId8"/>
    <p:sldId id="291" r:id="rId9"/>
    <p:sldId id="292" r:id="rId10"/>
    <p:sldId id="259" r:id="rId11"/>
    <p:sldId id="294" r:id="rId12"/>
    <p:sldId id="274" r:id="rId13"/>
    <p:sldId id="277" r:id="rId14"/>
    <p:sldId id="296" r:id="rId15"/>
    <p:sldId id="297" r:id="rId16"/>
    <p:sldId id="298" r:id="rId17"/>
    <p:sldId id="276" r:id="rId18"/>
    <p:sldId id="300" r:id="rId19"/>
    <p:sldId id="301" r:id="rId20"/>
    <p:sldId id="275" r:id="rId21"/>
    <p:sldId id="278" r:id="rId22"/>
    <p:sldId id="318" r:id="rId23"/>
    <p:sldId id="305" r:id="rId24"/>
    <p:sldId id="279" r:id="rId25"/>
    <p:sldId id="306" r:id="rId26"/>
    <p:sldId id="319" r:id="rId27"/>
    <p:sldId id="307" r:id="rId28"/>
    <p:sldId id="308" r:id="rId29"/>
    <p:sldId id="309" r:id="rId30"/>
    <p:sldId id="280" r:id="rId31"/>
    <p:sldId id="281" r:id="rId32"/>
    <p:sldId id="312" r:id="rId33"/>
    <p:sldId id="282" r:id="rId34"/>
    <p:sldId id="314" r:id="rId35"/>
    <p:sldId id="315" r:id="rId36"/>
    <p:sldId id="283" r:id="rId37"/>
    <p:sldId id="317" r:id="rId3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CC3300"/>
    <a:srgbClr val="CC0000"/>
    <a:srgbClr val="3366CC"/>
    <a:srgbClr val="336600"/>
    <a:srgbClr val="996633"/>
    <a:srgbClr val="9933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2500" autoAdjust="0"/>
    <p:restoredTop sz="94660"/>
  </p:normalViewPr>
  <p:slideViewPr>
    <p:cSldViewPr>
      <p:cViewPr varScale="1">
        <p:scale>
          <a:sx n="71" d="100"/>
          <a:sy n="71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CF3CF56-85D7-4E10-BBD4-8AE2FABF6020}" type="datetimeFigureOut">
              <a:rPr lang="en-US"/>
              <a:pPr>
                <a:defRPr/>
              </a:pPr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8793149E-001A-4AC7-85FC-B9C01A857E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367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8086ACF7-E4C7-4D55-A15A-6FF3081049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7051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ADE5D2-A234-4ECD-BA01-24A107887E11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314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938A9-93DD-4616-9C60-2BDAE21D0B8F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19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2718EB-DF98-4DEB-B181-C53541718957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31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413641-8129-4C4C-AA04-6A10EE12FB2D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497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9824CD-313B-4554-B16D-2812B3F64294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6B5CC3-664B-49D3-8A16-6F9550CB46E5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820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88679E-DDE1-4F08-AB67-4C4F5DF55432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508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596D48-60D8-453C-A005-E52C78EC1EB1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079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2D4CD7-9AF4-43FF-957F-519B127D35C9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101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0A8A4D-14C0-4BEE-9469-0A996C415400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151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0F9E43-6310-4BC2-9400-DCA1B4C25F4C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01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E187D4-E6C6-4023-9B77-572A5D240A53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04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31B435-6B09-4FF4-B499-2DEB7A0E04A9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286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6EA47DB-3081-4B12-AC6E-1877F2D1A6CD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6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D99D13-08E8-4E9D-B60E-FD46F17D5662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39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C5CFC3-CC30-4A63-BF0B-89317E101767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198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06E34E-EF7A-4AA7-8913-D53EDDED9926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40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692967-DA8F-45E2-B13A-8A88E6849660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47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18D790-5D95-4B25-9A6E-12C9675CABBD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477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3707C0-E5D7-470E-B411-AA72AE694163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599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57D6095-1D3F-4FBF-9FE4-01EC57D16958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123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375436-A131-463B-B7DC-8D32FC404F2E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670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D752FFD-4428-45D8-B7CE-40043FDFE542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2436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18E601-F4D5-4B40-B340-54F04D070B96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3841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3CD811-6B32-49B3-BF97-E60F6727F01A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9033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A90402E-8456-4DF9-A435-570B14E7CBF1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6641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4B696E-4301-4940-98E4-2BB43372E93D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788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61B966-30B6-475F-B43D-FA6F03C4BB4F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51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DF30A9D-7201-42FB-A58E-BE94C13B7D50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90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7E87CB-4EA0-4BA1-96DE-8BE65E39EB17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2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605ED5-F27F-44F2-A1E0-34A335D9B89E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7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2B13C3-D383-40D5-8A79-859D7B27ED87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787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51BD20-6DE3-4BDD-B7B5-B713A56E9CB0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56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2F195C1-FD55-40B6-801F-8477F6E126D6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4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9916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7467600" y="2560638"/>
            <a:ext cx="1143000" cy="2746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CC6600"/>
                </a:solidFill>
              </a:rPr>
              <a:t>ninth edition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3175000" y="2879725"/>
            <a:ext cx="2438400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969696"/>
                </a:solidFill>
              </a:rPr>
              <a:t>STEPHEN P. ROBBINS</a:t>
            </a: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6400800" y="6327775"/>
            <a:ext cx="25288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PowerPoint Presentation by Charlie Cook</a:t>
            </a:r>
            <a:b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University of West Alabama</a:t>
            </a:r>
          </a:p>
        </p:txBody>
      </p:sp>
      <p:pic>
        <p:nvPicPr>
          <p:cNvPr id="8" name="Picture 27" descr="ph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6276975"/>
            <a:ext cx="549275" cy="4143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6705600" y="2879725"/>
            <a:ext cx="2011363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969696"/>
                </a:solidFill>
              </a:rPr>
              <a:t>MARY COULTER</a:t>
            </a:r>
          </a:p>
        </p:txBody>
      </p:sp>
      <p:sp>
        <p:nvSpPr>
          <p:cNvPr id="5143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3886200" y="3673475"/>
            <a:ext cx="4648200" cy="1752600"/>
          </a:xfrm>
        </p:spPr>
        <p:txBody>
          <a:bodyPr/>
          <a:lstStyle>
            <a:lvl1pPr>
              <a:defRPr>
                <a:solidFill>
                  <a:srgbClr val="CC66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51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3683000"/>
            <a:ext cx="17526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3366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2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4638" y="6308725"/>
            <a:ext cx="2468562" cy="384175"/>
          </a:xfrm>
        </p:spPr>
        <p:txBody>
          <a:bodyPr lIns="91440" rIns="91440"/>
          <a:lstStyle>
            <a:lvl1pPr>
              <a:defRPr sz="9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© 2007 Prentice Hall, Inc. </a:t>
            </a:r>
            <a:br>
              <a:rPr lang="en-US"/>
            </a:br>
            <a:r>
              <a:rPr lang="en-US"/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1908263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3–</a:t>
            </a:r>
            <a:fld id="{2BAC794A-C726-4146-9BF6-7D30BF5F28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3958760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81000"/>
            <a:ext cx="20256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245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3–</a:t>
            </a:r>
            <a:fld id="{176B48C0-920D-4A92-BACF-72CC3F77D7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537391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3–</a:t>
            </a:r>
            <a:fld id="{C4D49B91-BB1A-4B24-9AEB-BEABD52325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95466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3–</a:t>
            </a:r>
            <a:fld id="{8BDAA6B3-5B68-43E5-ADCA-0303DA519A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97497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75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066800"/>
            <a:ext cx="3975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3–</a:t>
            </a:r>
            <a:fld id="{83CDB413-09F9-4064-BB73-BC59BF8EAB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296218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3–</a:t>
            </a:r>
            <a:fld id="{29DDE169-42AF-4FF0-987B-001EC6AE5A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821642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3–</a:t>
            </a:r>
            <a:fld id="{3B1E09F1-DEEE-4484-8693-6A8482C04A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73151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3–</a:t>
            </a:r>
            <a:fld id="{61DA015A-A0FD-4615-8F82-9D4191E567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625560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3–</a:t>
            </a:r>
            <a:fld id="{2CF68B1D-5EF1-47D5-B8B0-CA7D4ACCA3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892989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3–</a:t>
            </a:r>
            <a:fld id="{CC32AE26-CC0E-4760-B503-F28AE04596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471435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102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1722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172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cs typeface="Times New Roman" panose="02020603050405020304" pitchFamily="18" charset="0"/>
              </a:defRPr>
            </a:lvl1pPr>
          </a:lstStyle>
          <a:p>
            <a:r>
              <a:rPr lang="en-US" altLang="en-US"/>
              <a:t>3–</a:t>
            </a:r>
            <a:fld id="{3E8CD520-BD36-49F7-9307-1B9D43F5213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22250" indent="-2222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25475" indent="-28416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Ø"/>
        <a:defRPr sz="2400">
          <a:solidFill>
            <a:srgbClr val="996633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974725" indent="-2349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v"/>
        <a:defRPr sz="20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311275" indent="-2222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657350" indent="-1730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1145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5717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0289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4861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2007 Prentice Hall, Inc. </a:t>
            </a:r>
            <a:br>
              <a:rPr lang="en-US"/>
            </a:br>
            <a:r>
              <a:rPr lang="en-US"/>
              <a:t>All rights reserved.</a:t>
            </a: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3733800"/>
            <a:ext cx="4953000" cy="154463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Organizational Culture and Environment:</a:t>
            </a:r>
            <a:br>
              <a:rPr lang="en-US" smtClean="0"/>
            </a:br>
            <a:r>
              <a:rPr lang="en-US" smtClean="0"/>
              <a:t>The Constraints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749675"/>
            <a:ext cx="1600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b="1" smtClean="0">
                <a:solidFill>
                  <a:srgbClr val="003366"/>
                </a:solidFill>
              </a:rPr>
              <a:t>Chapter</a:t>
            </a:r>
            <a:r>
              <a:rPr lang="en-US" smtClean="0"/>
              <a:t/>
            </a:r>
            <a:br>
              <a:rPr lang="en-US" smtClean="0"/>
            </a:br>
            <a:r>
              <a:rPr lang="en-US" sz="7200" b="1" smtClean="0"/>
              <a:t>3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043D9A77-94F7-4039-AC6B-5BE82E6C64DD}" type="slidenum">
              <a:rPr lang="en-US" altLang="en-US" sz="1000"/>
              <a:pPr eaLnBrk="1" hangingPunct="1"/>
              <a:t>10</a:t>
            </a:fld>
            <a:endParaRPr lang="en-US" altLang="en-US" sz="100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8578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3–3	Contrasting Organizational Cultures</a:t>
            </a:r>
          </a:p>
        </p:txBody>
      </p:sp>
      <p:sp>
        <p:nvSpPr>
          <p:cNvPr id="12293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4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02604" name="Group 204"/>
          <p:cNvGraphicFramePr>
            <a:graphicFrameLocks noGrp="1"/>
          </p:cNvGraphicFramePr>
          <p:nvPr/>
        </p:nvGraphicFramePr>
        <p:xfrm>
          <a:off x="685800" y="1397000"/>
          <a:ext cx="7772400" cy="3597275"/>
        </p:xfrm>
        <a:graphic>
          <a:graphicData uri="http://schemas.openxmlformats.org/drawingml/2006/table">
            <a:tbl>
              <a:tblPr/>
              <a:tblGrid>
                <a:gridCol w="3581400"/>
                <a:gridCol w="2095500"/>
                <a:gridCol w="2095500"/>
              </a:tblGrid>
              <a:tr h="396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Dimension</a:t>
                      </a:r>
                    </a:p>
                  </a:txBody>
                  <a:tcPr marT="45728" marB="4572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Organization A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Organization B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Attention to Detail</a:t>
                      </a:r>
                    </a:p>
                  </a:txBody>
                  <a:tcPr marT="45728" marB="45728"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Wingdings" pitchFamily="2" charset="2"/>
                        </a:rPr>
                        <a:t>High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Wingdings" pitchFamily="2" charset="2"/>
                        </a:rPr>
                        <a:t>Low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Outcome Orientation</a:t>
                      </a:r>
                    </a:p>
                  </a:txBody>
                  <a:tcPr marT="45728" marB="45728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Wingdings" pitchFamily="2" charset="2"/>
                        </a:rPr>
                        <a:t>Low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Wingdings" pitchFamily="2" charset="2"/>
                        </a:rPr>
                        <a:t>High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People Orientation</a:t>
                      </a:r>
                    </a:p>
                  </a:txBody>
                  <a:tcPr marT="45728" marB="45728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Wingdings" pitchFamily="2" charset="2"/>
                        </a:rPr>
                        <a:t>Low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Wingdings" pitchFamily="2" charset="2"/>
                        </a:rPr>
                        <a:t>High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Team Orientation</a:t>
                      </a:r>
                    </a:p>
                  </a:txBody>
                  <a:tcPr marT="45728" marB="45728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Wingdings" pitchFamily="2" charset="2"/>
                        </a:rPr>
                        <a:t>Low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Wingdings" pitchFamily="2" charset="2"/>
                        </a:rPr>
                        <a:t>High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Aggressiveness</a:t>
                      </a:r>
                    </a:p>
                  </a:txBody>
                  <a:tcPr marT="45728" marB="45728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Wingdings" pitchFamily="2" charset="2"/>
                        </a:rPr>
                        <a:t>Low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Wingdings" pitchFamily="2" charset="2"/>
                        </a:rPr>
                        <a:t>High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Stability</a:t>
                      </a:r>
                    </a:p>
                  </a:txBody>
                  <a:tcPr marT="45728" marB="45728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Wingdings" pitchFamily="2" charset="2"/>
                        </a:rPr>
                        <a:t>High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Wingdings" pitchFamily="2" charset="2"/>
                        </a:rPr>
                        <a:t>Low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Innovation and Risk Taking</a:t>
                      </a:r>
                    </a:p>
                  </a:txBody>
                  <a:tcPr marT="45728" marB="45728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Wingdings" pitchFamily="2" charset="2"/>
                        </a:rPr>
                        <a:t>Low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Wingdings" pitchFamily="2" charset="2"/>
                        </a:rPr>
                        <a:t>High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51472807-5C37-4AB0-83CC-D4651AB4B09E}" type="slidenum">
              <a:rPr lang="en-US" altLang="en-US" sz="1000"/>
              <a:pPr eaLnBrk="1" hangingPunct="1"/>
              <a:t>11</a:t>
            </a:fld>
            <a:endParaRPr lang="en-US" altLang="en-US" sz="100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Strong versus Weak Cultures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  <a:defRPr/>
            </a:pPr>
            <a:r>
              <a:rPr lang="en-US" smtClean="0"/>
              <a:t>Strong Cultures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smtClean="0"/>
              <a:t>Are cultures in which key values are deeply held and widely held.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smtClean="0"/>
              <a:t>Have a strong influence on organizational members.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mtClean="0"/>
              <a:t>Factors Influencing the Strength of Culture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smtClean="0"/>
              <a:t>Size of the organization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smtClean="0"/>
              <a:t>Age of the organization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smtClean="0"/>
              <a:t>Rate of employee turnover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smtClean="0"/>
              <a:t>Strength of the original culture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smtClean="0"/>
              <a:t>Clarity of cultural values and beliefs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C2C67D14-E12D-4AED-B53D-01C8C7D3D697}" type="slidenum">
              <a:rPr lang="en-US" altLang="en-US" sz="1000"/>
              <a:pPr eaLnBrk="1" hangingPunct="1"/>
              <a:t>12</a:t>
            </a:fld>
            <a:endParaRPr lang="en-US" altLang="en-US" sz="1000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Benefits of a Strong Culture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mtClean="0"/>
              <a:t>Creates a stronger employee commitment to the organization.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mtClean="0"/>
              <a:t>Aids in the recruitment and socialization of new employees.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mtClean="0"/>
              <a:t>Fosters higher organizational </a:t>
            </a:r>
            <a:br>
              <a:rPr lang="en-US" smtClean="0"/>
            </a:br>
            <a:r>
              <a:rPr lang="en-US" smtClean="0"/>
              <a:t>performance by instilling and </a:t>
            </a:r>
            <a:br>
              <a:rPr lang="en-US" smtClean="0"/>
            </a:br>
            <a:r>
              <a:rPr lang="en-US" smtClean="0"/>
              <a:t>promoting employee initiative.</a:t>
            </a:r>
          </a:p>
        </p:txBody>
      </p:sp>
      <p:pic>
        <p:nvPicPr>
          <p:cNvPr id="14342" name="Picture 4" descr="j019577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43313"/>
            <a:ext cx="2514600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D22E2118-C04A-44B2-BD07-4B0FCD5D9B03}" type="slidenum">
              <a:rPr lang="en-US" altLang="en-US" sz="1000"/>
              <a:pPr eaLnBrk="1" hangingPunct="1"/>
              <a:t>13</a:t>
            </a:fld>
            <a:endParaRPr lang="en-US" altLang="en-US" sz="1000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Organizational Culture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  <a:defRPr/>
            </a:pPr>
            <a:r>
              <a:rPr lang="en-US" smtClean="0"/>
              <a:t>Sources of Organizational Culture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smtClean="0"/>
              <a:t>The organization’s founder</a:t>
            </a:r>
          </a:p>
          <a:p>
            <a:pPr lvl="2" eaLnBrk="1" hangingPunct="1">
              <a:spcBef>
                <a:spcPct val="25000"/>
              </a:spcBef>
              <a:defRPr/>
            </a:pPr>
            <a:r>
              <a:rPr lang="en-US" smtClean="0"/>
              <a:t>Vision and mission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smtClean="0"/>
              <a:t>Past practices of the organization</a:t>
            </a:r>
          </a:p>
          <a:p>
            <a:pPr lvl="2" eaLnBrk="1" hangingPunct="1">
              <a:spcBef>
                <a:spcPct val="25000"/>
              </a:spcBef>
              <a:defRPr/>
            </a:pPr>
            <a:r>
              <a:rPr lang="en-US" smtClean="0"/>
              <a:t>The way things have been done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smtClean="0"/>
              <a:t>The behavior of top management 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mtClean="0"/>
              <a:t>Continuation of the Organizational Culture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smtClean="0"/>
              <a:t>Recruitment of like-minded employees who “fit”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b="1" smtClean="0"/>
              <a:t>Socialization</a:t>
            </a:r>
            <a:r>
              <a:rPr lang="en-US" smtClean="0"/>
              <a:t> of new employees to help them adapt to the culture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784023FA-7FD4-4DD5-9983-0910FF685CAF}" type="slidenum">
              <a:rPr lang="en-US" altLang="en-US" sz="1000"/>
              <a:pPr eaLnBrk="1" hangingPunct="1"/>
              <a:t>14</a:t>
            </a:fld>
            <a:endParaRPr lang="en-US" altLang="en-US" sz="1000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3–4	Strong versus Weak Organizational Cultures</a:t>
            </a:r>
          </a:p>
        </p:txBody>
      </p:sp>
      <p:sp>
        <p:nvSpPr>
          <p:cNvPr id="16389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0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63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0772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AC9F76FC-2ECE-44B0-AB69-B72B17DE2F83}" type="slidenum">
              <a:rPr lang="en-US" altLang="en-US" sz="1000"/>
              <a:pPr eaLnBrk="1" hangingPunct="1"/>
              <a:t>15</a:t>
            </a:fld>
            <a:endParaRPr lang="en-US" altLang="en-US" sz="1000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How Employees Learn Culture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  <a:defRPr/>
            </a:pPr>
            <a:r>
              <a:rPr lang="en-US" sz="2400" smtClean="0"/>
              <a:t>Stories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en-US" sz="2000" smtClean="0"/>
              <a:t>Narratives of significant events or actions of people that convey the spirit of the organization</a:t>
            </a:r>
          </a:p>
          <a:p>
            <a:pPr eaLnBrk="1" hangingPunct="1">
              <a:spcBef>
                <a:spcPct val="35000"/>
              </a:spcBef>
              <a:defRPr/>
            </a:pPr>
            <a:r>
              <a:rPr lang="en-US" sz="2400" smtClean="0"/>
              <a:t>Rituals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en-US" sz="2000" smtClean="0"/>
              <a:t>Repetitive sequences of activities that express and reinforce the values of the organization</a:t>
            </a:r>
          </a:p>
          <a:p>
            <a:pPr eaLnBrk="1" hangingPunct="1">
              <a:spcBef>
                <a:spcPct val="35000"/>
              </a:spcBef>
              <a:defRPr/>
            </a:pPr>
            <a:r>
              <a:rPr lang="en-US" sz="2400" smtClean="0"/>
              <a:t>Material Symbols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en-US" sz="2000" smtClean="0"/>
              <a:t>Physical assets distinguishing the organization</a:t>
            </a:r>
          </a:p>
          <a:p>
            <a:pPr eaLnBrk="1" hangingPunct="1">
              <a:spcBef>
                <a:spcPct val="35000"/>
              </a:spcBef>
              <a:defRPr/>
            </a:pPr>
            <a:r>
              <a:rPr lang="en-US" sz="2400" smtClean="0"/>
              <a:t>Language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en-US" sz="2000" smtClean="0"/>
              <a:t>Acronyms and jargon of terms, phrases, and word meanings specific to an organization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E1E2EF5D-4F03-40D7-9786-4D76FC672067}" type="slidenum">
              <a:rPr lang="en-US" altLang="en-US" sz="1000"/>
              <a:pPr eaLnBrk="1" hangingPunct="1"/>
              <a:t>16</a:t>
            </a:fld>
            <a:endParaRPr lang="en-US" altLang="en-US" sz="100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How Culture Affects Managers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mtClean="0"/>
              <a:t>Cultural Constraints on Managers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mtClean="0"/>
              <a:t>Whatever managerial actions the organization recognizes as proper or improper on its behalf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mtClean="0"/>
              <a:t>Whatever organizational activities the organization values and encourages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mtClean="0"/>
              <a:t>The overall strength or weakness of the organizational culture</a:t>
            </a:r>
            <a:br>
              <a:rPr lang="en-US" smtClean="0"/>
            </a:br>
            <a:endParaRPr lang="en-US" smtClean="0"/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US" smtClean="0"/>
              <a:t>Simple rule for getting ahead in an organization: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US" sz="2000" b="1" i="1" smtClean="0">
                <a:solidFill>
                  <a:schemeClr val="tx1"/>
                </a:solidFill>
              </a:rPr>
              <a:t>Find out what the organization rewards and do those things.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AC790588-6769-46F5-8B32-51E866EE3AAC}" type="slidenum">
              <a:rPr lang="en-US" altLang="en-US" sz="1000"/>
              <a:pPr eaLnBrk="1" hangingPunct="1"/>
              <a:t>17</a:t>
            </a:fld>
            <a:endParaRPr lang="en-US" altLang="en-US" sz="1000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6858000" cy="641350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3–5	How an Organization’s Culture Is Established and Maintained</a:t>
            </a:r>
          </a:p>
        </p:txBody>
      </p:sp>
      <p:sp>
        <p:nvSpPr>
          <p:cNvPr id="19461" name="Line 3"/>
          <p:cNvSpPr>
            <a:spLocks noChangeShapeType="1"/>
          </p:cNvSpPr>
          <p:nvPr/>
        </p:nvSpPr>
        <p:spPr bwMode="auto">
          <a:xfrm>
            <a:off x="609600" y="121920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2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983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705100"/>
            <a:ext cx="78581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AD5051DD-A2BA-4AED-B3A0-58BA29AD37A3}" type="slidenum">
              <a:rPr lang="en-US" altLang="en-US" sz="1000"/>
              <a:pPr eaLnBrk="1" hangingPunct="1"/>
              <a:t>18</a:t>
            </a:fld>
            <a:endParaRPr lang="en-US" altLang="en-US" sz="1000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3–6	Managerial Decisions Affected by Culture</a:t>
            </a:r>
          </a:p>
        </p:txBody>
      </p:sp>
      <p:sp>
        <p:nvSpPr>
          <p:cNvPr id="20485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6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571500" y="1219200"/>
            <a:ext cx="80010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5475" indent="-220663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000" b="1">
                <a:solidFill>
                  <a:srgbClr val="211D1E"/>
                </a:solidFill>
              </a:rPr>
              <a:t>Planning</a:t>
            </a:r>
          </a:p>
          <a:p>
            <a:pPr lvl="1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000">
                <a:solidFill>
                  <a:srgbClr val="211D1E"/>
                </a:solidFill>
              </a:rPr>
              <a:t>The degree of risk that plans should contain</a:t>
            </a:r>
          </a:p>
          <a:p>
            <a:pPr lvl="1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000">
                <a:solidFill>
                  <a:srgbClr val="211D1E"/>
                </a:solidFill>
              </a:rPr>
              <a:t>Whether plans should be developed by individuals or teams</a:t>
            </a:r>
          </a:p>
          <a:p>
            <a:pPr lvl="1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000">
                <a:solidFill>
                  <a:srgbClr val="211D1E"/>
                </a:solidFill>
              </a:rPr>
              <a:t>The degree of environmental scanning in which management will engage</a:t>
            </a:r>
          </a:p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000" b="1">
                <a:solidFill>
                  <a:srgbClr val="211D1E"/>
                </a:solidFill>
              </a:rPr>
              <a:t>Organizing</a:t>
            </a:r>
          </a:p>
          <a:p>
            <a:pPr lvl="1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000">
                <a:solidFill>
                  <a:srgbClr val="211D1E"/>
                </a:solidFill>
              </a:rPr>
              <a:t>How much autonomy should be designed into employees’ jobs</a:t>
            </a:r>
          </a:p>
          <a:p>
            <a:pPr lvl="1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000">
                <a:solidFill>
                  <a:srgbClr val="211D1E"/>
                </a:solidFill>
              </a:rPr>
              <a:t>Whether tasks should be done by individuals or in teams</a:t>
            </a:r>
          </a:p>
          <a:p>
            <a:pPr lvl="1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000">
                <a:solidFill>
                  <a:srgbClr val="211D1E"/>
                </a:solidFill>
              </a:rPr>
              <a:t>The degree to which department managers interact with each other</a:t>
            </a:r>
            <a:endParaRPr lang="en-US" altLang="en-US" sz="20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E2023476-3612-44C8-9926-51126C6FEB21}" type="slidenum">
              <a:rPr lang="en-US" altLang="en-US" sz="1000"/>
              <a:pPr eaLnBrk="1" hangingPunct="1"/>
              <a:t>19</a:t>
            </a:fld>
            <a:endParaRPr lang="en-US" altLang="en-US" sz="1000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3–6	Managerial Decisions Affected by Culture (cont’d)</a:t>
            </a:r>
          </a:p>
        </p:txBody>
      </p:sp>
      <p:sp>
        <p:nvSpPr>
          <p:cNvPr id="21509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571500" y="1219200"/>
            <a:ext cx="8001000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5475" indent="-220663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000" b="1"/>
              <a:t>Leading</a:t>
            </a:r>
            <a:r>
              <a:rPr lang="en-US" altLang="en-US" sz="2000"/>
              <a:t> 	 </a:t>
            </a:r>
          </a:p>
          <a:p>
            <a:pPr lvl="1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000"/>
              <a:t>The degree to which managers are concerned with increasing employee job satisfaction</a:t>
            </a:r>
          </a:p>
          <a:p>
            <a:pPr lvl="1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000"/>
              <a:t>What leadership styles are appropriate</a:t>
            </a:r>
          </a:p>
          <a:p>
            <a:pPr lvl="1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000"/>
              <a:t>Whether all disagreements—even constructive ones—should be eliminated 	 </a:t>
            </a:r>
          </a:p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000" b="1"/>
              <a:t>Controlling</a:t>
            </a:r>
            <a:r>
              <a:rPr lang="en-US" altLang="en-US" sz="2000"/>
              <a:t> 	 </a:t>
            </a:r>
          </a:p>
          <a:p>
            <a:pPr lvl="1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000"/>
              <a:t>Whether to impose external controls or to allow employees to control their own actions</a:t>
            </a:r>
          </a:p>
          <a:p>
            <a:pPr lvl="1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000"/>
              <a:t>What criteria should be emphasized in employee performance evaluations</a:t>
            </a:r>
          </a:p>
          <a:p>
            <a:pPr lvl="1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000"/>
              <a:t>What repercussions will occur from exceeding one’s budget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95C24B1E-C3FF-4836-91F8-8FA6C828ABD2}" type="slidenum">
              <a:rPr lang="en-US" altLang="en-US" sz="1000"/>
              <a:pPr eaLnBrk="1" hangingPunct="1"/>
              <a:t>2</a:t>
            </a:fld>
            <a:endParaRPr lang="en-US" altLang="en-US" sz="100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9302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800" smtClean="0">
                <a:solidFill>
                  <a:srgbClr val="996633"/>
                </a:solidFill>
              </a:rPr>
              <a:t>L E A R N I N G  O U T L I N E </a:t>
            </a:r>
            <a:br>
              <a:rPr lang="en-US" sz="2800" smtClean="0">
                <a:solidFill>
                  <a:srgbClr val="996633"/>
                </a:solidFill>
              </a:rPr>
            </a:br>
            <a:r>
              <a:rPr lang="en-US" sz="2200" i="1" smtClean="0">
                <a:solidFill>
                  <a:srgbClr val="336699"/>
                </a:solidFill>
                <a:latin typeface="Times New Roman" pitchFamily="18" charset="0"/>
              </a:rPr>
              <a:t>Follow this Learning Outline as you read and study this chapter.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600200"/>
            <a:ext cx="7645400" cy="4495800"/>
          </a:xfrm>
        </p:spPr>
        <p:txBody>
          <a:bodyPr/>
          <a:lstStyle/>
          <a:p>
            <a:pPr marL="0" indent="231775" eaLnBrk="1" hangingPunct="1">
              <a:spcBef>
                <a:spcPct val="40000"/>
              </a:spcBef>
              <a:defRPr/>
            </a:pPr>
            <a:r>
              <a:rPr lang="en-US" sz="2400" b="1" smtClean="0">
                <a:solidFill>
                  <a:srgbClr val="993300"/>
                </a:solidFill>
              </a:rPr>
              <a:t>The Manager: Omnipotent or Symbolic</a:t>
            </a:r>
          </a:p>
          <a:p>
            <a:pPr marL="519113" lvl="1" indent="-173038" eaLnBrk="1" hangingPunct="1">
              <a:spcBef>
                <a:spcPct val="4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Contrast the action of manager according to the omnipotent and symbolic views.</a:t>
            </a:r>
          </a:p>
          <a:p>
            <a:pPr marL="519113" lvl="1" indent="-173038" eaLnBrk="1" hangingPunct="1">
              <a:spcBef>
                <a:spcPct val="4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Explain the parameters of managerial discretion.</a:t>
            </a:r>
          </a:p>
          <a:p>
            <a:pPr marL="0" indent="231775" eaLnBrk="1" hangingPunct="1">
              <a:spcBef>
                <a:spcPct val="40000"/>
              </a:spcBef>
              <a:defRPr/>
            </a:pPr>
            <a:r>
              <a:rPr lang="en-US" sz="2400" b="1" smtClean="0">
                <a:solidFill>
                  <a:srgbClr val="993300"/>
                </a:solidFill>
              </a:rPr>
              <a:t>The Organization’s Culture</a:t>
            </a:r>
          </a:p>
          <a:p>
            <a:pPr marL="519113" lvl="1" indent="-173038" eaLnBrk="1" hangingPunct="1">
              <a:spcBef>
                <a:spcPct val="4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Describe the seven dimensions of organizational culture.</a:t>
            </a:r>
          </a:p>
          <a:p>
            <a:pPr marL="519113" lvl="1" indent="-173038" eaLnBrk="1" hangingPunct="1">
              <a:spcBef>
                <a:spcPct val="4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Discuss the impact of a strong culture on organizations and managers.</a:t>
            </a:r>
          </a:p>
          <a:p>
            <a:pPr marL="519113" lvl="1" indent="-173038" eaLnBrk="1" hangingPunct="1">
              <a:spcBef>
                <a:spcPct val="4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Explain the source of an organization’s culture.</a:t>
            </a:r>
          </a:p>
          <a:p>
            <a:pPr marL="519113" lvl="1" indent="-173038" eaLnBrk="1" hangingPunct="1">
              <a:spcBef>
                <a:spcPct val="4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Describe how culture is transmitted to employees.</a:t>
            </a:r>
          </a:p>
          <a:p>
            <a:pPr marL="519113" lvl="1" indent="-173038" eaLnBrk="1" hangingPunct="1">
              <a:spcBef>
                <a:spcPct val="4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Describe how culture affects managers.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0A6C9CF0-D361-44CC-A2A8-7EEC2A06F079}" type="slidenum">
              <a:rPr lang="en-US" altLang="en-US" sz="1000"/>
              <a:pPr eaLnBrk="1" hangingPunct="1"/>
              <a:t>20</a:t>
            </a:fld>
            <a:endParaRPr lang="en-US" altLang="en-US" sz="100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Organization Culture Issues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Creating an Ethical Culture</a:t>
            </a:r>
          </a:p>
          <a:p>
            <a:pPr lvl="1" eaLnBrk="1" hangingPunct="1">
              <a:defRPr/>
            </a:pPr>
            <a:r>
              <a:rPr lang="en-US" smtClean="0"/>
              <a:t>High in risk tolerance</a:t>
            </a:r>
          </a:p>
          <a:p>
            <a:pPr lvl="1" eaLnBrk="1" hangingPunct="1">
              <a:defRPr/>
            </a:pPr>
            <a:r>
              <a:rPr lang="en-US" smtClean="0"/>
              <a:t>Low to moderate aggressiveness</a:t>
            </a:r>
          </a:p>
          <a:p>
            <a:pPr lvl="1" eaLnBrk="1" hangingPunct="1">
              <a:defRPr/>
            </a:pPr>
            <a:r>
              <a:rPr lang="en-US" smtClean="0"/>
              <a:t>Focus on means as well as outcomes</a:t>
            </a:r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Creating an Innovative Culture</a:t>
            </a:r>
          </a:p>
          <a:p>
            <a:pPr lvl="1" eaLnBrk="1" hangingPunct="1">
              <a:defRPr/>
            </a:pPr>
            <a:r>
              <a:rPr lang="en-US" smtClean="0"/>
              <a:t>Challenge and involvement</a:t>
            </a:r>
          </a:p>
          <a:p>
            <a:pPr lvl="1" eaLnBrk="1" hangingPunct="1">
              <a:defRPr/>
            </a:pPr>
            <a:r>
              <a:rPr lang="en-US" smtClean="0"/>
              <a:t>Freedom</a:t>
            </a:r>
          </a:p>
          <a:p>
            <a:pPr lvl="1" eaLnBrk="1" hangingPunct="1">
              <a:defRPr/>
            </a:pPr>
            <a:r>
              <a:rPr lang="en-US" smtClean="0"/>
              <a:t>Trust and openness</a:t>
            </a:r>
          </a:p>
          <a:p>
            <a:pPr lvl="1" eaLnBrk="1" hangingPunct="1">
              <a:defRPr/>
            </a:pPr>
            <a:r>
              <a:rPr lang="en-US" smtClean="0"/>
              <a:t>Idea time</a:t>
            </a:r>
          </a:p>
          <a:p>
            <a:pPr lvl="1" eaLnBrk="1" hangingPunct="1">
              <a:defRPr/>
            </a:pPr>
            <a:r>
              <a:rPr lang="en-US" smtClean="0"/>
              <a:t>Playfulness/humor</a:t>
            </a:r>
          </a:p>
          <a:p>
            <a:pPr lvl="1" eaLnBrk="1" hangingPunct="1">
              <a:defRPr/>
            </a:pPr>
            <a:r>
              <a:rPr lang="en-US" smtClean="0"/>
              <a:t>Conflict resolution</a:t>
            </a:r>
          </a:p>
          <a:p>
            <a:pPr lvl="1" eaLnBrk="1" hangingPunct="1">
              <a:defRPr/>
            </a:pPr>
            <a:r>
              <a:rPr lang="en-US" smtClean="0"/>
              <a:t>Debates</a:t>
            </a:r>
          </a:p>
          <a:p>
            <a:pPr lvl="1" eaLnBrk="1" hangingPunct="1">
              <a:defRPr/>
            </a:pPr>
            <a:r>
              <a:rPr lang="en-US" smtClean="0"/>
              <a:t>Risk-taking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0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0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0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0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0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0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0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0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/>
      <p:bldP spid="160771" grpId="0" build="p" autoUpdateAnimBg="0"/>
      <p:bldP spid="160772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47F9AA6A-805A-4A54-8A00-4038966E58EF}" type="slidenum">
              <a:rPr lang="en-US" altLang="en-US" sz="1000"/>
              <a:pPr eaLnBrk="1" hangingPunct="1"/>
              <a:t>21</a:t>
            </a:fld>
            <a:endParaRPr lang="en-US" altLang="en-US" sz="100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3–7	Suggestions for Managers: Creating a More Ethical Culture</a:t>
            </a:r>
          </a:p>
        </p:txBody>
      </p:sp>
      <p:sp>
        <p:nvSpPr>
          <p:cNvPr id="23557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609600" y="1285875"/>
            <a:ext cx="79248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b="1">
                <a:solidFill>
                  <a:srgbClr val="221E1F"/>
                </a:solidFill>
              </a:rPr>
              <a:t>Be a </a:t>
            </a:r>
            <a:r>
              <a:rPr lang="en-US" altLang="en-US" sz="2400" b="1" i="1">
                <a:solidFill>
                  <a:srgbClr val="336699"/>
                </a:solidFill>
              </a:rPr>
              <a:t>visible role</a:t>
            </a:r>
            <a:r>
              <a:rPr lang="en-US" altLang="en-US" sz="2400" b="1" i="1">
                <a:solidFill>
                  <a:srgbClr val="221E1F"/>
                </a:solidFill>
              </a:rPr>
              <a:t> </a:t>
            </a:r>
            <a:r>
              <a:rPr lang="en-US" altLang="en-US" sz="2400" b="1" i="1">
                <a:solidFill>
                  <a:srgbClr val="336699"/>
                </a:solidFill>
              </a:rPr>
              <a:t>model</a:t>
            </a:r>
            <a:r>
              <a:rPr lang="en-US" altLang="en-US" sz="2400" b="1">
                <a:solidFill>
                  <a:srgbClr val="221E1F"/>
                </a:solidFill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b="1">
                <a:solidFill>
                  <a:srgbClr val="221E1F"/>
                </a:solidFill>
              </a:rPr>
              <a:t>Communicate </a:t>
            </a:r>
            <a:r>
              <a:rPr lang="en-US" altLang="en-US" sz="2400" b="1" i="1">
                <a:solidFill>
                  <a:srgbClr val="336699"/>
                </a:solidFill>
              </a:rPr>
              <a:t>ethical expectations</a:t>
            </a:r>
            <a:r>
              <a:rPr lang="en-US" altLang="en-US" sz="2400" b="1">
                <a:solidFill>
                  <a:srgbClr val="221E1F"/>
                </a:solidFill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b="1">
                <a:solidFill>
                  <a:srgbClr val="221E1F"/>
                </a:solidFill>
              </a:rPr>
              <a:t>Provide </a:t>
            </a:r>
            <a:r>
              <a:rPr lang="en-US" altLang="en-US" sz="2400" b="1" i="1">
                <a:solidFill>
                  <a:srgbClr val="336699"/>
                </a:solidFill>
              </a:rPr>
              <a:t>ethics training</a:t>
            </a:r>
            <a:r>
              <a:rPr lang="en-US" altLang="en-US" sz="2400" b="1">
                <a:solidFill>
                  <a:srgbClr val="221E1F"/>
                </a:solidFill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b="1">
                <a:solidFill>
                  <a:srgbClr val="221E1F"/>
                </a:solidFill>
              </a:rPr>
              <a:t>Visibly </a:t>
            </a:r>
            <a:r>
              <a:rPr lang="en-US" altLang="en-US" sz="2400" b="1" i="1">
                <a:solidFill>
                  <a:srgbClr val="336699"/>
                </a:solidFill>
              </a:rPr>
              <a:t>reward ethical acts and punish unethical ones</a:t>
            </a:r>
            <a:r>
              <a:rPr lang="en-US" altLang="en-US" sz="2400" b="1">
                <a:solidFill>
                  <a:srgbClr val="221E1F"/>
                </a:solidFill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b="1">
                <a:solidFill>
                  <a:srgbClr val="221E1F"/>
                </a:solidFill>
              </a:rPr>
              <a:t>Provide </a:t>
            </a:r>
            <a:r>
              <a:rPr lang="en-US" altLang="en-US" sz="2400" b="1" i="1">
                <a:solidFill>
                  <a:srgbClr val="336699"/>
                </a:solidFill>
              </a:rPr>
              <a:t>protective mechanisms</a:t>
            </a:r>
            <a:r>
              <a:rPr lang="en-US" altLang="en-US" sz="2400" b="1" i="1">
                <a:solidFill>
                  <a:srgbClr val="221E1F"/>
                </a:solidFill>
              </a:rPr>
              <a:t> </a:t>
            </a:r>
            <a:r>
              <a:rPr lang="en-US" altLang="en-US" sz="2400" b="1">
                <a:solidFill>
                  <a:srgbClr val="221E1F"/>
                </a:solidFill>
              </a:rPr>
              <a:t>so employees can discuss ethical dilemmas and report unethical behavior without fear.</a:t>
            </a:r>
            <a:endParaRPr lang="en-US" altLang="en-US" sz="2400" b="1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4211450E-DA75-4C41-BA5A-6C163E65E66C}" type="slidenum">
              <a:rPr lang="en-US" altLang="en-US" sz="1000"/>
              <a:pPr eaLnBrk="1" hangingPunct="1"/>
              <a:t>22</a:t>
            </a:fld>
            <a:endParaRPr lang="en-US" altLang="en-US" sz="1000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Organization Culture Issues (cont’d)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  <a:defRPr/>
            </a:pPr>
            <a:r>
              <a:rPr lang="en-US" smtClean="0"/>
              <a:t>Creating a Customer-Responsive Culture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en-US" smtClean="0"/>
              <a:t>Hiring the right type of employees (ones with a strong interest in serving customers)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en-US" smtClean="0"/>
              <a:t>Having few rigid rules, procedures, and regulations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en-US" smtClean="0"/>
              <a:t>Using widespread empowerment of employees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en-US" smtClean="0"/>
              <a:t>Having good listening skills in relating to customers’ messages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en-US" smtClean="0"/>
              <a:t>Providing role clarity to employees to reduce ambiguity and conflict and increase job satisfaction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en-US" smtClean="0"/>
              <a:t>Having conscientious, caring employees willing to take initiative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0D4EBD07-F35B-48FB-9A0F-6BADE57FB5B6}" type="slidenum">
              <a:rPr lang="en-US" altLang="en-US" sz="1000"/>
              <a:pPr eaLnBrk="1" hangingPunct="1"/>
              <a:t>23</a:t>
            </a:fld>
            <a:endParaRPr lang="en-US" altLang="en-US" sz="1000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641350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3–8	Suggestions for Managers: Creating a More Customer-Responsive Culture</a:t>
            </a:r>
          </a:p>
        </p:txBody>
      </p:sp>
      <p:sp>
        <p:nvSpPr>
          <p:cNvPr id="25605" name="Line 3"/>
          <p:cNvSpPr>
            <a:spLocks noChangeShapeType="1"/>
          </p:cNvSpPr>
          <p:nvPr/>
        </p:nvSpPr>
        <p:spPr bwMode="auto">
          <a:xfrm>
            <a:off x="609600" y="121920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6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609600" y="1470025"/>
            <a:ext cx="7924800" cy="462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221E1F"/>
                </a:solidFill>
              </a:rPr>
              <a:t>Hire service-contact people with the personality and attitudes consistent with customer service—friendliness, enthusiasm, attentiveness, patience, concern about others, and listening skills.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221E1F"/>
                </a:solidFill>
              </a:rPr>
              <a:t>Train customer service people continuously by focusing on improving product knowledge, active listening, showing patience, and displaying emotions.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221E1F"/>
                </a:solidFill>
              </a:rPr>
              <a:t>Socialize new service-contact people to the organization’s goals and values.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221E1F"/>
                </a:solidFill>
              </a:rPr>
              <a:t>Design customer-service jobs so that employees have as much control as necessary to satisfy customers.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221E1F"/>
                </a:solidFill>
              </a:rPr>
              <a:t>Empower service-contact employees with the discretion to make day-to-day decisions on job-related activities.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221E1F"/>
                </a:solidFill>
              </a:rPr>
              <a:t>As the leader, convey a customer-focused vision and demonstrate through decisions and actions the commitment to customers.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301C8E11-52C1-4EC9-A48D-FD098E6B9BB4}" type="slidenum">
              <a:rPr lang="en-US" altLang="en-US" sz="1000"/>
              <a:pPr eaLnBrk="1" hangingPunct="1"/>
              <a:t>24</a:t>
            </a:fld>
            <a:endParaRPr lang="en-US" altLang="en-US" sz="1000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Spirituality and Organizational Culture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11125" indent="-111125" eaLnBrk="1" hangingPunct="1">
              <a:spcBef>
                <a:spcPct val="30000"/>
              </a:spcBef>
              <a:defRPr/>
            </a:pPr>
            <a:r>
              <a:rPr lang="en-US" smtClean="0"/>
              <a:t>Workplace Spirituality</a:t>
            </a:r>
          </a:p>
          <a:p>
            <a:pPr marL="633413" lvl="1" eaLnBrk="1" hangingPunct="1">
              <a:spcBef>
                <a:spcPct val="30000"/>
              </a:spcBef>
              <a:defRPr/>
            </a:pPr>
            <a:r>
              <a:rPr lang="en-US" smtClean="0"/>
              <a:t>The recognition that people have an inner life that nourishes and is nourished by meaningful work that takes place in the context of community.</a:t>
            </a:r>
          </a:p>
          <a:p>
            <a:pPr marL="111125" indent="-111125" eaLnBrk="1" hangingPunct="1">
              <a:spcBef>
                <a:spcPct val="30000"/>
              </a:spcBef>
              <a:defRPr/>
            </a:pPr>
            <a:r>
              <a:rPr lang="en-US" smtClean="0"/>
              <a:t>Characteristics of a Spiritual Organization</a:t>
            </a:r>
          </a:p>
          <a:p>
            <a:pPr marL="633413" lvl="1" eaLnBrk="1" hangingPunct="1">
              <a:spcBef>
                <a:spcPct val="30000"/>
              </a:spcBef>
              <a:defRPr/>
            </a:pPr>
            <a:r>
              <a:rPr lang="en-US" smtClean="0"/>
              <a:t>Strong sense of purpose</a:t>
            </a:r>
          </a:p>
          <a:p>
            <a:pPr marL="633413" lvl="1" eaLnBrk="1" hangingPunct="1">
              <a:spcBef>
                <a:spcPct val="30000"/>
              </a:spcBef>
              <a:defRPr/>
            </a:pPr>
            <a:r>
              <a:rPr lang="en-US" smtClean="0"/>
              <a:t>Focus on individual development</a:t>
            </a:r>
          </a:p>
          <a:p>
            <a:pPr marL="633413" lvl="1" eaLnBrk="1" hangingPunct="1">
              <a:spcBef>
                <a:spcPct val="30000"/>
              </a:spcBef>
              <a:defRPr/>
            </a:pPr>
            <a:r>
              <a:rPr lang="en-US" smtClean="0"/>
              <a:t>Trust and openness</a:t>
            </a:r>
          </a:p>
          <a:p>
            <a:pPr marL="633413" lvl="1" eaLnBrk="1" hangingPunct="1">
              <a:spcBef>
                <a:spcPct val="30000"/>
              </a:spcBef>
              <a:defRPr/>
            </a:pPr>
            <a:r>
              <a:rPr lang="en-US" smtClean="0"/>
              <a:t>Employee empowerment</a:t>
            </a:r>
          </a:p>
          <a:p>
            <a:pPr marL="633413" lvl="1" eaLnBrk="1" hangingPunct="1">
              <a:spcBef>
                <a:spcPct val="30000"/>
              </a:spcBef>
              <a:defRPr/>
            </a:pPr>
            <a:r>
              <a:rPr lang="en-US" smtClean="0"/>
              <a:t>Toleration of employees’ expression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AFBCF37E-A0F4-47E1-8E99-D87CECE1C9B2}" type="slidenum">
              <a:rPr lang="en-US" altLang="en-US" sz="1000"/>
              <a:pPr eaLnBrk="1" hangingPunct="1"/>
              <a:t>25</a:t>
            </a:fld>
            <a:endParaRPr lang="en-US" altLang="en-US" sz="1000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Benefits of Spirituality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Improved employee productivity</a:t>
            </a:r>
          </a:p>
          <a:p>
            <a:pPr eaLnBrk="1" hangingPunct="1">
              <a:defRPr/>
            </a:pPr>
            <a:r>
              <a:rPr lang="en-US" smtClean="0"/>
              <a:t>Reduction of employee turnover</a:t>
            </a:r>
          </a:p>
          <a:p>
            <a:pPr eaLnBrk="1" hangingPunct="1">
              <a:defRPr/>
            </a:pPr>
            <a:r>
              <a:rPr lang="en-US" smtClean="0"/>
              <a:t>Stronger organizational performance</a:t>
            </a:r>
          </a:p>
          <a:p>
            <a:pPr eaLnBrk="1" hangingPunct="1">
              <a:defRPr/>
            </a:pPr>
            <a:r>
              <a:rPr lang="en-US" smtClean="0"/>
              <a:t>Increased creativity</a:t>
            </a:r>
          </a:p>
          <a:p>
            <a:pPr eaLnBrk="1" hangingPunct="1">
              <a:defRPr/>
            </a:pPr>
            <a:r>
              <a:rPr lang="en-US" smtClean="0"/>
              <a:t>Increased employee satisfaction</a:t>
            </a:r>
          </a:p>
          <a:p>
            <a:pPr eaLnBrk="1" hangingPunct="1">
              <a:defRPr/>
            </a:pPr>
            <a:r>
              <a:rPr lang="en-US" smtClean="0"/>
              <a:t>Increased team performance</a:t>
            </a:r>
          </a:p>
          <a:p>
            <a:pPr eaLnBrk="1" hangingPunct="1">
              <a:defRPr/>
            </a:pPr>
            <a:r>
              <a:rPr lang="en-US" smtClean="0"/>
              <a:t>Increased organizational performance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E0B9BAED-FBD9-4FC2-A721-A9240897BE75}" type="slidenum">
              <a:rPr lang="en-US" altLang="en-US" sz="1000"/>
              <a:pPr eaLnBrk="1" hangingPunct="1"/>
              <a:t>26</a:t>
            </a:fld>
            <a:endParaRPr lang="en-US" altLang="en-US" sz="1000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Defining the External Environment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mtClean="0"/>
              <a:t>External Environment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mtClean="0"/>
              <a:t>Those factors and forces outside the organization that affect the organization’s performance. 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mtClean="0"/>
              <a:t>Components of the External Environment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b="1" smtClean="0"/>
              <a:t>Specific environment:</a:t>
            </a:r>
            <a:r>
              <a:rPr lang="en-US" smtClean="0"/>
              <a:t> external forces that have a direct and immediate impact on the organization.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b="1" smtClean="0"/>
              <a:t>General environment:</a:t>
            </a:r>
            <a:r>
              <a:rPr lang="en-US" smtClean="0"/>
              <a:t> broad economic, socio-cultural, political/legal, demographic, technological, and global conditions that </a:t>
            </a:r>
            <a:r>
              <a:rPr lang="en-US" i="1" smtClean="0"/>
              <a:t>may</a:t>
            </a:r>
            <a:r>
              <a:rPr lang="en-US" smtClean="0"/>
              <a:t> affect the organization.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C32A02B3-E90D-42C9-9044-059FF8ACBDA0}" type="slidenum">
              <a:rPr lang="en-US" altLang="en-US" sz="1000"/>
              <a:pPr eaLnBrk="1" hangingPunct="1"/>
              <a:t>27</a:t>
            </a:fld>
            <a:endParaRPr lang="en-US" altLang="en-US" sz="1000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3–9	The External Environment</a:t>
            </a:r>
          </a:p>
        </p:txBody>
      </p:sp>
      <p:sp>
        <p:nvSpPr>
          <p:cNvPr id="29701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2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1625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56B2604D-0C5B-4C36-99EF-600260702A03}" type="slidenum">
              <a:rPr lang="en-US" altLang="en-US" sz="1000"/>
              <a:pPr eaLnBrk="1" hangingPunct="1"/>
              <a:t>28</a:t>
            </a:fld>
            <a:endParaRPr lang="en-US" altLang="en-US" sz="1000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482725" indent="-1482725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3–10	Selected U.S. Legislation Affecting Business</a:t>
            </a:r>
          </a:p>
        </p:txBody>
      </p:sp>
      <p:sp>
        <p:nvSpPr>
          <p:cNvPr id="30725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6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>
            <a:off x="533400" y="1250950"/>
            <a:ext cx="80772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9863" indent="-169863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b="1"/>
              <a:t>Occupational Safety and Health Act of 1970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b="1"/>
              <a:t>Consumer Product Safety Act of 1972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b="1"/>
              <a:t>Equal Employment Opportunity Act of 1972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b="1"/>
              <a:t>Worker Adjustment and Retraining Notification Act of 1988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b="1"/>
              <a:t>Americans with Disabilities Act of 1990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b="1"/>
              <a:t>Civil Rights Act of 1991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b="1"/>
              <a:t>Family and Medical Leave Act of 1993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b="1"/>
              <a:t>Child Safety Protection Act of 1994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b="1"/>
              <a:t>U.S. Economic Espionage Act of 1996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b="1"/>
              <a:t>Electronic Signatures in Global and National Commerce Act of 2000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b="1"/>
              <a:t>Sarbanes-Oxley Act of 2002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b="1"/>
              <a:t>Fair and Accurate Credit Transactions Act of 2003	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B0BE73A1-A227-412A-BB80-0773844ED384}" type="slidenum">
              <a:rPr lang="en-US" altLang="en-US" sz="1000"/>
              <a:pPr eaLnBrk="1" hangingPunct="1"/>
              <a:t>29</a:t>
            </a:fld>
            <a:endParaRPr lang="en-US" altLang="en-US" sz="1000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How the Environment Affects Managers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Environmental Uncertainty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The extent to which managers have knowledge of and are able to predict change their organization’s external environment is affected by:</a:t>
            </a:r>
          </a:p>
          <a:p>
            <a:pPr lvl="2" eaLnBrk="1" hangingPunct="1">
              <a:spcBef>
                <a:spcPct val="50000"/>
              </a:spcBef>
              <a:defRPr/>
            </a:pPr>
            <a:r>
              <a:rPr lang="en-US" b="1" smtClean="0"/>
              <a:t>Complexity of the environment:</a:t>
            </a:r>
            <a:r>
              <a:rPr lang="en-US" smtClean="0"/>
              <a:t> the number of components in an organization’s external environment.</a:t>
            </a:r>
          </a:p>
          <a:p>
            <a:pPr lvl="2" eaLnBrk="1" hangingPunct="1">
              <a:spcBef>
                <a:spcPct val="50000"/>
              </a:spcBef>
              <a:defRPr/>
            </a:pPr>
            <a:r>
              <a:rPr lang="en-US" b="1" smtClean="0"/>
              <a:t>Degree of change in environmental components:</a:t>
            </a:r>
            <a:r>
              <a:rPr lang="en-US" smtClean="0"/>
              <a:t> how dynamic or stable the external environment is.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D7BA5B50-2024-40EA-8299-F5C941FE664D}" type="slidenum">
              <a:rPr lang="en-US" altLang="en-US" sz="1000"/>
              <a:pPr eaLnBrk="1" hangingPunct="1"/>
              <a:t>3</a:t>
            </a:fld>
            <a:endParaRPr lang="en-US" altLang="en-US" sz="100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9302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800" smtClean="0">
                <a:solidFill>
                  <a:srgbClr val="996633"/>
                </a:solidFill>
              </a:rPr>
              <a:t>L E A R N I N G  O U T L I N E  (cont’d) </a:t>
            </a:r>
            <a:br>
              <a:rPr lang="en-US" sz="2800" smtClean="0">
                <a:solidFill>
                  <a:srgbClr val="996633"/>
                </a:solidFill>
              </a:rPr>
            </a:br>
            <a:r>
              <a:rPr lang="en-US" sz="2200" i="1" smtClean="0">
                <a:solidFill>
                  <a:srgbClr val="336699"/>
                </a:solidFill>
                <a:latin typeface="Times New Roman" pitchFamily="18" charset="0"/>
              </a:rPr>
              <a:t>Follow this Learning Outline as you read and study this chapter.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600200"/>
            <a:ext cx="7645400" cy="4495800"/>
          </a:xfrm>
        </p:spPr>
        <p:txBody>
          <a:bodyPr/>
          <a:lstStyle/>
          <a:p>
            <a:pPr marL="0" indent="231775" eaLnBrk="1" hangingPunct="1">
              <a:spcBef>
                <a:spcPct val="50000"/>
              </a:spcBef>
              <a:defRPr/>
            </a:pPr>
            <a:r>
              <a:rPr lang="en-US" sz="2400" b="1" smtClean="0">
                <a:solidFill>
                  <a:srgbClr val="993300"/>
                </a:solidFill>
              </a:rPr>
              <a:t>Current Organizational Cultural Issues Facing Managers</a:t>
            </a:r>
          </a:p>
          <a:p>
            <a:pPr marL="514350" lvl="1" indent="-168275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Describe the characteristics of an ethical culture, an innovative culture, and a customer-responsive culture.</a:t>
            </a:r>
          </a:p>
          <a:p>
            <a:pPr marL="514350" lvl="1" indent="-168275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Discuss why workplace spirituality seems to be an important concern.</a:t>
            </a:r>
          </a:p>
          <a:p>
            <a:pPr marL="514350" lvl="1" indent="-168275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Describe the characteristics of a spiritual organization.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97BD9AE2-0071-4969-B1CF-7CECC128895A}" type="slidenum">
              <a:rPr lang="en-US" altLang="en-US" sz="1000"/>
              <a:pPr eaLnBrk="1" hangingPunct="1"/>
              <a:t>30</a:t>
            </a:fld>
            <a:endParaRPr lang="en-US" altLang="en-US" sz="1000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eaLnBrk="1" hangingPunct="1">
              <a:tabLst>
                <a:tab pos="1482725" algn="l"/>
              </a:tabLst>
              <a:defRPr/>
            </a:pPr>
            <a:r>
              <a:rPr lang="en-US" sz="1800" smtClean="0">
                <a:solidFill>
                  <a:schemeClr val="tx1"/>
                </a:solidFill>
              </a:rPr>
              <a:t>Exhibit 3–11	Environmental Uncertainty Matrix</a:t>
            </a:r>
          </a:p>
        </p:txBody>
      </p:sp>
      <p:sp>
        <p:nvSpPr>
          <p:cNvPr id="32773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4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219200"/>
            <a:ext cx="81534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8954C612-C523-474E-A88F-84DC4BC889B4}" type="slidenum">
              <a:rPr lang="en-US" altLang="en-US" sz="1000"/>
              <a:pPr eaLnBrk="1" hangingPunct="1"/>
              <a:t>31</a:t>
            </a:fld>
            <a:endParaRPr lang="en-US" altLang="en-US" sz="1000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Stakeholder Relationships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Stakeholders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Any constituencies in the organization’s environment that are affected by the organization’s decisions and actions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Why Manage Stakeholder Relationships?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It can lead to improved organizational performance.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It’s the “right” thing to do given the interdependence of the organization and its external stakeholders.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B3799D96-8387-428B-87FB-259B6200C34E}" type="slidenum">
              <a:rPr lang="en-US" altLang="en-US" sz="1000"/>
              <a:pPr eaLnBrk="1" hangingPunct="1"/>
              <a:t>32</a:t>
            </a:fld>
            <a:endParaRPr lang="en-US" altLang="en-US" sz="100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Managing Stakeholder Relationships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mtClean="0">
                <a:solidFill>
                  <a:schemeClr val="tx1"/>
                </a:solidFill>
              </a:rPr>
              <a:t>Identify the organization’s external stakeholders.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mtClean="0">
                <a:solidFill>
                  <a:schemeClr val="tx1"/>
                </a:solidFill>
              </a:rPr>
              <a:t>Determine the particular interests and concerns of the external stakeholders.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mtClean="0">
                <a:solidFill>
                  <a:schemeClr val="tx1"/>
                </a:solidFill>
              </a:rPr>
              <a:t>Decide how critical each external stakeholder is to the organization.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mtClean="0">
                <a:solidFill>
                  <a:schemeClr val="tx1"/>
                </a:solidFill>
              </a:rPr>
              <a:t>Determine how to manage each individual external stakeholder relationship.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58F96082-1A61-47FE-9D45-B8C18B7B3DC2}" type="slidenum">
              <a:rPr lang="en-US" altLang="en-US" sz="1000"/>
              <a:pPr eaLnBrk="1" hangingPunct="1"/>
              <a:t>33</a:t>
            </a:fld>
            <a:endParaRPr lang="en-US" altLang="en-US" sz="1000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eaLnBrk="1" hangingPunct="1">
              <a:tabLst>
                <a:tab pos="1482725" algn="l"/>
              </a:tabLst>
              <a:defRPr/>
            </a:pPr>
            <a:r>
              <a:rPr lang="en-US" sz="1800" smtClean="0">
                <a:solidFill>
                  <a:schemeClr val="tx1"/>
                </a:solidFill>
              </a:rPr>
              <a:t>Exhibit 3–12	Organizational Stakeholders</a:t>
            </a:r>
          </a:p>
        </p:txBody>
      </p:sp>
      <p:sp>
        <p:nvSpPr>
          <p:cNvPr id="35845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6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371600"/>
            <a:ext cx="76295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3E211BFF-718A-4E6C-9EAB-58C2C83F11EC}" type="slidenum">
              <a:rPr lang="en-US" altLang="en-US" sz="1000"/>
              <a:pPr eaLnBrk="1" hangingPunct="1"/>
              <a:t>34</a:t>
            </a:fld>
            <a:endParaRPr lang="en-US" altLang="en-US" sz="1000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/>
              <a:t>Terms to Know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smtClean="0"/>
              <a:t>omnipotent view of management</a:t>
            </a:r>
          </a:p>
          <a:p>
            <a:pPr eaLnBrk="1" hangingPunct="1">
              <a:defRPr/>
            </a:pPr>
            <a:r>
              <a:rPr lang="en-US" sz="2400" smtClean="0"/>
              <a:t>symbolic view of management</a:t>
            </a:r>
          </a:p>
          <a:p>
            <a:pPr eaLnBrk="1" hangingPunct="1">
              <a:defRPr/>
            </a:pPr>
            <a:r>
              <a:rPr lang="en-US" sz="2400" smtClean="0"/>
              <a:t>organizational culture</a:t>
            </a:r>
          </a:p>
          <a:p>
            <a:pPr eaLnBrk="1" hangingPunct="1">
              <a:defRPr/>
            </a:pPr>
            <a:r>
              <a:rPr lang="en-US" sz="2400" smtClean="0"/>
              <a:t>strong cultures</a:t>
            </a:r>
          </a:p>
          <a:p>
            <a:pPr eaLnBrk="1" hangingPunct="1">
              <a:defRPr/>
            </a:pPr>
            <a:r>
              <a:rPr lang="en-US" sz="2400" smtClean="0"/>
              <a:t>socialization</a:t>
            </a:r>
          </a:p>
          <a:p>
            <a:pPr eaLnBrk="1" hangingPunct="1">
              <a:defRPr/>
            </a:pPr>
            <a:endParaRPr lang="en-US" sz="2400" smtClean="0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smtClean="0"/>
              <a:t>workplace spirituality</a:t>
            </a:r>
          </a:p>
          <a:p>
            <a:pPr eaLnBrk="1" hangingPunct="1">
              <a:defRPr/>
            </a:pPr>
            <a:r>
              <a:rPr lang="en-US" sz="2400" smtClean="0"/>
              <a:t>external environment</a:t>
            </a:r>
          </a:p>
          <a:p>
            <a:pPr eaLnBrk="1" hangingPunct="1">
              <a:defRPr/>
            </a:pPr>
            <a:r>
              <a:rPr lang="en-US" sz="2400" smtClean="0"/>
              <a:t>specific environment</a:t>
            </a:r>
          </a:p>
          <a:p>
            <a:pPr eaLnBrk="1" hangingPunct="1">
              <a:defRPr/>
            </a:pPr>
            <a:r>
              <a:rPr lang="en-US" sz="2400" smtClean="0"/>
              <a:t>general environment</a:t>
            </a:r>
          </a:p>
          <a:p>
            <a:pPr eaLnBrk="1" hangingPunct="1">
              <a:defRPr/>
            </a:pPr>
            <a:r>
              <a:rPr lang="en-US" sz="2400" smtClean="0"/>
              <a:t>environmental uncertainty</a:t>
            </a:r>
          </a:p>
          <a:p>
            <a:pPr eaLnBrk="1" hangingPunct="1">
              <a:defRPr/>
            </a:pPr>
            <a:r>
              <a:rPr lang="en-US" sz="2400" smtClean="0"/>
              <a:t>environmental complexity</a:t>
            </a:r>
          </a:p>
          <a:p>
            <a:pPr eaLnBrk="1" hangingPunct="1">
              <a:defRPr/>
            </a:pPr>
            <a:r>
              <a:rPr lang="en-US" sz="2400" smtClean="0"/>
              <a:t>stakeholders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EE184375-2163-454E-A381-6EDE856C3828}" type="slidenum">
              <a:rPr lang="en-US" altLang="en-US" sz="1000"/>
              <a:pPr eaLnBrk="1" hangingPunct="1"/>
              <a:t>4</a:t>
            </a:fld>
            <a:endParaRPr lang="en-US" altLang="en-US" sz="100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9302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800" smtClean="0">
                <a:solidFill>
                  <a:srgbClr val="996633"/>
                </a:solidFill>
              </a:rPr>
              <a:t>L E A R N I N G  O U T L I N E  (cont’d) </a:t>
            </a:r>
            <a:br>
              <a:rPr lang="en-US" sz="2800" smtClean="0">
                <a:solidFill>
                  <a:srgbClr val="996633"/>
                </a:solidFill>
              </a:rPr>
            </a:br>
            <a:r>
              <a:rPr lang="en-US" sz="2200" i="1" smtClean="0">
                <a:solidFill>
                  <a:srgbClr val="336699"/>
                </a:solidFill>
                <a:latin typeface="Times New Roman" pitchFamily="18" charset="0"/>
              </a:rPr>
              <a:t>Follow this Learning Outline as you read and study this chapter.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600200"/>
            <a:ext cx="7645400" cy="4495800"/>
          </a:xfrm>
        </p:spPr>
        <p:txBody>
          <a:bodyPr/>
          <a:lstStyle/>
          <a:p>
            <a:pPr marL="0" indent="231775" eaLnBrk="1" hangingPunct="1">
              <a:spcBef>
                <a:spcPct val="50000"/>
              </a:spcBef>
              <a:defRPr/>
            </a:pPr>
            <a:r>
              <a:rPr lang="en-US" sz="2400" b="1" smtClean="0">
                <a:solidFill>
                  <a:srgbClr val="993300"/>
                </a:solidFill>
              </a:rPr>
              <a:t>The Environment (cont’d)</a:t>
            </a:r>
          </a:p>
          <a:p>
            <a:pPr marL="51911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Describe the components of the specific and general environments.</a:t>
            </a:r>
          </a:p>
          <a:p>
            <a:pPr marL="51911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Discuss the two dimensions of environmental uncertainty.</a:t>
            </a:r>
          </a:p>
          <a:p>
            <a:pPr marL="51911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Identify the most common organizational stakeholders.</a:t>
            </a:r>
          </a:p>
          <a:p>
            <a:pPr marL="51911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Explain the four steps in managing external stakeholder relationships.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382C91B4-B428-4C98-A9CD-FF6E4D69EBA0}" type="slidenum">
              <a:rPr lang="en-US" altLang="en-US" sz="1000"/>
              <a:pPr eaLnBrk="1" hangingPunct="1"/>
              <a:t>5</a:t>
            </a:fld>
            <a:endParaRPr lang="en-US" altLang="en-US" sz="100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Manager: Omnipotent or Symbolic?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  <a:defRPr/>
            </a:pPr>
            <a:r>
              <a:rPr lang="en-US" smtClean="0"/>
              <a:t>Omnipotent View of Management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en-US" smtClean="0"/>
              <a:t>Managers are directly responsible for an organization’s success or failure.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en-US" smtClean="0"/>
              <a:t>The quality of the organization is determined by the quality of its managers.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en-US" smtClean="0"/>
              <a:t>Managers are held accountable </a:t>
            </a:r>
            <a:br>
              <a:rPr lang="en-US" smtClean="0"/>
            </a:br>
            <a:r>
              <a:rPr lang="en-US" smtClean="0"/>
              <a:t>for an organization’s performance </a:t>
            </a:r>
            <a:br>
              <a:rPr lang="en-US" smtClean="0"/>
            </a:br>
            <a:r>
              <a:rPr lang="en-US" smtClean="0"/>
              <a:t>yet it is difficult to attribute </a:t>
            </a:r>
            <a:br>
              <a:rPr lang="en-US" smtClean="0"/>
            </a:br>
            <a:r>
              <a:rPr lang="en-US" smtClean="0"/>
              <a:t>good or poor performance </a:t>
            </a:r>
            <a:br>
              <a:rPr lang="en-US" smtClean="0"/>
            </a:br>
            <a:r>
              <a:rPr lang="en-US" smtClean="0"/>
              <a:t>directly to their influence </a:t>
            </a:r>
            <a:br>
              <a:rPr lang="en-US" smtClean="0"/>
            </a:br>
            <a:r>
              <a:rPr lang="en-US" smtClean="0"/>
              <a:t>on the organization.</a:t>
            </a:r>
          </a:p>
        </p:txBody>
      </p:sp>
      <p:pic>
        <p:nvPicPr>
          <p:cNvPr id="7174" name="Picture 4" descr="j01957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91000"/>
            <a:ext cx="2208213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2666094B-ADD6-4616-8F0E-F18A298DE568}" type="slidenum">
              <a:rPr lang="en-US" altLang="en-US" sz="1000"/>
              <a:pPr eaLnBrk="1" hangingPunct="1"/>
              <a:t>6</a:t>
            </a:fld>
            <a:endParaRPr lang="en-US" altLang="en-US" sz="1000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Manager: Omnipotent or Symbolic?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lang="en-US" smtClean="0"/>
              <a:t>Symbolic View of Management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 smtClean="0"/>
              <a:t>Much of an organization’s success or failure is due to external forces outside of managers’ control.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 smtClean="0"/>
              <a:t>The ability of managers to affect outcomes is influenced and constrained by external factors.</a:t>
            </a:r>
          </a:p>
          <a:p>
            <a:pPr lvl="2" eaLnBrk="1" hangingPunct="1">
              <a:spcBef>
                <a:spcPct val="30000"/>
              </a:spcBef>
              <a:defRPr/>
            </a:pPr>
            <a:r>
              <a:rPr lang="en-US" smtClean="0"/>
              <a:t>The economy, customers, governmental policies, competitors, industry conditions, </a:t>
            </a:r>
            <a:br>
              <a:rPr lang="en-US" smtClean="0"/>
            </a:br>
            <a:r>
              <a:rPr lang="en-US" smtClean="0"/>
              <a:t>technology, and the actions of </a:t>
            </a:r>
            <a:br>
              <a:rPr lang="en-US" smtClean="0"/>
            </a:br>
            <a:r>
              <a:rPr lang="en-US" smtClean="0"/>
              <a:t>previous managers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 smtClean="0"/>
              <a:t>Managers symbolize control and </a:t>
            </a:r>
            <a:br>
              <a:rPr lang="en-US" smtClean="0"/>
            </a:br>
            <a:r>
              <a:rPr lang="en-US" smtClean="0"/>
              <a:t>influence through their action.</a:t>
            </a:r>
          </a:p>
        </p:txBody>
      </p:sp>
      <p:pic>
        <p:nvPicPr>
          <p:cNvPr id="8198" name="Picture 4" descr="j0195824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91000"/>
            <a:ext cx="2036763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AA41F50C-F169-4BA8-876D-376D84713BF5}" type="slidenum">
              <a:rPr lang="en-US" altLang="en-US" sz="1000"/>
              <a:pPr eaLnBrk="1" hangingPunct="1"/>
              <a:t>7</a:t>
            </a:fld>
            <a:endParaRPr lang="en-US" altLang="en-US" sz="1000"/>
          </a:p>
        </p:txBody>
      </p:sp>
      <p:sp>
        <p:nvSpPr>
          <p:cNvPr id="13354" name="Rectangle 4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3–1	Parameters of Managerial Discretion</a:t>
            </a:r>
          </a:p>
        </p:txBody>
      </p:sp>
      <p:sp>
        <p:nvSpPr>
          <p:cNvPr id="9221" name="Line 45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2" name="Line 46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3359" name="Picture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62250"/>
            <a:ext cx="8153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A63E13C9-1F1F-445F-B97E-D04A4CC25B80}" type="slidenum">
              <a:rPr lang="en-US" altLang="en-US" sz="1000"/>
              <a:pPr eaLnBrk="1" hangingPunct="1"/>
              <a:t>8</a:t>
            </a:fld>
            <a:endParaRPr lang="en-US" altLang="en-US" sz="1000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Organization’s Culture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  <a:defRPr/>
            </a:pPr>
            <a:r>
              <a:rPr lang="en-US" dirty="0" smtClean="0"/>
              <a:t>Organizational Culture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en-US" dirty="0" smtClean="0"/>
              <a:t>A system of shared meanings and common beliefs held by organizational members that determines, in a large degree, how they act towards each other.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en-US" dirty="0" smtClean="0"/>
              <a:t>“The way we do things around here.”</a:t>
            </a:r>
          </a:p>
          <a:p>
            <a:pPr lvl="2" eaLnBrk="1" hangingPunct="1">
              <a:spcBef>
                <a:spcPct val="35000"/>
              </a:spcBef>
              <a:defRPr/>
            </a:pPr>
            <a:r>
              <a:rPr lang="en-US" dirty="0" smtClean="0"/>
              <a:t>Values, symbols, ritual and practices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en-US" dirty="0" smtClean="0"/>
              <a:t>Implications:</a:t>
            </a:r>
          </a:p>
          <a:p>
            <a:pPr lvl="2" eaLnBrk="1" hangingPunct="1">
              <a:spcBef>
                <a:spcPct val="35000"/>
              </a:spcBef>
              <a:defRPr/>
            </a:pPr>
            <a:r>
              <a:rPr lang="en-US" dirty="0" smtClean="0"/>
              <a:t>Culture is a perception.</a:t>
            </a:r>
          </a:p>
          <a:p>
            <a:pPr lvl="2" eaLnBrk="1" hangingPunct="1">
              <a:spcBef>
                <a:spcPct val="35000"/>
              </a:spcBef>
              <a:defRPr/>
            </a:pPr>
            <a:r>
              <a:rPr lang="en-US" dirty="0" smtClean="0"/>
              <a:t>Culture is shared.</a:t>
            </a:r>
          </a:p>
          <a:p>
            <a:pPr lvl="2" eaLnBrk="1" hangingPunct="1">
              <a:spcBef>
                <a:spcPct val="35000"/>
              </a:spcBef>
              <a:defRPr/>
            </a:pPr>
            <a:r>
              <a:rPr lang="en-US" dirty="0" smtClean="0"/>
              <a:t>Culture is descriptive.</a:t>
            </a:r>
          </a:p>
        </p:txBody>
      </p:sp>
      <p:pic>
        <p:nvPicPr>
          <p:cNvPr id="10246" name="Picture 4" descr="j02124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246563"/>
            <a:ext cx="2506663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smtClean="0"/>
              <a:t>© 2007 Prentice Hall, Inc. All rights reserved. 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3–</a:t>
            </a:r>
            <a:fld id="{09B352C2-31DC-4309-B131-37526C48BB01}" type="slidenum">
              <a:rPr lang="en-US" altLang="en-US" sz="1000"/>
              <a:pPr eaLnBrk="1" hangingPunct="1"/>
              <a:t>9</a:t>
            </a:fld>
            <a:endParaRPr lang="en-US" altLang="en-US" sz="1000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3–2	Dimensions of Organizational Culture</a:t>
            </a:r>
          </a:p>
        </p:txBody>
      </p:sp>
      <p:sp>
        <p:nvSpPr>
          <p:cNvPr id="11269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0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6988"/>
            <a:ext cx="7705725" cy="502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obbins and Coulter 9e.">
  <a:themeElements>
    <a:clrScheme name="Robbins and Coulter 9e.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Robbins and Coulter 9e.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obbins and Coulter 9e.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bbins and Coulter 9e.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bbins and Coulter 9e.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bbins and Coulter 9e.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C0125496F2444BA7B509745966DB4E" ma:contentTypeVersion="0" ma:contentTypeDescription="Create a new document." ma:contentTypeScope="" ma:versionID="62c0621e6a863b6fe44f6e4e5c07aaf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54FC78-61BF-44DB-BFCA-4B12E589BF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FA13D62-8ABA-46C7-84B3-7060B463FB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21F074-718C-4B06-8642-2A734CFB219B}">
  <ds:schemaRefs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Words>1819</Words>
  <Application>Microsoft Office PowerPoint</Application>
  <PresentationFormat>On-screen Show (4:3)</PresentationFormat>
  <Paragraphs>334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Wingdings</vt:lpstr>
      <vt:lpstr>Times New Roman</vt:lpstr>
      <vt:lpstr>Robbins and Coulter 9e.</vt:lpstr>
      <vt:lpstr>Organizational Culture and Environment: The Constraints</vt:lpstr>
      <vt:lpstr>L E A R N I N G  O U T L I N E  Follow this Learning Outline as you read and study this chapter.</vt:lpstr>
      <vt:lpstr>L E A R N I N G  O U T L I N E  (cont’d)  Follow this Learning Outline as you read and study this chapter.</vt:lpstr>
      <vt:lpstr>L E A R N I N G  O U T L I N E  (cont’d)  Follow this Learning Outline as you read and study this chapter.</vt:lpstr>
      <vt:lpstr>The Manager: Omnipotent or Symbolic?</vt:lpstr>
      <vt:lpstr>The Manager: Omnipotent or Symbolic?</vt:lpstr>
      <vt:lpstr>Exhibit 3–1 Parameters of Managerial Discretion</vt:lpstr>
      <vt:lpstr>The Organization’s Culture</vt:lpstr>
      <vt:lpstr>Exhibit 3–2 Dimensions of Organizational Culture</vt:lpstr>
      <vt:lpstr>Exhibit 3–3 Contrasting Organizational Cultures</vt:lpstr>
      <vt:lpstr>Strong versus Weak Cultures</vt:lpstr>
      <vt:lpstr>Benefits of a Strong Culture</vt:lpstr>
      <vt:lpstr>Organizational Culture</vt:lpstr>
      <vt:lpstr>Exhibit 3–4 Strong versus Weak Organizational Cultures</vt:lpstr>
      <vt:lpstr>How Employees Learn Culture</vt:lpstr>
      <vt:lpstr>How Culture Affects Managers</vt:lpstr>
      <vt:lpstr>Exhibit 3–5 How an Organization’s Culture Is Established and Maintained</vt:lpstr>
      <vt:lpstr>Exhibit 3–6 Managerial Decisions Affected by Culture</vt:lpstr>
      <vt:lpstr>Exhibit 3–6 Managerial Decisions Affected by Culture (cont’d)</vt:lpstr>
      <vt:lpstr>Organization Culture Issues</vt:lpstr>
      <vt:lpstr>Exhibit 3–7 Suggestions for Managers: Creating a More Ethical Culture</vt:lpstr>
      <vt:lpstr>Organization Culture Issues (cont’d)</vt:lpstr>
      <vt:lpstr>Exhibit 3–8 Suggestions for Managers: Creating a More Customer-Responsive Culture</vt:lpstr>
      <vt:lpstr>Spirituality and Organizational Culture</vt:lpstr>
      <vt:lpstr>Benefits of Spirituality</vt:lpstr>
      <vt:lpstr>Defining the External Environment</vt:lpstr>
      <vt:lpstr>Exhibit 3–9 The External Environment</vt:lpstr>
      <vt:lpstr>Exhibit 3–10 Selected U.S. Legislation Affecting Business</vt:lpstr>
      <vt:lpstr>How the Environment Affects Managers</vt:lpstr>
      <vt:lpstr>Exhibit 3–11 Environmental Uncertainty Matrix</vt:lpstr>
      <vt:lpstr>Stakeholder Relationships</vt:lpstr>
      <vt:lpstr>Managing Stakeholder Relationships</vt:lpstr>
      <vt:lpstr>Exhibit 3–12 Organizational Stakeholders</vt:lpstr>
      <vt:lpstr>Terms to Know</vt:lpstr>
    </vt:vector>
  </TitlesOfParts>
  <Manager>Denise Vaughn</Manager>
  <Company>Prentice Hall,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9e.- Robbins and Coulter</dc:title>
  <dc:subject>Chapter 3</dc:subject>
  <dc:creator>Charlie Cook, University of West Alabama</dc:creator>
  <cp:lastModifiedBy>Windows User</cp:lastModifiedBy>
  <cp:revision>73</cp:revision>
  <dcterms:created xsi:type="dcterms:W3CDTF">2003-08-08T20:04:45Z</dcterms:created>
  <dcterms:modified xsi:type="dcterms:W3CDTF">2021-03-06T11:28:02Z</dcterms:modified>
</cp:coreProperties>
</file>