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notesMasterIdLst>
    <p:notesMasterId r:id="rId31"/>
  </p:notesMasterIdLst>
  <p:sldIdLst>
    <p:sldId id="256" r:id="rId5"/>
    <p:sldId id="284" r:id="rId6"/>
    <p:sldId id="285" r:id="rId7"/>
    <p:sldId id="286" r:id="rId8"/>
    <p:sldId id="287" r:id="rId9"/>
    <p:sldId id="306" r:id="rId10"/>
    <p:sldId id="259" r:id="rId11"/>
    <p:sldId id="288" r:id="rId12"/>
    <p:sldId id="289" r:id="rId13"/>
    <p:sldId id="275" r:id="rId14"/>
    <p:sldId id="291" r:id="rId15"/>
    <p:sldId id="276" r:id="rId16"/>
    <p:sldId id="293" r:id="rId17"/>
    <p:sldId id="294" r:id="rId18"/>
    <p:sldId id="307" r:id="rId19"/>
    <p:sldId id="277" r:id="rId20"/>
    <p:sldId id="297" r:id="rId21"/>
    <p:sldId id="298" r:id="rId22"/>
    <p:sldId id="299" r:id="rId23"/>
    <p:sldId id="300" r:id="rId24"/>
    <p:sldId id="278" r:id="rId25"/>
    <p:sldId id="305" r:id="rId26"/>
    <p:sldId id="279" r:id="rId27"/>
    <p:sldId id="280" r:id="rId28"/>
    <p:sldId id="308" r:id="rId29"/>
    <p:sldId id="272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CC3300"/>
    <a:srgbClr val="CC0000"/>
    <a:srgbClr val="3366CC"/>
    <a:srgbClr val="336600"/>
    <a:srgbClr val="996633"/>
    <a:srgbClr val="99330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09" autoAdjust="0"/>
    <p:restoredTop sz="94660"/>
  </p:normalViewPr>
  <p:slideViewPr>
    <p:cSldViewPr>
      <p:cViewPr varScale="1">
        <p:scale>
          <a:sx n="71" d="100"/>
          <a:sy n="71" d="100"/>
        </p:scale>
        <p:origin x="96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F1C33844-3DED-4E99-957A-26B4B95CDF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6996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B87FC17-52A6-4CBE-B0E1-88966C236AE3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  <p:sp>
        <p:nvSpPr>
          <p:cNvPr id="409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497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034A5BD-5E74-4C9F-A20D-125D60B3549E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501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89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606A2A9-BD89-47C2-9759-AEB4583C0B38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512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511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16D30A2-C388-47DB-BB93-B7FB831302A0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522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699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AB86C75-0B01-4082-BB3A-FF90F1E69450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532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927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F5AF73E-D24F-4A2F-9A7B-8CEFF52CFFB6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542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13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CC572CA-A444-40F8-ADA3-F874EB122DB3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552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236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FDED3FA-3B63-4D94-95C2-CE2ABF3471D7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563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631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B7D3BB8-70B6-4D78-9336-6AF383DF190F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573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5138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26029CB-A5E1-4534-8F0F-3717BDC61D05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583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7082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921F7EC-366A-437D-BD83-540E10D15FFA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593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47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1628AAD-D99C-45D0-8F17-E47F57E7A767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5392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CEBF76F-EC8B-4CF2-B0F8-D165B51C8219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604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980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864F636-8E1A-43BD-BF6A-C8685875F080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614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7721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C7A58E3-71B6-44BA-8CAA-CFC1C5B343A3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624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9152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6C65A23-9B50-43ED-88AF-02F4EE31A7AA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634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2847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1511241-822D-484F-BD7F-664BC1595B44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sp>
        <p:nvSpPr>
          <p:cNvPr id="645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6575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698BE49-EEFC-4CEE-892F-011CBCA6F696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  <p:sp>
        <p:nvSpPr>
          <p:cNvPr id="655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3622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E8940D3-08D8-4CCF-8646-130C9CD91DBB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  <p:sp>
        <p:nvSpPr>
          <p:cNvPr id="665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725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4FB60B0-1FDE-4B3B-9C58-9621CDB23DA6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430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901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7EED0F7-2A97-4886-8D82-D245182A14E3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440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40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A441090-7CAC-4963-A460-53832D175EED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450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204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F31F8B7-B5CD-4776-9BB7-70CAEADCD1A7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460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583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746E429-4726-49EB-A71D-6050BDCDBAA1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471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828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FC353B7-CE61-4C4E-953A-24D59523E697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394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0BB641F-CDD4-4143-8C2B-4875AAB942D6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491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261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31800"/>
            <a:ext cx="8991600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18"/>
          <p:cNvSpPr txBox="1">
            <a:spLocks noChangeArrowheads="1"/>
          </p:cNvSpPr>
          <p:nvPr userDrawn="1"/>
        </p:nvSpPr>
        <p:spPr bwMode="auto">
          <a:xfrm>
            <a:off x="7467600" y="2611438"/>
            <a:ext cx="1143000" cy="2746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C0C0C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CC6600"/>
                </a:solidFill>
              </a:rPr>
              <a:t>ninth edition</a:t>
            </a:r>
          </a:p>
        </p:txBody>
      </p:sp>
      <p:sp>
        <p:nvSpPr>
          <p:cNvPr id="6" name="Text Box 19"/>
          <p:cNvSpPr txBox="1">
            <a:spLocks noChangeArrowheads="1"/>
          </p:cNvSpPr>
          <p:nvPr userDrawn="1"/>
        </p:nvSpPr>
        <p:spPr bwMode="auto">
          <a:xfrm>
            <a:off x="3175000" y="2930525"/>
            <a:ext cx="2438400" cy="3365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>
                <a:solidFill>
                  <a:srgbClr val="969696"/>
                </a:solidFill>
              </a:rPr>
              <a:t>STEPHEN P. ROBBINS</a:t>
            </a:r>
          </a:p>
        </p:txBody>
      </p:sp>
      <p:sp>
        <p:nvSpPr>
          <p:cNvPr id="7" name="Text Box 26"/>
          <p:cNvSpPr txBox="1">
            <a:spLocks noChangeArrowheads="1"/>
          </p:cNvSpPr>
          <p:nvPr userDrawn="1"/>
        </p:nvSpPr>
        <p:spPr bwMode="auto">
          <a:xfrm>
            <a:off x="6400800" y="6327775"/>
            <a:ext cx="25288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9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PowerPoint Presentation by Charlie Cook</a:t>
            </a:r>
            <a:br>
              <a:rPr lang="en-US" sz="9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sz="9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The University of West Alabama</a:t>
            </a:r>
          </a:p>
        </p:txBody>
      </p:sp>
      <p:pic>
        <p:nvPicPr>
          <p:cNvPr id="8" name="Picture 27" descr="ph-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363" y="6276975"/>
            <a:ext cx="549275" cy="4143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9"/>
          <p:cNvSpPr txBox="1">
            <a:spLocks noChangeArrowheads="1"/>
          </p:cNvSpPr>
          <p:nvPr userDrawn="1"/>
        </p:nvSpPr>
        <p:spPr bwMode="auto">
          <a:xfrm>
            <a:off x="6705600" y="2930525"/>
            <a:ext cx="2011363" cy="3365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600" b="1">
                <a:solidFill>
                  <a:srgbClr val="969696"/>
                </a:solidFill>
              </a:rPr>
              <a:t>MARY COULTER</a:t>
            </a:r>
          </a:p>
        </p:txBody>
      </p:sp>
      <p:sp>
        <p:nvSpPr>
          <p:cNvPr id="5143" name="Rectangle 23"/>
          <p:cNvSpPr>
            <a:spLocks noGrp="1" noChangeArrowheads="1"/>
          </p:cNvSpPr>
          <p:nvPr>
            <p:ph type="ctrTitle" sz="quarter"/>
          </p:nvPr>
        </p:nvSpPr>
        <p:spPr>
          <a:xfrm>
            <a:off x="3886200" y="3724275"/>
            <a:ext cx="4648200" cy="1752600"/>
          </a:xfrm>
        </p:spPr>
        <p:txBody>
          <a:bodyPr/>
          <a:lstStyle>
            <a:lvl1pPr>
              <a:defRPr>
                <a:solidFill>
                  <a:srgbClr val="CC6600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51" name="Rectangle 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3733800"/>
            <a:ext cx="17526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3366CC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0" name="Rectangle 2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4638" y="6308725"/>
            <a:ext cx="2468562" cy="384175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1440" rIns="91440"/>
          <a:lstStyle>
            <a:lvl1pPr>
              <a:defRPr sz="9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en-US"/>
              <a:t>© 2007 Prentice Hall, Inc. </a:t>
            </a:r>
            <a:br>
              <a:rPr lang="en-US"/>
            </a:br>
            <a:r>
              <a:rPr lang="en-US"/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7712982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4–</a:t>
            </a:r>
            <a:fld id="{90AC7538-57DC-4CB2-8E2B-E1FE9B44E3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816187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81000"/>
            <a:ext cx="20256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245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4–</a:t>
            </a:r>
            <a:fld id="{4995E3EB-E40B-434D-B22C-AC7C6AAE6C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666224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4–</a:t>
            </a:r>
            <a:fld id="{B9E47BD5-A7D5-4593-B159-71D3D00FB5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8261849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4–</a:t>
            </a:r>
            <a:fld id="{B74E7BF0-B5BC-4F7D-A14D-2368C92FB3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3329105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39751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066800"/>
            <a:ext cx="39751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4–</a:t>
            </a:r>
            <a:fld id="{8E613134-C3E7-4B00-B0B9-F25760C406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1342993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4–</a:t>
            </a:r>
            <a:fld id="{E7D002F1-222A-487E-8E93-2D1C9E987B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5792116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4–</a:t>
            </a:r>
            <a:fld id="{42E02876-E3CF-4CCD-B8ED-32AC532BB8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585256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4–</a:t>
            </a:r>
            <a:fld id="{11932AD7-ECE5-4D56-8597-E792B3AC3E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6715690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4–</a:t>
            </a:r>
            <a:fld id="{6700E505-65B7-4960-B1AF-4A99453F74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2888760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4–</a:t>
            </a:r>
            <a:fld id="{BE80C9F4-0C1E-4669-953E-EC93609122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4953610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8102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17220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>
              <a:defRPr sz="1000" b="1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1722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b="1">
                <a:cs typeface="Times New Roman" panose="02020603050405020304" pitchFamily="18" charset="0"/>
              </a:defRPr>
            </a:lvl1pPr>
          </a:lstStyle>
          <a:p>
            <a:r>
              <a:rPr lang="en-US" altLang="en-US"/>
              <a:t>4–</a:t>
            </a:r>
            <a:fld id="{9BB0D3DB-5A4A-44B3-A988-CCE20DD30206}" type="slidenum">
              <a:rPr lang="en-US" altLang="en-US">
                <a:cs typeface="+mn-cs"/>
              </a:rPr>
              <a:pPr/>
              <a:t>‹#›</a:t>
            </a:fld>
            <a:endParaRPr lang="en-US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22250" indent="-2222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625475" indent="-28416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Ø"/>
        <a:defRPr sz="2400">
          <a:solidFill>
            <a:srgbClr val="996633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974725" indent="-2349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v"/>
        <a:defRPr sz="20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311275" indent="-2222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000">
          <a:solidFill>
            <a:srgbClr val="01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1657350" indent="-1730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rgbClr val="01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114550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rgbClr val="01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571750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rgbClr val="01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028950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rgbClr val="01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486150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rgbClr val="01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2007 Prentice Hall, Inc. </a:t>
            </a:r>
            <a:br>
              <a:rPr lang="en-US"/>
            </a:br>
            <a:r>
              <a:rPr lang="en-US"/>
              <a:t>All rights reserved.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657600" y="3873500"/>
            <a:ext cx="4953000" cy="1295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Managing in a Global Environment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800475"/>
            <a:ext cx="1600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b="1" smtClean="0">
                <a:solidFill>
                  <a:srgbClr val="003366"/>
                </a:solidFill>
              </a:rPr>
              <a:t>Chapter</a:t>
            </a:r>
            <a:r>
              <a:rPr lang="en-US" smtClean="0"/>
              <a:t/>
            </a:r>
            <a:br>
              <a:rPr lang="en-US" smtClean="0"/>
            </a:br>
            <a:r>
              <a:rPr lang="en-US" sz="7200" b="1" smtClean="0"/>
              <a:t>4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4–</a:t>
            </a:r>
            <a:fld id="{E7D404A7-62FB-4CBE-936C-8A5CAD5FAAF6}" type="slidenum">
              <a:rPr lang="en-US" altLang="en-US" sz="1000"/>
              <a:pPr eaLnBrk="1" hangingPunct="1"/>
              <a:t>10</a:t>
            </a:fld>
            <a:endParaRPr lang="en-US" altLang="en-US" sz="1000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366712"/>
          </a:xfrm>
        </p:spPr>
        <p:txBody>
          <a:bodyPr/>
          <a:lstStyle/>
          <a:p>
            <a:pPr marL="1376363" indent="-1376363" eaLnBrk="1" hangingPunct="1">
              <a:defRPr/>
            </a:pPr>
            <a:r>
              <a:rPr lang="en-US" sz="1800" smtClean="0">
                <a:solidFill>
                  <a:schemeClr val="tx1"/>
                </a:solidFill>
              </a:rPr>
              <a:t>Exhibit 4–3	European Union Countries</a:t>
            </a:r>
          </a:p>
        </p:txBody>
      </p:sp>
      <p:sp>
        <p:nvSpPr>
          <p:cNvPr id="23557" name="Line 3"/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58" name="Line 4"/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235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266825"/>
            <a:ext cx="6877050" cy="4600575"/>
          </a:xfrm>
          <a:prstGeom prst="rect">
            <a:avLst/>
          </a:prstGeom>
          <a:noFill/>
          <a:ln w="9525">
            <a:solidFill>
              <a:srgbClr val="336699"/>
            </a:solidFill>
            <a:miter lim="800000"/>
            <a:headEnd/>
            <a:tailEnd/>
          </a:ln>
          <a:effectLst>
            <a:outerShdw dist="107763" dir="2700000" algn="ctr" rotWithShape="0">
              <a:srgbClr val="C0C0C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4–</a:t>
            </a:r>
            <a:fld id="{F634B2D9-9A4E-44AE-8E8E-B248C7567B86}" type="slidenum">
              <a:rPr lang="en-US" altLang="en-US" sz="1000"/>
              <a:pPr eaLnBrk="1" hangingPunct="1"/>
              <a:t>11</a:t>
            </a:fld>
            <a:endParaRPr lang="en-US" altLang="en-US" sz="1000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Regional Trading Agreements (cont’d)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U.S.-Central America Free Trade Agreement (CAFTA)</a:t>
            </a:r>
          </a:p>
          <a:p>
            <a:pPr eaLnBrk="1" hangingPunct="1">
              <a:defRPr/>
            </a:pPr>
            <a:r>
              <a:rPr lang="en-US" smtClean="0"/>
              <a:t>Free Trade Area of the Americas</a:t>
            </a:r>
          </a:p>
          <a:p>
            <a:pPr eaLnBrk="1" hangingPunct="1">
              <a:defRPr/>
            </a:pPr>
            <a:r>
              <a:rPr lang="en-US" smtClean="0"/>
              <a:t>Southern Cone Common Market (Mercosur)</a:t>
            </a:r>
          </a:p>
          <a:p>
            <a:pPr eaLnBrk="1" hangingPunct="1">
              <a:defRPr/>
            </a:pPr>
            <a:r>
              <a:rPr lang="en-US" smtClean="0"/>
              <a:t>Association of Southeast Asian Nations (ASEAN)</a:t>
            </a:r>
          </a:p>
          <a:p>
            <a:pPr lvl="1" eaLnBrk="1" hangingPunct="1">
              <a:buFont typeface="Wingdings" pitchFamily="116" charset="2"/>
              <a:buChar char="Ø"/>
              <a:defRPr/>
            </a:pPr>
            <a:r>
              <a:rPr lang="en-US" smtClean="0"/>
              <a:t>Trading alliance of 10 Southeast Asian nations</a:t>
            </a:r>
          </a:p>
          <a:p>
            <a:pPr eaLnBrk="1" hangingPunct="1">
              <a:defRPr/>
            </a:pPr>
            <a:r>
              <a:rPr lang="en-US" smtClean="0"/>
              <a:t>African Union</a:t>
            </a:r>
          </a:p>
          <a:p>
            <a:pPr eaLnBrk="1" hangingPunct="1">
              <a:defRPr/>
            </a:pPr>
            <a:r>
              <a:rPr lang="en-US" smtClean="0"/>
              <a:t>South Asian Association for Regional Cooperation (SARRC)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4–</a:t>
            </a:r>
            <a:fld id="{F29DA469-52C9-431B-9699-EF3A6E5F4F57}" type="slidenum">
              <a:rPr lang="en-US" altLang="en-US" sz="1000"/>
              <a:pPr eaLnBrk="1" hangingPunct="1"/>
              <a:t>12</a:t>
            </a:fld>
            <a:endParaRPr lang="en-US" altLang="en-US" sz="1000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366712"/>
          </a:xfrm>
        </p:spPr>
        <p:txBody>
          <a:bodyPr/>
          <a:lstStyle/>
          <a:p>
            <a:pPr marL="1376363" indent="-1376363" eaLnBrk="1" hangingPunct="1">
              <a:defRPr/>
            </a:pPr>
            <a:r>
              <a:rPr lang="en-US" sz="1800" smtClean="0">
                <a:solidFill>
                  <a:schemeClr val="tx1"/>
                </a:solidFill>
              </a:rPr>
              <a:t>Exhibit 4–4	ASEAN Members</a:t>
            </a:r>
          </a:p>
        </p:txBody>
      </p:sp>
      <p:sp>
        <p:nvSpPr>
          <p:cNvPr id="25605" name="Line 3"/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06" name="Line 4"/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003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1314450"/>
            <a:ext cx="6734175" cy="4552950"/>
          </a:xfrm>
          <a:prstGeom prst="rect">
            <a:avLst/>
          </a:prstGeom>
          <a:noFill/>
          <a:ln w="3175" algn="ctr">
            <a:solidFill>
              <a:srgbClr val="336699"/>
            </a:solidFill>
            <a:miter lim="800000"/>
            <a:headEnd/>
            <a:tailEnd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5608" name="Text Box 6"/>
          <p:cNvSpPr txBox="1">
            <a:spLocks noChangeArrowheads="1"/>
          </p:cNvSpPr>
          <p:nvPr/>
        </p:nvSpPr>
        <p:spPr bwMode="auto">
          <a:xfrm>
            <a:off x="434975" y="6073775"/>
            <a:ext cx="2971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00" i="1"/>
              <a:t>Source: </a:t>
            </a:r>
            <a:r>
              <a:rPr lang="en-US" altLang="en-US" sz="900"/>
              <a:t>Based on J. McClenahen and T. Clark, “ASEAN at Work,” </a:t>
            </a:r>
            <a:r>
              <a:rPr lang="en-US" altLang="en-US" sz="900" i="1"/>
              <a:t>IW</a:t>
            </a:r>
            <a:r>
              <a:rPr lang="en-US" altLang="en-US" sz="900"/>
              <a:t>. May 19, 1997, p. 42.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4–</a:t>
            </a:r>
            <a:fld id="{AE643153-7698-489B-8497-9541736AE037}" type="slidenum">
              <a:rPr lang="en-US" altLang="en-US" sz="1000"/>
              <a:pPr eaLnBrk="1" hangingPunct="1"/>
              <a:t>13</a:t>
            </a:fld>
            <a:endParaRPr lang="en-US" altLang="en-US" sz="1000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 World Trade Organization (WTO)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mtClean="0"/>
              <a:t>Evolved from the General Agreement on Tariffs and Trade (GATT) in 1995.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mtClean="0"/>
              <a:t>Functions as the only global organization dealing with the rules of trade among nations.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mtClean="0"/>
              <a:t>Has 149 member nations and 32 observer governments.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mtClean="0"/>
              <a:t>Monitors and promotes world trade.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4–</a:t>
            </a:r>
            <a:fld id="{D96D1EEE-EFCC-4559-82F6-89DB9842AEE5}" type="slidenum">
              <a:rPr lang="en-US" altLang="en-US" sz="1000"/>
              <a:pPr eaLnBrk="1" hangingPunct="1"/>
              <a:t>14</a:t>
            </a:fld>
            <a:endParaRPr lang="en-US" altLang="en-US" sz="1000"/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Different Types of International  Organizations</a:t>
            </a:r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02600" cy="4572000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smtClean="0"/>
              <a:t>Multinational Corporation (MNC)</a:t>
            </a:r>
          </a:p>
          <a:p>
            <a:pPr lvl="1" eaLnBrk="1" hangingPunct="1">
              <a:spcBef>
                <a:spcPct val="40000"/>
              </a:spcBef>
              <a:buFont typeface="Wingdings" pitchFamily="116" charset="2"/>
              <a:buChar char="Ø"/>
              <a:defRPr/>
            </a:pPr>
            <a:r>
              <a:rPr lang="en-US" smtClean="0"/>
              <a:t>Maintains operations in multiple countries.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smtClean="0"/>
              <a:t>Multidomestic Corporation</a:t>
            </a:r>
          </a:p>
          <a:p>
            <a:pPr lvl="1" eaLnBrk="1" hangingPunct="1">
              <a:spcBef>
                <a:spcPct val="40000"/>
              </a:spcBef>
              <a:buFont typeface="Wingdings" pitchFamily="116" charset="2"/>
              <a:buChar char="Ø"/>
              <a:defRPr/>
            </a:pPr>
            <a:r>
              <a:rPr lang="en-US" smtClean="0"/>
              <a:t>Is an MNC that decentralizes management and other decisions to the local country.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smtClean="0"/>
              <a:t>Global Company</a:t>
            </a:r>
          </a:p>
          <a:p>
            <a:pPr lvl="1" eaLnBrk="1" hangingPunct="1">
              <a:spcBef>
                <a:spcPct val="40000"/>
              </a:spcBef>
              <a:buFont typeface="Wingdings" pitchFamily="116" charset="2"/>
              <a:buChar char="Ø"/>
              <a:defRPr/>
            </a:pPr>
            <a:r>
              <a:rPr lang="en-US" smtClean="0"/>
              <a:t>Is an MNC that centralizes its management and other decisions in the home country.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4–</a:t>
            </a:r>
            <a:fld id="{7652D060-7BC4-4B4D-8F40-5852762E4B76}" type="slidenum">
              <a:rPr lang="en-US" altLang="en-US" sz="1000"/>
              <a:pPr eaLnBrk="1" hangingPunct="1"/>
              <a:t>15</a:t>
            </a:fld>
            <a:endParaRPr lang="en-US" altLang="en-US" sz="1000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Different Types of International  Organizations (cont’d)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02600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Transnational Corporation (Borderless Organization)</a:t>
            </a:r>
          </a:p>
          <a:p>
            <a:pPr lvl="1" eaLnBrk="1" hangingPunct="1">
              <a:buFont typeface="Wingdings" pitchFamily="116" charset="2"/>
              <a:buChar char="Ø"/>
              <a:defRPr/>
            </a:pPr>
            <a:r>
              <a:rPr lang="en-US" smtClean="0"/>
              <a:t>Is an MNC that has eliminated structural divisions that impose artificial geographic barriers and is organized along business lines that reflect a geocentric attitude.</a:t>
            </a:r>
          </a:p>
          <a:p>
            <a:pPr eaLnBrk="1" hangingPunct="1">
              <a:defRPr/>
            </a:pPr>
            <a:r>
              <a:rPr lang="en-US" smtClean="0"/>
              <a:t>Born Globals/International New Ventures (INVs)</a:t>
            </a:r>
          </a:p>
          <a:p>
            <a:pPr lvl="1" eaLnBrk="1" hangingPunct="1">
              <a:buFont typeface="Wingdings" pitchFamily="116" charset="2"/>
              <a:buChar char="Ø"/>
              <a:defRPr/>
            </a:pPr>
            <a:r>
              <a:rPr lang="en-US" smtClean="0"/>
              <a:t>Commit resources upfront (material, people, financing) to doing business in more than one country.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4–</a:t>
            </a:r>
            <a:fld id="{6CC4A839-2A6A-4359-87FE-E91F2D6934AE}" type="slidenum">
              <a:rPr lang="en-US" altLang="en-US" sz="1000"/>
              <a:pPr eaLnBrk="1" hangingPunct="1"/>
              <a:t>16</a:t>
            </a:fld>
            <a:endParaRPr lang="en-US" altLang="en-US" sz="1000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366712"/>
          </a:xfrm>
        </p:spPr>
        <p:txBody>
          <a:bodyPr/>
          <a:lstStyle/>
          <a:p>
            <a:pPr marL="1376363" indent="-1376363" eaLnBrk="1" hangingPunct="1">
              <a:defRPr/>
            </a:pPr>
            <a:r>
              <a:rPr lang="en-US" sz="1800" smtClean="0">
                <a:solidFill>
                  <a:schemeClr val="tx1"/>
                </a:solidFill>
              </a:rPr>
              <a:t>Exhibit 4–5	How Organizations Go Global</a:t>
            </a:r>
          </a:p>
        </p:txBody>
      </p:sp>
      <p:sp>
        <p:nvSpPr>
          <p:cNvPr id="29701" name="Line 3"/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02" name="Line 4"/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2970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1771650"/>
            <a:ext cx="7019925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4–</a:t>
            </a:r>
            <a:fld id="{D9354583-E86F-4598-9E28-FA085246E614}" type="slidenum">
              <a:rPr lang="en-US" altLang="en-US" sz="1000"/>
              <a:pPr eaLnBrk="1" hangingPunct="1"/>
              <a:t>17</a:t>
            </a:fld>
            <a:endParaRPr lang="en-US" altLang="en-US" sz="1000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Other Forms of Globalization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Strategic Alliances</a:t>
            </a:r>
          </a:p>
          <a:p>
            <a:pPr lvl="1" eaLnBrk="1" hangingPunct="1">
              <a:lnSpc>
                <a:spcPct val="90000"/>
              </a:lnSpc>
              <a:buFont typeface="Wingdings" pitchFamily="116" charset="2"/>
              <a:buChar char="Ø"/>
              <a:defRPr/>
            </a:pPr>
            <a:r>
              <a:rPr lang="en-US" smtClean="0"/>
              <a:t>Partnerships between and organization and a foreign company in which both share resources and knowledge in developing new products or building new production facilities.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Joint Venture</a:t>
            </a:r>
          </a:p>
          <a:p>
            <a:pPr lvl="1" eaLnBrk="1" hangingPunct="1">
              <a:lnSpc>
                <a:spcPct val="90000"/>
              </a:lnSpc>
              <a:buFont typeface="Wingdings" pitchFamily="116" charset="2"/>
              <a:buChar char="Ø"/>
              <a:defRPr/>
            </a:pPr>
            <a:r>
              <a:rPr lang="en-US" smtClean="0"/>
              <a:t>A specific type of strategic alliance in which the partners agree to form a separate, independent organization for some business purpose.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Foreign Subsidiary</a:t>
            </a:r>
          </a:p>
          <a:p>
            <a:pPr lvl="1" eaLnBrk="1" hangingPunct="1">
              <a:lnSpc>
                <a:spcPct val="90000"/>
              </a:lnSpc>
              <a:buFont typeface="Wingdings" pitchFamily="116" charset="2"/>
              <a:buChar char="Ø"/>
              <a:defRPr/>
            </a:pPr>
            <a:r>
              <a:rPr lang="en-US" smtClean="0"/>
              <a:t>Directly investing in a foreign country by setting up a separate and independent production facility or office.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4–</a:t>
            </a:r>
            <a:fld id="{2B30A73F-4068-4922-B3E6-E5CEB38A98CA}" type="slidenum">
              <a:rPr lang="en-US" altLang="en-US" sz="1000"/>
              <a:pPr eaLnBrk="1" hangingPunct="1"/>
              <a:t>18</a:t>
            </a:fld>
            <a:endParaRPr lang="en-US" altLang="en-US" sz="1000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Managing in A Global Environment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smtClean="0"/>
              <a:t>The Legal Environment</a:t>
            </a:r>
          </a:p>
          <a:p>
            <a:pPr lvl="1" eaLnBrk="1" hangingPunct="1">
              <a:spcBef>
                <a:spcPct val="40000"/>
              </a:spcBef>
              <a:buFont typeface="Wingdings" pitchFamily="116" charset="2"/>
              <a:buChar char="Ø"/>
              <a:defRPr/>
            </a:pPr>
            <a:r>
              <a:rPr lang="en-US" smtClean="0"/>
              <a:t>Stability or instability of legal and political systems</a:t>
            </a:r>
          </a:p>
          <a:p>
            <a:pPr lvl="2" eaLnBrk="1" hangingPunct="1">
              <a:spcBef>
                <a:spcPct val="40000"/>
              </a:spcBef>
              <a:buFont typeface="Wingdings" pitchFamily="116" charset="2"/>
              <a:buChar char="v"/>
              <a:defRPr/>
            </a:pPr>
            <a:r>
              <a:rPr lang="en-US" smtClean="0"/>
              <a:t>Legal procedures are established and followed</a:t>
            </a:r>
          </a:p>
          <a:p>
            <a:pPr lvl="2" eaLnBrk="1" hangingPunct="1">
              <a:spcBef>
                <a:spcPct val="40000"/>
              </a:spcBef>
              <a:buFont typeface="Wingdings" pitchFamily="116" charset="2"/>
              <a:buChar char="v"/>
              <a:defRPr/>
            </a:pPr>
            <a:r>
              <a:rPr lang="en-US" smtClean="0"/>
              <a:t>Fair and honest elections held on a regular basis</a:t>
            </a:r>
          </a:p>
          <a:p>
            <a:pPr lvl="1" eaLnBrk="1" hangingPunct="1">
              <a:spcBef>
                <a:spcPct val="40000"/>
              </a:spcBef>
              <a:buFont typeface="Wingdings" pitchFamily="116" charset="2"/>
              <a:buChar char="Ø"/>
              <a:defRPr/>
            </a:pPr>
            <a:r>
              <a:rPr lang="en-US" smtClean="0"/>
              <a:t>Differences in the laws of various nations</a:t>
            </a:r>
          </a:p>
          <a:p>
            <a:pPr lvl="2" eaLnBrk="1" hangingPunct="1">
              <a:spcBef>
                <a:spcPct val="40000"/>
              </a:spcBef>
              <a:buFont typeface="Wingdings" pitchFamily="116" charset="2"/>
              <a:buChar char="v"/>
              <a:defRPr/>
            </a:pPr>
            <a:r>
              <a:rPr lang="en-US" smtClean="0"/>
              <a:t>Effects on business activities</a:t>
            </a:r>
          </a:p>
          <a:p>
            <a:pPr lvl="2" eaLnBrk="1" hangingPunct="1">
              <a:spcBef>
                <a:spcPct val="40000"/>
              </a:spcBef>
              <a:buFont typeface="Wingdings" pitchFamily="116" charset="2"/>
              <a:buChar char="v"/>
              <a:defRPr/>
            </a:pPr>
            <a:r>
              <a:rPr lang="en-US" smtClean="0"/>
              <a:t>Effects on delivery of products and services</a:t>
            </a:r>
          </a:p>
        </p:txBody>
      </p:sp>
      <p:pic>
        <p:nvPicPr>
          <p:cNvPr id="31750" name="Picture 4" descr="j030084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572000"/>
            <a:ext cx="1814513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4–</a:t>
            </a:r>
            <a:fld id="{969E83BA-EA8F-41D2-A579-5C9296FC7ACE}" type="slidenum">
              <a:rPr lang="en-US" altLang="en-US" sz="1000"/>
              <a:pPr eaLnBrk="1" hangingPunct="1"/>
              <a:t>19</a:t>
            </a:fld>
            <a:endParaRPr lang="en-US" altLang="en-US" sz="1000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 Economic Environment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Economic Systems</a:t>
            </a:r>
          </a:p>
          <a:p>
            <a:pPr lvl="1" eaLnBrk="1" hangingPunct="1">
              <a:buFont typeface="Wingdings" pitchFamily="116" charset="2"/>
              <a:buChar char="Ø"/>
              <a:defRPr/>
            </a:pPr>
            <a:r>
              <a:rPr lang="en-US" smtClean="0"/>
              <a:t>Market economy</a:t>
            </a:r>
          </a:p>
          <a:p>
            <a:pPr lvl="2" eaLnBrk="1" hangingPunct="1">
              <a:buFont typeface="Wingdings" pitchFamily="116" charset="2"/>
              <a:buChar char="v"/>
              <a:defRPr/>
            </a:pPr>
            <a:r>
              <a:rPr lang="en-US" smtClean="0"/>
              <a:t>An economy in which resources are primarily owned and controlled by the private sector.</a:t>
            </a:r>
          </a:p>
          <a:p>
            <a:pPr lvl="1" eaLnBrk="1" hangingPunct="1">
              <a:buFont typeface="Wingdings" pitchFamily="116" charset="2"/>
              <a:buChar char="Ø"/>
              <a:defRPr/>
            </a:pPr>
            <a:r>
              <a:rPr lang="en-US" smtClean="0"/>
              <a:t>Command economy</a:t>
            </a:r>
          </a:p>
          <a:p>
            <a:pPr lvl="2" eaLnBrk="1" hangingPunct="1">
              <a:buFont typeface="Wingdings" pitchFamily="116" charset="2"/>
              <a:buChar char="v"/>
              <a:defRPr/>
            </a:pPr>
            <a:r>
              <a:rPr lang="en-US" smtClean="0"/>
              <a:t>An economy in which all economic decisions are planned by a central government.</a:t>
            </a:r>
          </a:p>
          <a:p>
            <a:pPr eaLnBrk="1" hangingPunct="1">
              <a:defRPr/>
            </a:pPr>
            <a:r>
              <a:rPr lang="en-US" smtClean="0"/>
              <a:t>Monetary and Financial Factors</a:t>
            </a:r>
          </a:p>
          <a:p>
            <a:pPr lvl="1" eaLnBrk="1" hangingPunct="1">
              <a:buFont typeface="Wingdings" pitchFamily="116" charset="2"/>
              <a:buChar char="Ø"/>
              <a:defRPr/>
            </a:pPr>
            <a:r>
              <a:rPr lang="en-US" smtClean="0"/>
              <a:t>Currency exchange rates</a:t>
            </a:r>
          </a:p>
          <a:p>
            <a:pPr lvl="1" eaLnBrk="1" hangingPunct="1">
              <a:buFont typeface="Wingdings" pitchFamily="116" charset="2"/>
              <a:buChar char="Ø"/>
              <a:defRPr/>
            </a:pPr>
            <a:r>
              <a:rPr lang="en-US" smtClean="0"/>
              <a:t>Inflation rates</a:t>
            </a:r>
          </a:p>
          <a:p>
            <a:pPr lvl="1" eaLnBrk="1" hangingPunct="1">
              <a:buFont typeface="Wingdings" pitchFamily="116" charset="2"/>
              <a:buChar char="Ø"/>
              <a:defRPr/>
            </a:pPr>
            <a:r>
              <a:rPr lang="en-US" smtClean="0"/>
              <a:t>Diverse tax policies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4–</a:t>
            </a:r>
            <a:fld id="{DA00B6FC-2C48-44EC-8B34-E2C8F4CDF8F7}" type="slidenum">
              <a:rPr lang="en-US" altLang="en-US" sz="1000"/>
              <a:pPr eaLnBrk="1" hangingPunct="1"/>
              <a:t>2</a:t>
            </a:fld>
            <a:endParaRPr lang="en-US" altLang="en-US" sz="1000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93713"/>
            <a:ext cx="8077200" cy="9302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800" smtClean="0">
                <a:solidFill>
                  <a:srgbClr val="996633"/>
                </a:solidFill>
              </a:rPr>
              <a:t>L E A R N I N G  O U T L I N E </a:t>
            </a:r>
            <a:br>
              <a:rPr lang="en-US" sz="2800" smtClean="0">
                <a:solidFill>
                  <a:srgbClr val="996633"/>
                </a:solidFill>
              </a:rPr>
            </a:br>
            <a:r>
              <a:rPr lang="en-US" sz="2200" i="1" smtClean="0">
                <a:solidFill>
                  <a:srgbClr val="336699"/>
                </a:solidFill>
                <a:latin typeface="Times New Roman" pitchFamily="116" charset="0"/>
              </a:rPr>
              <a:t>Follow this Learning Outline as you read and study this chapter.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9300" y="1458913"/>
            <a:ext cx="7645400" cy="4495800"/>
          </a:xfrm>
        </p:spPr>
        <p:txBody>
          <a:bodyPr/>
          <a:lstStyle/>
          <a:p>
            <a:pPr eaLnBrk="1" hangingPunct="1">
              <a:spcBef>
                <a:spcPct val="25000"/>
              </a:spcBef>
              <a:buFontTx/>
              <a:buNone/>
              <a:defRPr/>
            </a:pPr>
            <a:r>
              <a:rPr lang="en-US" sz="2400" b="1" smtClean="0">
                <a:solidFill>
                  <a:srgbClr val="993300"/>
                </a:solidFill>
              </a:rPr>
              <a:t>What’s Your Global Perspective?</a:t>
            </a:r>
          </a:p>
          <a:p>
            <a:pPr marL="398463" lvl="1" indent="-173038" eaLnBrk="1" hangingPunct="1">
              <a:spcBef>
                <a:spcPct val="25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Define parochialism.</a:t>
            </a:r>
          </a:p>
          <a:p>
            <a:pPr marL="398463" lvl="1" indent="-173038" eaLnBrk="1" hangingPunct="1">
              <a:spcBef>
                <a:spcPct val="25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Contrast ethnocentric, polycentric, and geocentric attitudes towards global business.</a:t>
            </a:r>
          </a:p>
          <a:p>
            <a:pPr marL="398463" lvl="1" indent="-173038" eaLnBrk="1" hangingPunct="1">
              <a:spcBef>
                <a:spcPct val="25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Explain why it’s important for managers to be sensitive to global differences</a:t>
            </a:r>
          </a:p>
          <a:p>
            <a:pPr eaLnBrk="1" hangingPunct="1">
              <a:spcBef>
                <a:spcPct val="25000"/>
              </a:spcBef>
              <a:buFontTx/>
              <a:buNone/>
              <a:defRPr/>
            </a:pPr>
            <a:r>
              <a:rPr lang="en-US" sz="2400" b="1" smtClean="0">
                <a:solidFill>
                  <a:srgbClr val="993300"/>
                </a:solidFill>
              </a:rPr>
              <a:t>Understanding the Global Environment</a:t>
            </a:r>
          </a:p>
          <a:p>
            <a:pPr marL="398463" lvl="1" indent="-173038" eaLnBrk="1" hangingPunct="1">
              <a:spcBef>
                <a:spcPct val="25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Describe the current status of the European Union.</a:t>
            </a:r>
          </a:p>
          <a:p>
            <a:pPr marL="398463" lvl="1" indent="-173038" eaLnBrk="1" hangingPunct="1">
              <a:spcBef>
                <a:spcPct val="25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Discuss the North American Free Trade Agreement and other regional trade alliances in Latin America.</a:t>
            </a:r>
          </a:p>
          <a:p>
            <a:pPr marL="398463" lvl="1" indent="-173038" eaLnBrk="1" hangingPunct="1">
              <a:spcBef>
                <a:spcPct val="25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Tell about the Association of Southeast Asian Nations.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4–</a:t>
            </a:r>
            <a:fld id="{DDD8A699-E82A-4784-B91D-9785DA27B44F}" type="slidenum">
              <a:rPr lang="en-US" altLang="en-US" sz="1000"/>
              <a:pPr eaLnBrk="1" hangingPunct="1"/>
              <a:t>20</a:t>
            </a:fld>
            <a:endParaRPr lang="en-US" altLang="en-US" sz="1000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 Cultural Environment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mtClean="0"/>
              <a:t>National Culture</a:t>
            </a:r>
          </a:p>
          <a:p>
            <a:pPr lvl="1" eaLnBrk="1" hangingPunct="1">
              <a:spcBef>
                <a:spcPct val="50000"/>
              </a:spcBef>
              <a:buFont typeface="Wingdings" pitchFamily="116" charset="2"/>
              <a:buChar char="Ø"/>
              <a:defRPr/>
            </a:pPr>
            <a:r>
              <a:rPr lang="en-US" smtClean="0"/>
              <a:t>Is the values and attitudes shared by individuals from a specific country that shape their behavior and their beliefs about what is important.</a:t>
            </a:r>
          </a:p>
          <a:p>
            <a:pPr lvl="1" eaLnBrk="1" hangingPunct="1">
              <a:spcBef>
                <a:spcPct val="50000"/>
              </a:spcBef>
              <a:buFont typeface="Wingdings" pitchFamily="116" charset="2"/>
              <a:buChar char="Ø"/>
              <a:defRPr/>
            </a:pPr>
            <a:r>
              <a:rPr lang="en-US" smtClean="0"/>
              <a:t>May have more influence on an organization than the organization culture.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4–</a:t>
            </a:r>
            <a:fld id="{5EFC9764-59A5-4853-A7C2-53C7588709AB}" type="slidenum">
              <a:rPr lang="en-US" altLang="en-US" sz="1000"/>
              <a:pPr eaLnBrk="1" hangingPunct="1"/>
              <a:t>21</a:t>
            </a:fld>
            <a:endParaRPr lang="en-US" altLang="en-US" sz="1000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366712"/>
          </a:xfrm>
        </p:spPr>
        <p:txBody>
          <a:bodyPr/>
          <a:lstStyle/>
          <a:p>
            <a:pPr marL="1376363" indent="-1376363" eaLnBrk="1" hangingPunct="1">
              <a:defRPr/>
            </a:pPr>
            <a:r>
              <a:rPr lang="en-US" sz="1800" smtClean="0">
                <a:solidFill>
                  <a:schemeClr val="tx1"/>
                </a:solidFill>
              </a:rPr>
              <a:t>Exhibit 4–6	What Are Americans Like</a:t>
            </a:r>
          </a:p>
        </p:txBody>
      </p:sp>
      <p:sp>
        <p:nvSpPr>
          <p:cNvPr id="34821" name="Line 3"/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2" name="Line 4"/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914400" y="1219200"/>
            <a:ext cx="7292975" cy="425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en-US" sz="2400" b="1"/>
              <a:t>Americans are very </a:t>
            </a:r>
            <a:r>
              <a:rPr lang="en-US" altLang="en-US" sz="2400" b="1" i="1"/>
              <a:t>informal.</a:t>
            </a:r>
            <a:endParaRPr lang="en-US" altLang="en-US" sz="2400" b="1"/>
          </a:p>
          <a:p>
            <a:pPr eaLnBrk="1" hangingPunct="1">
              <a:spcBef>
                <a:spcPct val="30000"/>
              </a:spcBef>
            </a:pPr>
            <a:r>
              <a:rPr lang="en-US" altLang="en-US" sz="2400" b="1"/>
              <a:t>Americans are </a:t>
            </a:r>
            <a:r>
              <a:rPr lang="en-US" altLang="en-US" sz="2400" b="1" i="1"/>
              <a:t>direct</a:t>
            </a:r>
            <a:r>
              <a:rPr lang="en-US" altLang="en-US" sz="2400" b="1"/>
              <a:t>.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2400" b="1"/>
              <a:t>Americans are </a:t>
            </a:r>
            <a:r>
              <a:rPr lang="en-US" altLang="en-US" sz="2400" b="1" i="1"/>
              <a:t>competitive.</a:t>
            </a:r>
            <a:endParaRPr lang="en-US" altLang="en-US" sz="2400" b="1"/>
          </a:p>
          <a:p>
            <a:pPr eaLnBrk="1" hangingPunct="1">
              <a:spcBef>
                <a:spcPct val="30000"/>
              </a:spcBef>
            </a:pPr>
            <a:r>
              <a:rPr lang="en-US" altLang="en-US" sz="2400" b="1"/>
              <a:t>Americans are </a:t>
            </a:r>
            <a:r>
              <a:rPr lang="en-US" altLang="en-US" sz="2400" b="1" i="1"/>
              <a:t>achievers.</a:t>
            </a:r>
            <a:endParaRPr lang="en-US" altLang="en-US" sz="2400" b="1"/>
          </a:p>
          <a:p>
            <a:pPr eaLnBrk="1" hangingPunct="1">
              <a:spcBef>
                <a:spcPct val="30000"/>
              </a:spcBef>
            </a:pPr>
            <a:r>
              <a:rPr lang="en-US" altLang="en-US" sz="2400" b="1"/>
              <a:t>Americans are </a:t>
            </a:r>
            <a:r>
              <a:rPr lang="en-US" altLang="en-US" sz="2400" b="1" i="1"/>
              <a:t>independent </a:t>
            </a:r>
            <a:r>
              <a:rPr lang="en-US" altLang="en-US" sz="2400" b="1"/>
              <a:t>and </a:t>
            </a:r>
            <a:r>
              <a:rPr lang="en-US" altLang="en-US" sz="2400" b="1" i="1"/>
              <a:t>individualistic.</a:t>
            </a:r>
            <a:endParaRPr lang="en-US" altLang="en-US" sz="2400" b="1"/>
          </a:p>
          <a:p>
            <a:pPr eaLnBrk="1" hangingPunct="1">
              <a:spcBef>
                <a:spcPct val="30000"/>
              </a:spcBef>
            </a:pPr>
            <a:r>
              <a:rPr lang="en-US" altLang="en-US" sz="2400" b="1"/>
              <a:t>Americans are </a:t>
            </a:r>
            <a:r>
              <a:rPr lang="en-US" altLang="en-US" sz="2400" b="1" i="1"/>
              <a:t>questioners.</a:t>
            </a:r>
            <a:endParaRPr lang="en-US" altLang="en-US" sz="2400" b="1"/>
          </a:p>
          <a:p>
            <a:pPr eaLnBrk="1" hangingPunct="1">
              <a:spcBef>
                <a:spcPct val="30000"/>
              </a:spcBef>
            </a:pPr>
            <a:r>
              <a:rPr lang="en-US" altLang="en-US" sz="2400" b="1"/>
              <a:t>Americans </a:t>
            </a:r>
            <a:r>
              <a:rPr lang="en-US" altLang="en-US" sz="2400" b="1" i="1"/>
              <a:t>dislike silence.</a:t>
            </a:r>
            <a:endParaRPr lang="en-US" altLang="en-US" sz="2400" b="1"/>
          </a:p>
          <a:p>
            <a:pPr eaLnBrk="1" hangingPunct="1">
              <a:spcBef>
                <a:spcPct val="30000"/>
              </a:spcBef>
            </a:pPr>
            <a:r>
              <a:rPr lang="en-US" altLang="en-US" sz="2400" b="1"/>
              <a:t>Americans </a:t>
            </a:r>
            <a:r>
              <a:rPr lang="en-US" altLang="en-US" sz="2400" b="1" i="1"/>
              <a:t>value punctuality.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2400" b="1"/>
              <a:t>Americans </a:t>
            </a:r>
            <a:r>
              <a:rPr lang="en-US" altLang="en-US" sz="2400" b="1" i="1"/>
              <a:t>value cleanliness.</a:t>
            </a:r>
            <a:endParaRPr lang="en-US" altLang="en-US" sz="2400" b="1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457200" y="5638800"/>
            <a:ext cx="71628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00" i="1"/>
              <a:t>Sources: </a:t>
            </a:r>
            <a:r>
              <a:rPr lang="en-US" altLang="en-US" sz="900"/>
              <a:t>Based on M. Ernest (ed.), </a:t>
            </a:r>
            <a:r>
              <a:rPr lang="en-US" altLang="en-US" sz="900" i="1"/>
              <a:t>Predeparture Orientation Handbook: For Foreign Students and Scholars Planning to Study in the United States </a:t>
            </a:r>
            <a:r>
              <a:rPr lang="en-US" altLang="en-US" sz="900"/>
              <a:t>(Washington, DC: U.S. Information Agency, Bureau of Cultural Affairs, 1984), pp. 103–05; A. Bennett, “American Culture Is Often a Puzzle for Foreign Managers in the U.S.,” </a:t>
            </a:r>
            <a:r>
              <a:rPr lang="en-US" altLang="en-US" sz="900" i="1"/>
              <a:t>Wall Street Journal</a:t>
            </a:r>
            <a:r>
              <a:rPr lang="en-US" altLang="en-US" sz="900"/>
              <a:t>, February 12, 1986, p. 29; “Don’t Think Our Way’s the Only Way,” </a:t>
            </a:r>
            <a:r>
              <a:rPr lang="en-US" altLang="en-US" sz="900" i="1"/>
              <a:t>The Pryor Report</a:t>
            </a:r>
            <a:r>
              <a:rPr lang="en-US" altLang="en-US" sz="900"/>
              <a:t>, February 1988, p. 9; and B.J. Wattenberg, “The Attitudes behind American Exceptionalism,” </a:t>
            </a:r>
            <a:r>
              <a:rPr lang="en-US" altLang="en-US" sz="900" i="1"/>
              <a:t>U.S. News &amp; World Report</a:t>
            </a:r>
            <a:r>
              <a:rPr lang="en-US" altLang="en-US" sz="900"/>
              <a:t>, August 7, 1989, p. 25.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104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4–</a:t>
            </a:r>
            <a:fld id="{2D47C8AD-8D96-4DC6-A556-CFF4D903527F}" type="slidenum">
              <a:rPr lang="en-US" altLang="en-US" sz="1000"/>
              <a:pPr eaLnBrk="1" hangingPunct="1"/>
              <a:t>22</a:t>
            </a:fld>
            <a:endParaRPr lang="en-US" altLang="en-US" sz="1000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15925"/>
            <a:ext cx="8077200" cy="519113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/>
              <a:t>Hofstede’s Framework for Assessing Cultures</a:t>
            </a:r>
          </a:p>
        </p:txBody>
      </p:sp>
      <p:grpSp>
        <p:nvGrpSpPr>
          <p:cNvPr id="2" name="Diagram 5"/>
          <p:cNvGrpSpPr>
            <a:grpSpLocks/>
          </p:cNvGrpSpPr>
          <p:nvPr/>
        </p:nvGrpSpPr>
        <p:grpSpPr bwMode="auto">
          <a:xfrm>
            <a:off x="658813" y="1262063"/>
            <a:ext cx="7643812" cy="4818062"/>
            <a:chOff x="1512" y="761"/>
            <a:chExt cx="2736" cy="2739"/>
          </a:xfrm>
        </p:grpSpPr>
        <p:sp>
          <p:nvSpPr>
            <p:cNvPr id="3" name="_s1028"/>
            <p:cNvSpPr>
              <a:spLocks noChangeShapeType="1"/>
            </p:cNvSpPr>
            <p:nvPr/>
          </p:nvSpPr>
          <p:spPr bwMode="blackWhite">
            <a:xfrm flipV="1">
              <a:off x="2880" y="1481"/>
              <a:ext cx="0" cy="3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_s1029"/>
            <p:cNvSpPr>
              <a:spLocks noChangeArrowheads="1"/>
            </p:cNvSpPr>
            <p:nvPr/>
          </p:nvSpPr>
          <p:spPr bwMode="blackWhite">
            <a:xfrm>
              <a:off x="2555" y="831"/>
              <a:ext cx="650" cy="65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Individualism</a:t>
              </a:r>
              <a:br>
                <a:rPr kumimoji="0" lang="en-US" altLang="en-US" sz="17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</a:br>
              <a:r>
                <a:rPr kumimoji="0" lang="en-US" altLang="en-US" sz="17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versus</a:t>
              </a:r>
              <a:br>
                <a:rPr kumimoji="0" lang="en-US" altLang="en-US" sz="17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</a:br>
              <a:r>
                <a:rPr kumimoji="0" lang="en-US" altLang="en-US" sz="17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Collectivism</a:t>
              </a:r>
            </a:p>
          </p:txBody>
        </p:sp>
        <p:sp>
          <p:nvSpPr>
            <p:cNvPr id="5" name="_s1030"/>
            <p:cNvSpPr>
              <a:spLocks noChangeShapeType="1"/>
            </p:cNvSpPr>
            <p:nvPr/>
          </p:nvSpPr>
          <p:spPr bwMode="blackWhite">
            <a:xfrm flipV="1">
              <a:off x="3189" y="1929"/>
              <a:ext cx="308" cy="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_s1031"/>
            <p:cNvSpPr>
              <a:spLocks noChangeArrowheads="1"/>
            </p:cNvSpPr>
            <p:nvPr/>
          </p:nvSpPr>
          <p:spPr bwMode="blackWhite">
            <a:xfrm>
              <a:off x="3481" y="1504"/>
              <a:ext cx="650" cy="65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Power</a:t>
              </a:r>
              <a:br>
                <a:rPr kumimoji="0" lang="en-US" altLang="en-US" sz="17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</a:br>
              <a:r>
                <a:rPr kumimoji="0" lang="en-US" altLang="en-US" sz="17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Distance</a:t>
              </a:r>
            </a:p>
          </p:txBody>
        </p:sp>
        <p:sp>
          <p:nvSpPr>
            <p:cNvPr id="7" name="_s1032"/>
            <p:cNvSpPr>
              <a:spLocks noChangeShapeType="1"/>
            </p:cNvSpPr>
            <p:nvPr/>
          </p:nvSpPr>
          <p:spPr bwMode="blackWhite">
            <a:xfrm>
              <a:off x="3071" y="2392"/>
              <a:ext cx="190" cy="2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_s1033"/>
            <p:cNvSpPr>
              <a:spLocks noChangeArrowheads="1"/>
            </p:cNvSpPr>
            <p:nvPr/>
          </p:nvSpPr>
          <p:spPr bwMode="blackWhite">
            <a:xfrm>
              <a:off x="3127" y="2592"/>
              <a:ext cx="650" cy="65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Uncertainty</a:t>
              </a:r>
              <a:br>
                <a:rPr kumimoji="0" lang="en-US" altLang="en-US" sz="17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</a:br>
              <a:r>
                <a:rPr kumimoji="0" lang="en-US" altLang="en-US" sz="17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Avoidance</a:t>
              </a:r>
            </a:p>
          </p:txBody>
        </p:sp>
        <p:sp>
          <p:nvSpPr>
            <p:cNvPr id="9" name="_s1034"/>
            <p:cNvSpPr>
              <a:spLocks noChangeShapeType="1"/>
            </p:cNvSpPr>
            <p:nvPr/>
          </p:nvSpPr>
          <p:spPr bwMode="blackWhite">
            <a:xfrm flipH="1">
              <a:off x="2499" y="2392"/>
              <a:ext cx="190" cy="2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_s1035"/>
            <p:cNvSpPr>
              <a:spLocks noChangeArrowheads="1"/>
            </p:cNvSpPr>
            <p:nvPr/>
          </p:nvSpPr>
          <p:spPr bwMode="blackWhite">
            <a:xfrm>
              <a:off x="1983" y="2592"/>
              <a:ext cx="650" cy="65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Achievement versus Nurturing</a:t>
              </a:r>
            </a:p>
          </p:txBody>
        </p:sp>
        <p:sp>
          <p:nvSpPr>
            <p:cNvPr id="11" name="_s1036"/>
            <p:cNvSpPr>
              <a:spLocks noChangeShapeType="1"/>
            </p:cNvSpPr>
            <p:nvPr/>
          </p:nvSpPr>
          <p:spPr bwMode="blackWhite">
            <a:xfrm flipH="1" flipV="1">
              <a:off x="2263" y="1929"/>
              <a:ext cx="308" cy="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_s1037"/>
            <p:cNvSpPr>
              <a:spLocks noChangeArrowheads="1"/>
            </p:cNvSpPr>
            <p:nvPr/>
          </p:nvSpPr>
          <p:spPr bwMode="blackWhite">
            <a:xfrm>
              <a:off x="1629" y="1504"/>
              <a:ext cx="650" cy="65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Long-Term</a:t>
              </a:r>
              <a:br>
                <a:rPr kumimoji="0" lang="en-US" altLang="en-US" sz="17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</a:br>
              <a:r>
                <a:rPr kumimoji="0" lang="en-US" altLang="en-US" sz="17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versus</a:t>
              </a:r>
              <a:br>
                <a:rPr kumimoji="0" lang="en-US" altLang="en-US" sz="17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</a:br>
              <a:r>
                <a:rPr kumimoji="0" lang="en-US" altLang="en-US" sz="17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Short-Term Orientation</a:t>
              </a:r>
            </a:p>
          </p:txBody>
        </p:sp>
        <p:sp>
          <p:nvSpPr>
            <p:cNvPr id="13" name="_s1038"/>
            <p:cNvSpPr>
              <a:spLocks noChangeArrowheads="1"/>
            </p:cNvSpPr>
            <p:nvPr/>
          </p:nvSpPr>
          <p:spPr bwMode="blackWhite">
            <a:xfrm>
              <a:off x="2555" y="1805"/>
              <a:ext cx="650" cy="650"/>
            </a:xfrm>
            <a:prstGeom prst="roundRect">
              <a:avLst>
                <a:gd name="adj" fmla="val 16667"/>
              </a:avLst>
            </a:prstGeom>
            <a:solidFill>
              <a:srgbClr val="3366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Culture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4–</a:t>
            </a:r>
            <a:fld id="{025060F1-E22D-4882-ADD1-0984858BF46A}" type="slidenum">
              <a:rPr lang="en-US" altLang="en-US" sz="1000"/>
              <a:pPr eaLnBrk="1" hangingPunct="1"/>
              <a:t>23</a:t>
            </a:fld>
            <a:endParaRPr lang="en-US" altLang="en-US" sz="1000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366712"/>
          </a:xfrm>
        </p:spPr>
        <p:txBody>
          <a:bodyPr/>
          <a:lstStyle/>
          <a:p>
            <a:pPr marL="1376363" indent="-1376363" eaLnBrk="1" hangingPunct="1">
              <a:defRPr/>
            </a:pPr>
            <a:r>
              <a:rPr lang="en-US" sz="1800" smtClean="0">
                <a:solidFill>
                  <a:schemeClr val="tx1"/>
                </a:solidFill>
              </a:rPr>
              <a:t>Exhibit 4–7	Examples of Hofstede’s Cultural Dimensions</a:t>
            </a:r>
          </a:p>
        </p:txBody>
      </p:sp>
      <p:sp>
        <p:nvSpPr>
          <p:cNvPr id="35845" name="Line 3"/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6" name="Line 4"/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7" name="Text Box 5"/>
          <p:cNvSpPr txBox="1">
            <a:spLocks noChangeArrowheads="1"/>
          </p:cNvSpPr>
          <p:nvPr/>
        </p:nvSpPr>
        <p:spPr bwMode="auto">
          <a:xfrm>
            <a:off x="441325" y="6062663"/>
            <a:ext cx="48164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00" i="1"/>
              <a:t>Source: </a:t>
            </a:r>
            <a:r>
              <a:rPr lang="en-US" altLang="en-US" sz="900"/>
              <a:t>Based on G. Hofstede, “Motivation, Leadership, and Organization: Do American Theories Apply Abroad?” </a:t>
            </a:r>
            <a:r>
              <a:rPr lang="en-US" altLang="en-US" sz="900" i="1"/>
              <a:t>Organizational Dynamics</a:t>
            </a:r>
            <a:r>
              <a:rPr lang="en-US" altLang="en-US" sz="900"/>
              <a:t>, Summer 1980, pp. 42–63.</a:t>
            </a:r>
          </a:p>
        </p:txBody>
      </p:sp>
      <p:pic>
        <p:nvPicPr>
          <p:cNvPr id="3584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1198563"/>
            <a:ext cx="8172450" cy="370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4–</a:t>
            </a:r>
            <a:fld id="{BB31DD75-E3EE-4D5D-8DFE-5C3AF43C3070}" type="slidenum">
              <a:rPr lang="en-US" altLang="en-US" sz="1000"/>
              <a:pPr eaLnBrk="1" hangingPunct="1"/>
              <a:t>24</a:t>
            </a:fld>
            <a:endParaRPr lang="en-US" altLang="en-US" sz="1000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366712"/>
          </a:xfrm>
        </p:spPr>
        <p:txBody>
          <a:bodyPr/>
          <a:lstStyle/>
          <a:p>
            <a:pPr marL="1376363" indent="-1376363" eaLnBrk="1" hangingPunct="1">
              <a:defRPr/>
            </a:pPr>
            <a:r>
              <a:rPr lang="en-US" sz="1800" smtClean="0">
                <a:solidFill>
                  <a:schemeClr val="tx1"/>
                </a:solidFill>
              </a:rPr>
              <a:t>Exhibit 4–8	GLOBE Highlights</a:t>
            </a:r>
          </a:p>
        </p:txBody>
      </p:sp>
      <p:sp>
        <p:nvSpPr>
          <p:cNvPr id="36869" name="Line 3"/>
          <p:cNvSpPr>
            <a:spLocks noChangeShapeType="1"/>
          </p:cNvSpPr>
          <p:nvPr/>
        </p:nvSpPr>
        <p:spPr bwMode="auto">
          <a:xfrm>
            <a:off x="609600" y="9588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70" name="Line 4"/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3687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25" y="990600"/>
            <a:ext cx="6157913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72" name="Rectangle 9"/>
          <p:cNvSpPr>
            <a:spLocks noChangeArrowheads="1"/>
          </p:cNvSpPr>
          <p:nvPr/>
        </p:nvSpPr>
        <p:spPr bwMode="auto">
          <a:xfrm>
            <a:off x="446088" y="6096000"/>
            <a:ext cx="6400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00" i="1"/>
              <a:t>Source: </a:t>
            </a:r>
            <a:r>
              <a:rPr lang="en-US" altLang="en-US" sz="900"/>
              <a:t>M. Javidan and R. J. House, “Cultural Acumen for the Global Manager: Lessons from Project GLOBE,” </a:t>
            </a:r>
            <a:r>
              <a:rPr lang="en-US" altLang="en-US" sz="900" i="1"/>
              <a:t>Organizational Dynamics</a:t>
            </a:r>
            <a:r>
              <a:rPr lang="en-US" altLang="en-US" sz="900"/>
              <a:t>, Spring 2001, pp. 289–305. Copyright © 2001. Reprinted with permission from Elsevier.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4–</a:t>
            </a:r>
            <a:fld id="{258E224D-93D8-463F-83E2-7E5AB5E0FBE7}" type="slidenum">
              <a:rPr lang="en-US" altLang="en-US" sz="1000"/>
              <a:pPr eaLnBrk="1" hangingPunct="1"/>
              <a:t>25</a:t>
            </a:fld>
            <a:endParaRPr lang="en-US" altLang="en-US" sz="1000"/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Global Management in Today’s World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Challenges</a:t>
            </a:r>
          </a:p>
          <a:p>
            <a:pPr lvl="1" eaLnBrk="1" hangingPunct="1">
              <a:buFont typeface="Wingdings" pitchFamily="116" charset="2"/>
              <a:buChar char="Ø"/>
              <a:defRPr/>
            </a:pPr>
            <a:r>
              <a:rPr lang="en-US" smtClean="0"/>
              <a:t>Openness associated with globalization</a:t>
            </a:r>
          </a:p>
          <a:p>
            <a:pPr lvl="1" eaLnBrk="1" hangingPunct="1">
              <a:buFont typeface="Wingdings" pitchFamily="116" charset="2"/>
              <a:buChar char="Ø"/>
              <a:defRPr/>
            </a:pPr>
            <a:r>
              <a:rPr lang="en-US" smtClean="0"/>
              <a:t>Significant cultural differences (e.g., Americanization)</a:t>
            </a:r>
          </a:p>
          <a:p>
            <a:pPr lvl="1" eaLnBrk="1" hangingPunct="1">
              <a:buFont typeface="Wingdings" pitchFamily="116" charset="2"/>
              <a:buChar char="Ø"/>
              <a:defRPr/>
            </a:pPr>
            <a:r>
              <a:rPr lang="en-US" smtClean="0"/>
              <a:t>Adjusting leadership styles and management approaches</a:t>
            </a:r>
          </a:p>
          <a:p>
            <a:pPr eaLnBrk="1" hangingPunct="1">
              <a:defRPr/>
            </a:pPr>
            <a:r>
              <a:rPr lang="en-US" smtClean="0"/>
              <a:t>Risks</a:t>
            </a:r>
          </a:p>
          <a:p>
            <a:pPr lvl="1" eaLnBrk="1" hangingPunct="1">
              <a:buFont typeface="Wingdings" pitchFamily="116" charset="2"/>
              <a:buChar char="Ø"/>
              <a:defRPr/>
            </a:pPr>
            <a:r>
              <a:rPr lang="en-US" smtClean="0"/>
              <a:t>Loss of investments in unstable countries</a:t>
            </a:r>
          </a:p>
          <a:p>
            <a:pPr lvl="1" eaLnBrk="1" hangingPunct="1">
              <a:buFont typeface="Wingdings" pitchFamily="116" charset="2"/>
              <a:buChar char="Ø"/>
              <a:defRPr/>
            </a:pPr>
            <a:r>
              <a:rPr lang="en-US" smtClean="0"/>
              <a:t>Increased terrorism</a:t>
            </a:r>
          </a:p>
          <a:p>
            <a:pPr lvl="1" eaLnBrk="1" hangingPunct="1">
              <a:buFont typeface="Wingdings" pitchFamily="116" charset="2"/>
              <a:buChar char="Ø"/>
              <a:defRPr/>
            </a:pPr>
            <a:r>
              <a:rPr lang="en-US" smtClean="0"/>
              <a:t>Economic interdependence </a:t>
            </a:r>
          </a:p>
          <a:p>
            <a:pPr lvl="1" eaLnBrk="1" hangingPunct="1">
              <a:buFont typeface="Wingdings" pitchFamily="116" charset="2"/>
              <a:buChar char="Ø"/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4–</a:t>
            </a:r>
            <a:fld id="{AB0411CB-F31D-4431-8888-896AAFADCF75}" type="slidenum">
              <a:rPr lang="en-US" altLang="en-US" sz="1000"/>
              <a:pPr eaLnBrk="1" hangingPunct="1"/>
              <a:t>26</a:t>
            </a:fld>
            <a:endParaRPr lang="en-US" altLang="en-US" sz="1000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/>
              <a:t>Terms to Know</a:t>
            </a:r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066800"/>
            <a:ext cx="3975100" cy="52578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smtClean="0"/>
              <a:t>parochialism</a:t>
            </a:r>
          </a:p>
          <a:p>
            <a:pPr eaLnBrk="1" hangingPunct="1">
              <a:defRPr/>
            </a:pPr>
            <a:r>
              <a:rPr lang="en-US" sz="1800" smtClean="0"/>
              <a:t>ethnocentric attitude</a:t>
            </a:r>
          </a:p>
          <a:p>
            <a:pPr eaLnBrk="1" hangingPunct="1">
              <a:defRPr/>
            </a:pPr>
            <a:r>
              <a:rPr lang="en-US" sz="1800" smtClean="0"/>
              <a:t>polycentric attitude</a:t>
            </a:r>
          </a:p>
          <a:p>
            <a:pPr eaLnBrk="1" hangingPunct="1">
              <a:defRPr/>
            </a:pPr>
            <a:r>
              <a:rPr lang="en-US" sz="1800" smtClean="0"/>
              <a:t>geocentric attitude</a:t>
            </a:r>
          </a:p>
          <a:p>
            <a:pPr eaLnBrk="1" hangingPunct="1">
              <a:defRPr/>
            </a:pPr>
            <a:r>
              <a:rPr lang="en-US" sz="1800" smtClean="0"/>
              <a:t>European Union (EU)</a:t>
            </a:r>
          </a:p>
          <a:p>
            <a:pPr eaLnBrk="1" hangingPunct="1">
              <a:defRPr/>
            </a:pPr>
            <a:r>
              <a:rPr lang="en-US" sz="1800" smtClean="0"/>
              <a:t>Euro</a:t>
            </a:r>
          </a:p>
          <a:p>
            <a:pPr eaLnBrk="1" hangingPunct="1">
              <a:defRPr/>
            </a:pPr>
            <a:r>
              <a:rPr lang="en-US" sz="1800" smtClean="0"/>
              <a:t>North American Free Trade Agreement (NAFTA)</a:t>
            </a:r>
          </a:p>
          <a:p>
            <a:pPr eaLnBrk="1" hangingPunct="1">
              <a:defRPr/>
            </a:pPr>
            <a:r>
              <a:rPr lang="en-US" sz="1800" smtClean="0"/>
              <a:t>Association of Southeast Asian Nations (ASEAN)</a:t>
            </a:r>
          </a:p>
          <a:p>
            <a:pPr eaLnBrk="1" hangingPunct="1">
              <a:defRPr/>
            </a:pPr>
            <a:r>
              <a:rPr lang="en-US" sz="1800" smtClean="0"/>
              <a:t>World Trade Organization (WTO)</a:t>
            </a:r>
          </a:p>
          <a:p>
            <a:pPr eaLnBrk="1" hangingPunct="1">
              <a:defRPr/>
            </a:pPr>
            <a:r>
              <a:rPr lang="en-US" sz="1800" smtClean="0"/>
              <a:t>multinational corporations (MNCs)</a:t>
            </a:r>
          </a:p>
          <a:p>
            <a:pPr eaLnBrk="1" hangingPunct="1">
              <a:defRPr/>
            </a:pPr>
            <a:r>
              <a:rPr lang="en-US" sz="1800" smtClean="0"/>
              <a:t>multidomestic corporation</a:t>
            </a:r>
          </a:p>
          <a:p>
            <a:pPr eaLnBrk="1" hangingPunct="1">
              <a:defRPr/>
            </a:pPr>
            <a:r>
              <a:rPr lang="en-US" sz="1800" smtClean="0"/>
              <a:t>global company</a:t>
            </a:r>
          </a:p>
          <a:p>
            <a:pPr eaLnBrk="1" hangingPunct="1">
              <a:defRPr/>
            </a:pPr>
            <a:r>
              <a:rPr lang="en-US" sz="1800" smtClean="0"/>
              <a:t>transnational or  borderless organization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660900" y="1066800"/>
            <a:ext cx="3975100" cy="52578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smtClean="0"/>
              <a:t>born globals  </a:t>
            </a:r>
          </a:p>
          <a:p>
            <a:pPr eaLnBrk="1" hangingPunct="1">
              <a:defRPr/>
            </a:pPr>
            <a:r>
              <a:rPr lang="en-US" sz="1800" smtClean="0"/>
              <a:t>global sourcing</a:t>
            </a:r>
          </a:p>
          <a:p>
            <a:pPr eaLnBrk="1" hangingPunct="1">
              <a:defRPr/>
            </a:pPr>
            <a:r>
              <a:rPr lang="en-US" sz="1800" smtClean="0"/>
              <a:t>exporting</a:t>
            </a:r>
          </a:p>
          <a:p>
            <a:pPr eaLnBrk="1" hangingPunct="1">
              <a:defRPr/>
            </a:pPr>
            <a:r>
              <a:rPr lang="en-US" sz="1800" smtClean="0"/>
              <a:t>importing</a:t>
            </a:r>
          </a:p>
          <a:p>
            <a:pPr eaLnBrk="1" hangingPunct="1">
              <a:defRPr/>
            </a:pPr>
            <a:r>
              <a:rPr lang="en-US" sz="1800" smtClean="0"/>
              <a:t>licensing</a:t>
            </a:r>
          </a:p>
          <a:p>
            <a:pPr eaLnBrk="1" hangingPunct="1">
              <a:defRPr/>
            </a:pPr>
            <a:r>
              <a:rPr lang="en-US" sz="1800" smtClean="0"/>
              <a:t>franchising</a:t>
            </a:r>
          </a:p>
          <a:p>
            <a:pPr eaLnBrk="1" hangingPunct="1">
              <a:defRPr/>
            </a:pPr>
            <a:r>
              <a:rPr lang="en-US" sz="1800" smtClean="0"/>
              <a:t>strategic alliances</a:t>
            </a:r>
          </a:p>
          <a:p>
            <a:pPr eaLnBrk="1" hangingPunct="1">
              <a:defRPr/>
            </a:pPr>
            <a:r>
              <a:rPr lang="en-US" sz="1800" smtClean="0"/>
              <a:t>joint venture</a:t>
            </a:r>
          </a:p>
          <a:p>
            <a:pPr eaLnBrk="1" hangingPunct="1">
              <a:defRPr/>
            </a:pPr>
            <a:r>
              <a:rPr lang="en-US" sz="1800" smtClean="0"/>
              <a:t>foreign subsidiary</a:t>
            </a:r>
          </a:p>
          <a:p>
            <a:pPr eaLnBrk="1" hangingPunct="1">
              <a:defRPr/>
            </a:pPr>
            <a:r>
              <a:rPr lang="en-US" sz="1800" smtClean="0"/>
              <a:t>market economy</a:t>
            </a:r>
          </a:p>
          <a:p>
            <a:pPr eaLnBrk="1" hangingPunct="1">
              <a:defRPr/>
            </a:pPr>
            <a:r>
              <a:rPr lang="en-US" sz="1800" smtClean="0"/>
              <a:t>command economy</a:t>
            </a:r>
          </a:p>
          <a:p>
            <a:pPr eaLnBrk="1" hangingPunct="1">
              <a:defRPr/>
            </a:pPr>
            <a:r>
              <a:rPr lang="en-US" sz="1800" smtClean="0"/>
              <a:t>national culture</a:t>
            </a:r>
          </a:p>
          <a:p>
            <a:pPr eaLnBrk="1" hangingPunct="1">
              <a:defRPr/>
            </a:pPr>
            <a:r>
              <a:rPr lang="en-US" sz="1800" smtClean="0"/>
              <a:t>GLOBE</a:t>
            </a:r>
          </a:p>
          <a:p>
            <a:pPr eaLnBrk="1" hangingPunct="1">
              <a:defRPr/>
            </a:pPr>
            <a:r>
              <a:rPr lang="en-US" sz="1800" smtClean="0"/>
              <a:t>wikis</a:t>
            </a:r>
          </a:p>
          <a:p>
            <a:pPr eaLnBrk="1" hangingPunct="1">
              <a:defRPr/>
            </a:pPr>
            <a:r>
              <a:rPr lang="en-US" sz="1800" smtClean="0"/>
              <a:t>blogs</a:t>
            </a:r>
          </a:p>
          <a:p>
            <a:pPr eaLnBrk="1" hangingPunct="1">
              <a:defRPr/>
            </a:pPr>
            <a:endParaRPr lang="en-US" sz="180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2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2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2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2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2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21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1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21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21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2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2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2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2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2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2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2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2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2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21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21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21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921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921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921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5" grpId="0" build="p" autoUpdateAnimBg="0"/>
      <p:bldP spid="92166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4–</a:t>
            </a:r>
            <a:fld id="{AC0278E6-B9DE-418F-A467-495ACE51F78F}" type="slidenum">
              <a:rPr lang="en-US" altLang="en-US" sz="1000"/>
              <a:pPr eaLnBrk="1" hangingPunct="1"/>
              <a:t>3</a:t>
            </a:fld>
            <a:endParaRPr lang="en-US" altLang="en-US" sz="1000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93713"/>
            <a:ext cx="8077200" cy="9302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800" smtClean="0">
                <a:solidFill>
                  <a:srgbClr val="996633"/>
                </a:solidFill>
              </a:rPr>
              <a:t>L E A R N I N G  O U T L I N E (cont’d) </a:t>
            </a:r>
            <a:br>
              <a:rPr lang="en-US" sz="2800" smtClean="0">
                <a:solidFill>
                  <a:srgbClr val="996633"/>
                </a:solidFill>
              </a:rPr>
            </a:br>
            <a:r>
              <a:rPr lang="en-US" sz="2200" i="1" smtClean="0">
                <a:solidFill>
                  <a:srgbClr val="336699"/>
                </a:solidFill>
                <a:latin typeface="Times New Roman" pitchFamily="116" charset="0"/>
              </a:rPr>
              <a:t>Follow this Learning Outline as you read and study this chapter.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9300" y="1481138"/>
            <a:ext cx="7645400" cy="4495800"/>
          </a:xfrm>
        </p:spPr>
        <p:txBody>
          <a:bodyPr/>
          <a:lstStyle/>
          <a:p>
            <a:pPr eaLnBrk="1" hangingPunct="1">
              <a:spcBef>
                <a:spcPct val="25000"/>
              </a:spcBef>
              <a:buFontTx/>
              <a:buNone/>
              <a:defRPr/>
            </a:pPr>
            <a:r>
              <a:rPr lang="en-US" sz="2400" b="1" smtClean="0">
                <a:solidFill>
                  <a:srgbClr val="993300"/>
                </a:solidFill>
              </a:rPr>
              <a:t>Understanding the Global Environment</a:t>
            </a:r>
          </a:p>
          <a:p>
            <a:pPr marL="398463" lvl="1" indent="-173038" eaLnBrk="1" hangingPunct="1">
              <a:spcBef>
                <a:spcPct val="25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Explain the interdependence that globalization involves.</a:t>
            </a:r>
          </a:p>
          <a:p>
            <a:pPr marL="398463" lvl="1" indent="-173038" eaLnBrk="1" hangingPunct="1">
              <a:spcBef>
                <a:spcPct val="25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Discuss the role of the WTO.</a:t>
            </a:r>
          </a:p>
          <a:p>
            <a:pPr eaLnBrk="1" hangingPunct="1">
              <a:spcBef>
                <a:spcPct val="25000"/>
              </a:spcBef>
              <a:buFontTx/>
              <a:buNone/>
              <a:defRPr/>
            </a:pPr>
            <a:r>
              <a:rPr lang="en-US" sz="2400" b="1" smtClean="0">
                <a:solidFill>
                  <a:srgbClr val="993300"/>
                </a:solidFill>
              </a:rPr>
              <a:t>Doing Business Globally</a:t>
            </a:r>
          </a:p>
          <a:p>
            <a:pPr marL="398463" lvl="1" indent="-173038" eaLnBrk="1" hangingPunct="1">
              <a:spcBef>
                <a:spcPct val="25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Contrast multinational, multidomestic, global, transnational, and born global organizations.</a:t>
            </a:r>
          </a:p>
          <a:p>
            <a:pPr marL="398463" lvl="1" indent="-173038" eaLnBrk="1" hangingPunct="1">
              <a:spcBef>
                <a:spcPct val="25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Describe the different ways organizations can go international.</a:t>
            </a:r>
          </a:p>
          <a:p>
            <a:pPr marL="398463" lvl="1" indent="-173038" eaLnBrk="1" hangingPunct="1">
              <a:spcBef>
                <a:spcPct val="25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Define global sourcing, exporting, importing, licensing, and franchising.</a:t>
            </a:r>
          </a:p>
          <a:p>
            <a:pPr marL="398463" lvl="1" indent="-173038" eaLnBrk="1" hangingPunct="1">
              <a:spcBef>
                <a:spcPct val="25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Describe global strategic alliances, joint ventures, and foreign subsidiaries.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4–</a:t>
            </a:r>
            <a:fld id="{82B5F93C-CCE0-4EE4-B654-0908B2EBD24F}" type="slidenum">
              <a:rPr lang="en-US" altLang="en-US" sz="1000"/>
              <a:pPr eaLnBrk="1" hangingPunct="1"/>
              <a:t>4</a:t>
            </a:fld>
            <a:endParaRPr lang="en-US" altLang="en-US" sz="1000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93713"/>
            <a:ext cx="8077200" cy="9302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800" smtClean="0">
                <a:solidFill>
                  <a:srgbClr val="996633"/>
                </a:solidFill>
              </a:rPr>
              <a:t>L E A R N I N G  O U T L I N E (cont’d) </a:t>
            </a:r>
            <a:br>
              <a:rPr lang="en-US" sz="2800" smtClean="0">
                <a:solidFill>
                  <a:srgbClr val="996633"/>
                </a:solidFill>
              </a:rPr>
            </a:br>
            <a:r>
              <a:rPr lang="en-US" sz="2200" i="1" smtClean="0">
                <a:solidFill>
                  <a:srgbClr val="336699"/>
                </a:solidFill>
                <a:latin typeface="Times New Roman" pitchFamily="116" charset="0"/>
              </a:rPr>
              <a:t>Follow this Learning Outline as you read and study this chapter.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9300" y="1490663"/>
            <a:ext cx="7645400" cy="4495800"/>
          </a:xfrm>
        </p:spPr>
        <p:txBody>
          <a:bodyPr/>
          <a:lstStyle/>
          <a:p>
            <a:pPr eaLnBrk="1" hangingPunct="1">
              <a:spcBef>
                <a:spcPct val="25000"/>
              </a:spcBef>
              <a:buFontTx/>
              <a:buNone/>
              <a:defRPr/>
            </a:pPr>
            <a:r>
              <a:rPr lang="en-US" sz="2400" b="1" smtClean="0">
                <a:solidFill>
                  <a:srgbClr val="993300"/>
                </a:solidFill>
              </a:rPr>
              <a:t>Managing in a Global Environment (cont’d)</a:t>
            </a:r>
          </a:p>
          <a:p>
            <a:pPr marL="398463" lvl="1" indent="-173038" eaLnBrk="1" hangingPunct="1">
              <a:spcBef>
                <a:spcPct val="25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Explain how the global legal-political and economic environments affect managers.</a:t>
            </a:r>
          </a:p>
          <a:p>
            <a:pPr marL="398463" lvl="1" indent="-173038" eaLnBrk="1" hangingPunct="1">
              <a:spcBef>
                <a:spcPct val="25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Discuss Hofstede’s five dimensions for assessing cultures.</a:t>
            </a:r>
          </a:p>
          <a:p>
            <a:pPr marL="398463" lvl="1" indent="-173038" eaLnBrk="1" hangingPunct="1">
              <a:spcBef>
                <a:spcPct val="25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Explain the nine GLOBE dimensions for assessing cultures.</a:t>
            </a:r>
          </a:p>
          <a:p>
            <a:pPr marL="398463" lvl="1" indent="-173038" eaLnBrk="1" hangingPunct="1">
              <a:spcBef>
                <a:spcPct val="25000"/>
              </a:spcBef>
              <a:buFontTx/>
              <a:buChar char="•"/>
              <a:defRPr/>
            </a:pPr>
            <a:r>
              <a:rPr lang="en-US" sz="2000" b="1" smtClean="0">
                <a:solidFill>
                  <a:schemeClr val="tx1"/>
                </a:solidFill>
              </a:rPr>
              <a:t>Discuss the challenges of doing business globally in today’s world.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4–</a:t>
            </a:r>
            <a:fld id="{7809EAC2-A994-46F8-B9FB-5684D6AE14FD}" type="slidenum">
              <a:rPr lang="en-US" altLang="en-US" sz="1000"/>
              <a:pPr eaLnBrk="1" hangingPunct="1"/>
              <a:t>5</a:t>
            </a:fld>
            <a:endParaRPr lang="en-US" altLang="en-US" sz="1000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 Global Marketplace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Opportunities and Challenges</a:t>
            </a:r>
          </a:p>
          <a:p>
            <a:pPr lvl="1" eaLnBrk="1" hangingPunct="1">
              <a:buFont typeface="Wingdings" pitchFamily="116" charset="2"/>
              <a:buChar char="Ø"/>
              <a:defRPr/>
            </a:pPr>
            <a:r>
              <a:rPr lang="en-US" smtClean="0"/>
              <a:t>Coping with the sudden appearance of new competitors</a:t>
            </a:r>
          </a:p>
          <a:p>
            <a:pPr lvl="1" eaLnBrk="1" hangingPunct="1">
              <a:buFont typeface="Wingdings" pitchFamily="116" charset="2"/>
              <a:buChar char="Ø"/>
              <a:defRPr/>
            </a:pPr>
            <a:r>
              <a:rPr lang="en-US" smtClean="0"/>
              <a:t>Acknowledging cultural, political, and economic differences</a:t>
            </a:r>
          </a:p>
          <a:p>
            <a:pPr lvl="1" eaLnBrk="1" hangingPunct="1">
              <a:buFont typeface="Wingdings" pitchFamily="116" charset="2"/>
              <a:buChar char="Ø"/>
              <a:defRPr/>
            </a:pPr>
            <a:r>
              <a:rPr lang="en-US" smtClean="0"/>
              <a:t>Dealing with increased uncertainty, fear, and anxiety</a:t>
            </a:r>
          </a:p>
          <a:p>
            <a:pPr lvl="1" eaLnBrk="1" hangingPunct="1">
              <a:buFont typeface="Wingdings" pitchFamily="116" charset="2"/>
              <a:buChar char="Ø"/>
              <a:defRPr/>
            </a:pPr>
            <a:r>
              <a:rPr lang="en-US" smtClean="0"/>
              <a:t>Adapting to changes in the global environment</a:t>
            </a:r>
          </a:p>
          <a:p>
            <a:pPr lvl="1" eaLnBrk="1" hangingPunct="1">
              <a:buFont typeface="Wingdings" pitchFamily="116" charset="2"/>
              <a:buChar char="Ø"/>
              <a:defRPr/>
            </a:pPr>
            <a:r>
              <a:rPr lang="en-US" smtClean="0"/>
              <a:t>Avoiding parochialism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4–</a:t>
            </a:r>
            <a:fld id="{44601C5D-A4DA-44E6-9F75-FD3B6F297847}" type="slidenum">
              <a:rPr lang="en-US" altLang="en-US" sz="1000"/>
              <a:pPr eaLnBrk="1" hangingPunct="1"/>
              <a:t>6</a:t>
            </a:fld>
            <a:endParaRPr lang="en-US" altLang="en-US" sz="1000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What’s Your Global Perspective?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Parochialism</a:t>
            </a:r>
          </a:p>
          <a:p>
            <a:pPr lvl="1" eaLnBrk="1" hangingPunct="1">
              <a:buFont typeface="Wingdings" pitchFamily="116" charset="2"/>
              <a:buChar char="Ø"/>
              <a:defRPr/>
            </a:pPr>
            <a:r>
              <a:rPr lang="en-US" smtClean="0"/>
              <a:t>Is viewing the world solely through its own eyes and perspectives.</a:t>
            </a:r>
          </a:p>
          <a:p>
            <a:pPr lvl="1" eaLnBrk="1" hangingPunct="1">
              <a:buFont typeface="Wingdings" pitchFamily="116" charset="2"/>
              <a:buChar char="Ø"/>
              <a:defRPr/>
            </a:pPr>
            <a:r>
              <a:rPr lang="en-US" smtClean="0"/>
              <a:t>Is not recognizing that others have different ways of living and working.</a:t>
            </a:r>
          </a:p>
          <a:p>
            <a:pPr lvl="1" eaLnBrk="1" hangingPunct="1">
              <a:buFont typeface="Wingdings" pitchFamily="116" charset="2"/>
              <a:buChar char="Ø"/>
              <a:defRPr/>
            </a:pPr>
            <a:r>
              <a:rPr lang="en-US" smtClean="0"/>
              <a:t>Is a significant obstacle for managers working in a global business world.</a:t>
            </a:r>
          </a:p>
          <a:p>
            <a:pPr lvl="1" eaLnBrk="1" hangingPunct="1">
              <a:buFont typeface="Wingdings" pitchFamily="116" charset="2"/>
              <a:buChar char="Ø"/>
              <a:defRPr/>
            </a:pPr>
            <a:r>
              <a:rPr lang="en-US" smtClean="0"/>
              <a:t>Is falling into the trap of ignoring others’ values and customs and rigidly applying an attitude of “ours is better than theirs” to foreign cultures.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4–</a:t>
            </a:r>
            <a:fld id="{E91E63FA-8F73-4233-A0B8-5F610A551DF4}" type="slidenum">
              <a:rPr lang="en-US" altLang="en-US" sz="1000"/>
              <a:pPr eaLnBrk="1" hangingPunct="1"/>
              <a:t>7</a:t>
            </a:fld>
            <a:endParaRPr lang="en-US" altLang="en-US" sz="1000"/>
          </a:p>
        </p:txBody>
      </p:sp>
      <p:sp>
        <p:nvSpPr>
          <p:cNvPr id="13354" name="Rectangle 42"/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366712"/>
          </a:xfrm>
        </p:spPr>
        <p:txBody>
          <a:bodyPr/>
          <a:lstStyle/>
          <a:p>
            <a:pPr marL="1376363" indent="-1376363" eaLnBrk="1" hangingPunct="1">
              <a:defRPr/>
            </a:pPr>
            <a:r>
              <a:rPr lang="en-US" sz="1800" smtClean="0">
                <a:solidFill>
                  <a:schemeClr val="tx1"/>
                </a:solidFill>
              </a:rPr>
              <a:t>Exhibit 4–1	Key Information About Three Global Attitudes</a:t>
            </a:r>
          </a:p>
        </p:txBody>
      </p:sp>
      <p:sp>
        <p:nvSpPr>
          <p:cNvPr id="20485" name="Line 45"/>
          <p:cNvSpPr>
            <a:spLocks noChangeShapeType="1"/>
          </p:cNvSpPr>
          <p:nvPr/>
        </p:nvSpPr>
        <p:spPr bwMode="auto">
          <a:xfrm>
            <a:off x="609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86" name="Line 46"/>
          <p:cNvSpPr>
            <a:spLocks noChangeShapeType="1"/>
          </p:cNvSpPr>
          <p:nvPr/>
        </p:nvSpPr>
        <p:spPr bwMode="auto">
          <a:xfrm>
            <a:off x="609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20487" name="Picture 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33488"/>
            <a:ext cx="7924800" cy="379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4–</a:t>
            </a:r>
            <a:fld id="{5F4108CD-C564-477E-8CA7-DC9A90321C5D}" type="slidenum">
              <a:rPr lang="en-US" altLang="en-US" sz="1000"/>
              <a:pPr eaLnBrk="1" hangingPunct="1"/>
              <a:t>8</a:t>
            </a:fld>
            <a:endParaRPr lang="en-US" altLang="en-US" sz="1000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Adopting a Global Perspective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Ethnocentric Attitude</a:t>
            </a:r>
          </a:p>
          <a:p>
            <a:pPr lvl="1" eaLnBrk="1" hangingPunct="1">
              <a:buFont typeface="Wingdings" pitchFamily="116" charset="2"/>
              <a:buChar char="Ø"/>
              <a:defRPr/>
            </a:pPr>
            <a:r>
              <a:rPr lang="en-US" smtClean="0"/>
              <a:t>The parochialistic belief that the best work approaches and practices are those of the </a:t>
            </a:r>
            <a:r>
              <a:rPr lang="en-US" b="1" i="1" smtClean="0"/>
              <a:t>home</a:t>
            </a:r>
            <a:r>
              <a:rPr lang="en-US" smtClean="0"/>
              <a:t> country.</a:t>
            </a:r>
          </a:p>
          <a:p>
            <a:pPr eaLnBrk="1" hangingPunct="1">
              <a:defRPr/>
            </a:pPr>
            <a:r>
              <a:rPr lang="en-US" smtClean="0"/>
              <a:t>Polycentric Attitude</a:t>
            </a:r>
          </a:p>
          <a:p>
            <a:pPr lvl="1" eaLnBrk="1" hangingPunct="1">
              <a:buFont typeface="Wingdings" pitchFamily="116" charset="2"/>
              <a:buChar char="Ø"/>
              <a:defRPr/>
            </a:pPr>
            <a:r>
              <a:rPr lang="en-US" smtClean="0"/>
              <a:t>The view that the managers in the </a:t>
            </a:r>
            <a:r>
              <a:rPr lang="en-US" b="1" i="1" smtClean="0"/>
              <a:t>host</a:t>
            </a:r>
            <a:r>
              <a:rPr lang="en-US" smtClean="0"/>
              <a:t> country know the best work approaches and practices for running their business.</a:t>
            </a:r>
          </a:p>
          <a:p>
            <a:pPr eaLnBrk="1" hangingPunct="1">
              <a:defRPr/>
            </a:pPr>
            <a:r>
              <a:rPr lang="en-US" smtClean="0"/>
              <a:t>Geocentric Attitude</a:t>
            </a:r>
          </a:p>
          <a:p>
            <a:pPr lvl="1" eaLnBrk="1" hangingPunct="1">
              <a:buFont typeface="Wingdings" pitchFamily="116" charset="2"/>
              <a:buChar char="Ø"/>
              <a:defRPr/>
            </a:pPr>
            <a:r>
              <a:rPr lang="en-US" smtClean="0"/>
              <a:t>A </a:t>
            </a:r>
            <a:r>
              <a:rPr lang="en-US" b="1" i="1" smtClean="0"/>
              <a:t>world-oriented</a:t>
            </a:r>
            <a:r>
              <a:rPr lang="en-US" smtClean="0"/>
              <a:t> view that focuses on using the best approaches and people from around the globe.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© 2007 Prentice Hall, Inc. All rights reserved. 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4–</a:t>
            </a:r>
            <a:fld id="{0B92D481-D39D-408A-B136-16DAB51D323B}" type="slidenum">
              <a:rPr lang="en-US" altLang="en-US" sz="1000"/>
              <a:pPr eaLnBrk="1" hangingPunct="1"/>
              <a:t>9</a:t>
            </a:fld>
            <a:endParaRPr lang="en-US" altLang="en-US" sz="1000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Regional Trading Agreements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smtClean="0"/>
              <a:t>The European Union (EU)</a:t>
            </a:r>
          </a:p>
          <a:p>
            <a:pPr lvl="1" eaLnBrk="1" hangingPunct="1">
              <a:spcBef>
                <a:spcPct val="40000"/>
              </a:spcBef>
              <a:buFont typeface="Wingdings" pitchFamily="116" charset="2"/>
              <a:buChar char="Ø"/>
              <a:defRPr/>
            </a:pPr>
            <a:r>
              <a:rPr lang="en-US" smtClean="0"/>
              <a:t>A unified economic and trade entity </a:t>
            </a:r>
          </a:p>
          <a:p>
            <a:pPr lvl="2" eaLnBrk="1" hangingPunct="1">
              <a:spcBef>
                <a:spcPct val="40000"/>
              </a:spcBef>
              <a:buFont typeface="Wingdings" pitchFamily="116" charset="2"/>
              <a:buChar char="v"/>
              <a:defRPr/>
            </a:pPr>
            <a:r>
              <a:rPr lang="en-US" smtClean="0"/>
              <a:t>Belgium, Denmark, France, Greece, Ireland, Italy, Luxembourg, the Netherlands, Portugal, Spain, the United Kingdom, Germany, Austria, Finland, and Sweden</a:t>
            </a:r>
          </a:p>
          <a:p>
            <a:pPr lvl="1" eaLnBrk="1" hangingPunct="1">
              <a:spcBef>
                <a:spcPct val="40000"/>
              </a:spcBef>
              <a:buFont typeface="Wingdings" pitchFamily="116" charset="2"/>
              <a:buChar char="Ø"/>
              <a:defRPr/>
            </a:pPr>
            <a:r>
              <a:rPr lang="en-US" smtClean="0"/>
              <a:t>Economic and monetary union (Euro)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smtClean="0"/>
              <a:t>North American Free Trade Agreement (NAFTA)</a:t>
            </a:r>
          </a:p>
          <a:p>
            <a:pPr lvl="1" eaLnBrk="1" hangingPunct="1">
              <a:spcBef>
                <a:spcPct val="40000"/>
              </a:spcBef>
              <a:buFont typeface="Wingdings" pitchFamily="116" charset="2"/>
              <a:buChar char="Ø"/>
              <a:defRPr/>
            </a:pPr>
            <a:r>
              <a:rPr lang="en-US" smtClean="0"/>
              <a:t>Eliminated barriers to free trade (tariffs, import licensing requirements, and customs user fees)</a:t>
            </a:r>
          </a:p>
          <a:p>
            <a:pPr lvl="2" eaLnBrk="1" hangingPunct="1">
              <a:spcBef>
                <a:spcPct val="40000"/>
              </a:spcBef>
              <a:buFont typeface="Wingdings" pitchFamily="116" charset="2"/>
              <a:buChar char="v"/>
              <a:defRPr/>
            </a:pPr>
            <a:r>
              <a:rPr lang="en-US" smtClean="0"/>
              <a:t>United States, Canada, and Mexico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bbins and Coulter 9e.">
  <a:themeElements>
    <a:clrScheme name="Robbins and Coulter 9e. 2">
      <a:dk1>
        <a:srgbClr val="000000"/>
      </a:dk1>
      <a:lt1>
        <a:srgbClr val="FFFFFF"/>
      </a:lt1>
      <a:dk2>
        <a:srgbClr val="003300"/>
      </a:dk2>
      <a:lt2>
        <a:srgbClr val="5F5F5F"/>
      </a:lt2>
      <a:accent1>
        <a:srgbClr val="0099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8A00"/>
      </a:accent6>
      <a:hlink>
        <a:srgbClr val="FF3300"/>
      </a:hlink>
      <a:folHlink>
        <a:srgbClr val="663300"/>
      </a:folHlink>
    </a:clrScheme>
    <a:fontScheme name="Robbins and Coulter 9e.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obbins and Coulter 9e.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obbins and Coulter 9e.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bbins and Coulter 9e.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bbins and Coulter 9e.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C0125496F2444BA7B509745966DB4E" ma:contentTypeVersion="0" ma:contentTypeDescription="Create a new document." ma:contentTypeScope="" ma:versionID="62c0621e6a863b6fe44f6e4e5c07aaf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6FE31C-9A5B-4B69-98AF-3192693EB1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FA9853-4892-4042-B459-F56CB45543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0B4553C-7042-435D-AC89-36384D853638}">
  <ds:schemaRefs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Robbins and Coulter 8e.</Template>
  <TotalTime>995</TotalTime>
  <Words>1684</Words>
  <Application>Microsoft Office PowerPoint</Application>
  <PresentationFormat>On-screen Show (4:3)</PresentationFormat>
  <Paragraphs>250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Wingdings</vt:lpstr>
      <vt:lpstr>Times New Roman</vt:lpstr>
      <vt:lpstr>Robbins and Coulter 9e.</vt:lpstr>
      <vt:lpstr>Managing in a Global Environment</vt:lpstr>
      <vt:lpstr>L E A R N I N G  O U T L I N E  Follow this Learning Outline as you read and study this chapter.</vt:lpstr>
      <vt:lpstr>L E A R N I N G  O U T L I N E (cont’d)  Follow this Learning Outline as you read and study this chapter.</vt:lpstr>
      <vt:lpstr>L E A R N I N G  O U T L I N E (cont’d)  Follow this Learning Outline as you read and study this chapter.</vt:lpstr>
      <vt:lpstr>The Global Marketplace</vt:lpstr>
      <vt:lpstr>What’s Your Global Perspective?</vt:lpstr>
      <vt:lpstr>Exhibit 4–1 Key Information About Three Global Attitudes</vt:lpstr>
      <vt:lpstr>Adopting a Global Perspective</vt:lpstr>
      <vt:lpstr>Regional Trading Agreements</vt:lpstr>
      <vt:lpstr>Exhibit 4–3 European Union Countries</vt:lpstr>
      <vt:lpstr>Regional Trading Agreements (cont’d)</vt:lpstr>
      <vt:lpstr>Exhibit 4–4 ASEAN Members</vt:lpstr>
      <vt:lpstr>The World Trade Organization (WTO)</vt:lpstr>
      <vt:lpstr>Different Types of International  Organizations</vt:lpstr>
      <vt:lpstr>Different Types of International  Organizations (cont’d)</vt:lpstr>
      <vt:lpstr>Exhibit 4–5 How Organizations Go Global</vt:lpstr>
      <vt:lpstr>Other Forms of Globalization</vt:lpstr>
      <vt:lpstr>Managing in A Global Environment</vt:lpstr>
      <vt:lpstr>The Economic Environment</vt:lpstr>
      <vt:lpstr>The Cultural Environment</vt:lpstr>
      <vt:lpstr>Exhibit 4–6 What Are Americans Like</vt:lpstr>
      <vt:lpstr>Hofstede’s Framework for Assessing Cultures</vt:lpstr>
      <vt:lpstr>Exhibit 4–7 Examples of Hofstede’s Cultural Dimensions</vt:lpstr>
      <vt:lpstr>Exhibit 4–8 GLOBE Highlights</vt:lpstr>
      <vt:lpstr>Global Management in Today’s World</vt:lpstr>
      <vt:lpstr>Terms to Know</vt:lpstr>
    </vt:vector>
  </TitlesOfParts>
  <Manager>Denise Vaughn</Manager>
  <Company>Prentice Hall,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9e.- Robbins and Coulter</dc:title>
  <dc:subject>Chapter 4</dc:subject>
  <dc:creator>Charlie Cook, University of West Alabama</dc:creator>
  <cp:lastModifiedBy>Windows User</cp:lastModifiedBy>
  <cp:revision>70</cp:revision>
  <dcterms:created xsi:type="dcterms:W3CDTF">2003-08-08T20:04:45Z</dcterms:created>
  <dcterms:modified xsi:type="dcterms:W3CDTF">2021-03-06T11:28:49Z</dcterms:modified>
</cp:coreProperties>
</file>