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47"/>
  </p:notesMasterIdLst>
  <p:sldIdLst>
    <p:sldId id="256" r:id="rId5"/>
    <p:sldId id="284" r:id="rId6"/>
    <p:sldId id="320" r:id="rId7"/>
    <p:sldId id="285" r:id="rId8"/>
    <p:sldId id="286" r:id="rId9"/>
    <p:sldId id="287" r:id="rId10"/>
    <p:sldId id="288" r:id="rId11"/>
    <p:sldId id="289" r:id="rId12"/>
    <p:sldId id="259" r:id="rId13"/>
    <p:sldId id="274" r:id="rId14"/>
    <p:sldId id="292" r:id="rId15"/>
    <p:sldId id="275" r:id="rId16"/>
    <p:sldId id="294" r:id="rId17"/>
    <p:sldId id="276" r:id="rId18"/>
    <p:sldId id="295" r:id="rId19"/>
    <p:sldId id="296" r:id="rId20"/>
    <p:sldId id="321" r:id="rId21"/>
    <p:sldId id="324" r:id="rId22"/>
    <p:sldId id="298" r:id="rId23"/>
    <p:sldId id="277" r:id="rId24"/>
    <p:sldId id="278" r:id="rId25"/>
    <p:sldId id="301" r:id="rId26"/>
    <p:sldId id="279" r:id="rId27"/>
    <p:sldId id="304" r:id="rId28"/>
    <p:sldId id="280" r:id="rId29"/>
    <p:sldId id="306" r:id="rId30"/>
    <p:sldId id="307" r:id="rId31"/>
    <p:sldId id="309" r:id="rId32"/>
    <p:sldId id="310" r:id="rId33"/>
    <p:sldId id="281" r:id="rId34"/>
    <p:sldId id="312" r:id="rId35"/>
    <p:sldId id="322" r:id="rId36"/>
    <p:sldId id="316" r:id="rId37"/>
    <p:sldId id="317" r:id="rId38"/>
    <p:sldId id="323" r:id="rId39"/>
    <p:sldId id="282" r:id="rId40"/>
    <p:sldId id="315" r:id="rId41"/>
    <p:sldId id="318" r:id="rId42"/>
    <p:sldId id="326" r:id="rId43"/>
    <p:sldId id="319" r:id="rId44"/>
    <p:sldId id="325" r:id="rId45"/>
    <p:sldId id="27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8CB5A3F-78F0-4F62-BF2D-8CBBE4E9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90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C7248-96C0-4196-9CE9-9D2825A52EBB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810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6E7436-F3EC-450D-8647-E47DF2CAEB00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238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70C19A-314B-455E-8B5F-46C18DF5B85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4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7C698F-950B-43CD-AE0A-700C645E1A9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400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5EE144-5BC3-4C2A-ABA1-88E5CD24DE7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98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7D2717-3054-4803-9868-2FE40514C70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750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509447-F5BA-44EB-9866-70B9AE876778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491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A97516-122E-4DDF-A050-8885220B1D4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25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E8C449-0D54-4206-B0B7-2CCEC60A482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6963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8039EA-74D9-4F3E-9271-7A6764C7AB90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638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5447D2-1C14-4FA8-8AC3-D22B2846AA3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686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4F287B-6DF5-44BE-8039-B8971452796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756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B41F96-EE49-49DE-9C95-4AFE30B6E08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6533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09C109-EEFE-4BAE-8448-2F025D10C5D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6745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0A9786-5FA2-4AF6-A658-59869E66922E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5576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B6D63B-2950-4F85-B9FA-0077FDD63607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8505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E029EB-EBC6-466D-8EB6-4D45EC09CC55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82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051AA4-9856-4D7F-B72F-CBF34C80317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332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24810C-98C7-4472-A4C8-BBB3F6E678D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0308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78DEE7-C2E1-4F73-9FCB-266064603E6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839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7587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A48138-39A6-478A-8A2E-2B9B68537112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353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7C69B1-946F-4211-AB2F-8CB93A2D47E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81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2E1B79-638E-4114-9BBD-CD2087B95DD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98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634F06-CC01-4AF7-BF8B-72B711646230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5224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9E770D-AC6B-4E15-ADB4-6F94F0B2AC1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77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2F9988-D3A2-40B1-94C5-A3D87862124C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6493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FDBDA7-459A-4390-B88E-3BD183500C4A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15BB16-1AD8-48A4-9A3D-277DCE12F7DD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54251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ADAB03-01FA-4F3F-B5D1-E053848D91C5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2422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74D6C6-F6DF-4E30-B8EC-54F056A7426E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532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9C07C6-31E5-48FD-8F25-9E51AA4841D3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9285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017091-4C49-4044-93C7-D6EA4ED2AF3D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6501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A70D89-66ED-46B6-96DC-70D5E039A556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13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8884E7-BC3A-4508-8741-7A5387FED6C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71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58B6A0-BC56-44CE-8E35-65A9836328F6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0880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E56C21-FD99-426D-9F79-01A0EE242E54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406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027CD-1416-4411-BE74-66C141D22AA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03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ED0294-1C97-4E3C-804F-EB3F749921F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104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236040-48EC-4A69-96FA-D771814965B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384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C26E5-3547-427A-8916-97F937E036D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10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787423-A2CC-4759-A900-3D0F587E70F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559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1800"/>
            <a:ext cx="89916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7467600" y="26114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3175000" y="29305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8" name="Picture 27" descr="ph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705600" y="29305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7242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7338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638" y="6308725"/>
            <a:ext cx="2468562" cy="3841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40" rIns="91440"/>
          <a:lstStyle>
            <a:lvl1pPr>
              <a:defRPr sz="9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61596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E9038F5E-68E7-41A2-88D0-B2DBCDC4E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96143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19DB5A6E-7A9B-4F96-939A-9CF7044EE6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4432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98893E84-4F75-4BA7-B251-367D2C4875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039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F116791E-0EF9-4803-A04A-94262E072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18755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0611080C-ABBC-44D2-A0C4-4B4B27C50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32629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681E727C-D420-4761-9265-7CC85D5CF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3777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F9F478F3-F646-4C69-B20A-6E3D8C289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52181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5B068504-F746-4DDF-89E1-8BE20968A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5741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DB86589E-F164-4A93-972C-9CC4142E9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5791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5–</a:t>
            </a:r>
            <a:fld id="{91782C31-DA8C-43C3-AD76-CDA86A726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55666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5–</a:t>
            </a:r>
            <a:fld id="{42513505-3D18-451A-808C-75A7242ABE28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505200" y="3949700"/>
            <a:ext cx="5181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Social Responsibility and Managerial Ethics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005013" y="3800475"/>
            <a:ext cx="160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3366"/>
                </a:solidFill>
              </a:rPr>
              <a:t>Chapter</a:t>
            </a:r>
            <a:r>
              <a:rPr lang="en-US" smtClean="0"/>
              <a:t/>
            </a:r>
            <a:br>
              <a:rPr lang="en-US" smtClean="0"/>
            </a:br>
            <a:r>
              <a:rPr lang="en-US" sz="7200" b="1" smtClean="0"/>
              <a:t>5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20B773FB-F365-42CD-8282-E12C81443B87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5–2	Arguments For and Against Social Responsibility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95300" y="1219200"/>
            <a:ext cx="39751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expectations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Long-run profits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Ethical obligation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Public image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Better environment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Discouragement of further governmental regulation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Balance of responsibility and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Stockholder interests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Possession of resources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Superiority of prevention over cure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22800" y="1219200"/>
            <a:ext cx="39751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2250" indent="-222250">
              <a:spcBef>
                <a:spcPct val="15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4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Against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Violation of profit maximization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Dilution of purpose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Too much power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skills</a:t>
            </a:r>
          </a:p>
          <a:p>
            <a:pPr marL="625475" lvl="1" indent="-284163">
              <a:spcBef>
                <a:spcPct val="15000"/>
              </a:spcBef>
              <a:buClr>
                <a:schemeClr val="bg2"/>
              </a:buClr>
              <a:buFont typeface="Wingdings" pitchFamily="2" charset="2"/>
              <a:buChar char="Ø"/>
              <a:defRPr/>
            </a:pPr>
            <a:r>
              <a:rPr lang="en-US" sz="20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Lack of accountability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6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6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6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/>
      <p:bldP spid="9626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3235ECAC-E08A-417D-B926-F76CF20AD133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From Obligation to Responsiveness to Responsibility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Social Obligation</a:t>
            </a:r>
          </a:p>
          <a:p>
            <a:pPr lvl="1" eaLnBrk="1" hangingPunct="1">
              <a:defRPr/>
            </a:pPr>
            <a:r>
              <a:rPr lang="en-US" smtClean="0"/>
              <a:t>The obligation of a business to meet its economic and legal responsibilities and nothing more.</a:t>
            </a:r>
          </a:p>
          <a:p>
            <a:pPr eaLnBrk="1" hangingPunct="1">
              <a:defRPr/>
            </a:pPr>
            <a:r>
              <a:rPr lang="en-US" smtClean="0"/>
              <a:t>Social Responsiveness</a:t>
            </a:r>
          </a:p>
          <a:p>
            <a:pPr lvl="1" eaLnBrk="1" hangingPunct="1">
              <a:defRPr/>
            </a:pPr>
            <a:r>
              <a:rPr lang="en-US" smtClean="0"/>
              <a:t>When a firm engages in social actions in response to some popular social need. </a:t>
            </a:r>
          </a:p>
          <a:p>
            <a:pPr eaLnBrk="1" hangingPunct="1">
              <a:defRPr/>
            </a:pPr>
            <a:r>
              <a:rPr lang="en-US" smtClean="0"/>
              <a:t>Social Responsibility</a:t>
            </a:r>
          </a:p>
          <a:p>
            <a:pPr lvl="1" eaLnBrk="1" hangingPunct="1">
              <a:defRPr/>
            </a:pPr>
            <a:r>
              <a:rPr lang="en-US" smtClean="0"/>
              <a:t>A business’s intention, beyond its legal and economic obligations, to do the right things and act in ways that are good for society.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B25DB760-D70B-4699-A621-1902D3E0076C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5–3	Social Responsibility versus Social Responsiveness</a:t>
            </a:r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914400" y="2006600"/>
            <a:ext cx="7315200" cy="2047875"/>
            <a:chOff x="576" y="1264"/>
            <a:chExt cx="4608" cy="1290"/>
          </a:xfrm>
        </p:grpSpPr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576" y="1264"/>
              <a:ext cx="4608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52688" algn="l"/>
                  <a:tab pos="4797425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	</a:t>
              </a:r>
              <a:r>
                <a:rPr lang="en-US" altLang="en-US" sz="1600" b="1">
                  <a:solidFill>
                    <a:srgbClr val="008000"/>
                  </a:solidFill>
                  <a:latin typeface="Frutiger" charset="0"/>
                </a:rPr>
                <a:t>Social Responsibility</a:t>
              </a: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 </a:t>
              </a:r>
              <a:r>
                <a:rPr lang="en-US" altLang="en-US" sz="1600">
                  <a:solidFill>
                    <a:srgbClr val="211D1E"/>
                  </a:solidFill>
                  <a:latin typeface="Frutiger" charset="0"/>
                </a:rPr>
                <a:t>	</a:t>
              </a:r>
              <a:r>
                <a:rPr lang="en-US" altLang="en-US" sz="1600" b="1">
                  <a:solidFill>
                    <a:srgbClr val="336699"/>
                  </a:solidFill>
                  <a:latin typeface="Frutiger" charset="0"/>
                </a:rPr>
                <a:t>Social Responsiveness</a:t>
              </a:r>
              <a:br>
                <a:rPr lang="en-US" altLang="en-US" sz="1600" b="1">
                  <a:solidFill>
                    <a:srgbClr val="336699"/>
                  </a:solidFill>
                  <a:latin typeface="Frutiger" charset="0"/>
                </a:rPr>
              </a:br>
              <a:endParaRPr lang="en-US" altLang="en-US" sz="1600">
                <a:solidFill>
                  <a:srgbClr val="336699"/>
                </a:solidFill>
                <a:latin typeface="Frutiger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Major consideration	Ethical 	Pragmatic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Focus 	Ends 	Means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Emphasis 	Obligation 	Responses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211D1E"/>
                  </a:solidFill>
                  <a:latin typeface="Frutiger" charset="0"/>
                </a:rPr>
                <a:t>Decision framework 	Long term 	Medium and short term</a:t>
              </a:r>
              <a:endParaRPr lang="en-US" altLang="en-US" sz="1600" b="1">
                <a:latin typeface="Frutiger" charset="0"/>
              </a:endParaRPr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>
              <a:off x="651" y="1550"/>
              <a:ext cx="44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46088" y="6035675"/>
            <a:ext cx="480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Adapted from S.L. Wartick and P.L. Cochran, “The Evolution of the Corporate Social Performance Model,” </a:t>
            </a:r>
            <a:r>
              <a:rPr lang="en-US" altLang="en-US" sz="900" i="1"/>
              <a:t>Academy of Management Review</a:t>
            </a:r>
            <a:r>
              <a:rPr lang="en-US" altLang="en-US" sz="900"/>
              <a:t>, October 1985, p. 766.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DB69DD22-1C84-4D82-9E9C-C2E9A07EBE07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Does Social Responsibility Pay?</a:t>
            </a: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Studies appear to show a positive relationship between social involvement and the economic performance of firms.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Difficulties in defining and measuring “social responsibility” and “economic performance raise issues of validity and causation in the studies.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Mutual funds using social screening in investment decisions slightly outperformed other mutual funds.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A general conclusion is that a firm’s social actions do not harm its long-term performance.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38E5055C-D1F2-46AA-B459-E64844B6FB50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0"/>
            <a:ext cx="8077200" cy="366713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5–4	Social Investing</a:t>
            </a:r>
          </a:p>
        </p:txBody>
      </p:sp>
      <p:sp>
        <p:nvSpPr>
          <p:cNvPr id="26629" name="Line 3"/>
          <p:cNvSpPr>
            <a:spLocks noChangeShapeType="1"/>
          </p:cNvSpPr>
          <p:nvPr/>
        </p:nvSpPr>
        <p:spPr bwMode="auto">
          <a:xfrm>
            <a:off x="609600" y="896938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609600" y="49371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248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25450" y="6215063"/>
            <a:ext cx="2508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Social Investment Forum Foundation.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27CC8FB7-F8C1-407D-B60D-423201B48BB0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Greening of Management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The recognition of the close link between an organization’s decision and activities and its impact on the natural environment.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Global environmental problems facing managers: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mtClean="0"/>
              <a:t>Air, water, and soil pollution from toxic wastes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mtClean="0"/>
              <a:t>Global warming from greenhouse gas emissions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mtClean="0"/>
              <a:t>Natural resource depletion</a:t>
            </a:r>
          </a:p>
        </p:txBody>
      </p:sp>
      <p:pic>
        <p:nvPicPr>
          <p:cNvPr id="27654" name="Picture 4" descr="j02932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27082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380C598A-CEEE-4229-A96A-DA5B20168DAC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Organizations Go Green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Legal (or Light Green) Approach</a:t>
            </a:r>
          </a:p>
          <a:p>
            <a:pPr lvl="1" eaLnBrk="1" hangingPunct="1">
              <a:defRPr/>
            </a:pPr>
            <a:r>
              <a:rPr lang="en-US" sz="2000" smtClean="0"/>
              <a:t>Firms simply do what is legally required by obeying laws, rules, and regulations willingly and without legal challenge.</a:t>
            </a:r>
          </a:p>
          <a:p>
            <a:pPr eaLnBrk="1" hangingPunct="1">
              <a:defRPr/>
            </a:pPr>
            <a:r>
              <a:rPr lang="en-US" sz="2400" smtClean="0"/>
              <a:t>Market Approach</a:t>
            </a:r>
          </a:p>
          <a:p>
            <a:pPr lvl="1" eaLnBrk="1" hangingPunct="1">
              <a:defRPr/>
            </a:pPr>
            <a:r>
              <a:rPr lang="en-US" sz="2000" smtClean="0"/>
              <a:t>Firms respond to the preferences of their customers for environmentally friendly products.</a:t>
            </a:r>
          </a:p>
          <a:p>
            <a:pPr eaLnBrk="1" hangingPunct="1">
              <a:defRPr/>
            </a:pPr>
            <a:r>
              <a:rPr lang="en-US" sz="2400" smtClean="0"/>
              <a:t>Stakeholder Approach</a:t>
            </a:r>
          </a:p>
          <a:p>
            <a:pPr lvl="1" eaLnBrk="1" hangingPunct="1">
              <a:defRPr/>
            </a:pPr>
            <a:r>
              <a:rPr lang="en-US" sz="2000" smtClean="0"/>
              <a:t>Firms work to meet the environmental demands of multiple stakeholders</a:t>
            </a:r>
            <a:r>
              <a:rPr lang="en-US" sz="2000" smtClean="0">
                <a:cs typeface="Arial" pitchFamily="34" charset="0"/>
              </a:rPr>
              <a:t>—</a:t>
            </a:r>
            <a:r>
              <a:rPr lang="en-US" sz="2000" smtClean="0"/>
              <a:t>employees, suppliers, and the community.</a:t>
            </a:r>
          </a:p>
          <a:p>
            <a:pPr eaLnBrk="1" hangingPunct="1">
              <a:defRPr/>
            </a:pPr>
            <a:r>
              <a:rPr lang="en-US" sz="2400" smtClean="0"/>
              <a:t>Activist Approach</a:t>
            </a:r>
          </a:p>
          <a:p>
            <a:pPr lvl="1" eaLnBrk="1" hangingPunct="1">
              <a:defRPr/>
            </a:pPr>
            <a:r>
              <a:rPr lang="en-US" sz="2000" smtClean="0"/>
              <a:t>Firms look for ways to respect and preserve environment and be actively socially responsible.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0DBF402D-7E6A-4CF9-ABA8-B6DF591B112E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5–5	Approaches to Being Green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609600" y="889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19200"/>
            <a:ext cx="77343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446088" y="6069013"/>
            <a:ext cx="449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Based on R.E. Freeman. J. Pierce, and R. Dodd. </a:t>
            </a:r>
            <a:r>
              <a:rPr lang="en-US" altLang="en-US" sz="900" i="1"/>
              <a:t>Shades of Green: Business Ethics and the Environment </a:t>
            </a:r>
            <a:r>
              <a:rPr lang="en-US" altLang="en-US" sz="900"/>
              <a:t>(New York: Oxford University Press, 1995).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1CF997FF-DEE1-4327-9D38-A72D12C7ADB7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Evaluating the Greening of Management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Organizations become “greener” by</a:t>
            </a:r>
          </a:p>
          <a:p>
            <a:pPr lvl="1" eaLnBrk="1" hangingPunct="1">
              <a:defRPr/>
            </a:pPr>
            <a:r>
              <a:rPr lang="en-US" smtClean="0"/>
              <a:t>Using the Sustainability Reporting Guidelines to document “green” actions.</a:t>
            </a:r>
          </a:p>
          <a:p>
            <a:pPr lvl="1" eaLnBrk="1" hangingPunct="1">
              <a:defRPr/>
            </a:pPr>
            <a:r>
              <a:rPr lang="en-US" smtClean="0"/>
              <a:t>Adopting ISO 14001 standards for environmental management</a:t>
            </a:r>
          </a:p>
          <a:p>
            <a:pPr lvl="1" eaLnBrk="1" hangingPunct="1">
              <a:defRPr/>
            </a:pPr>
            <a:r>
              <a:rPr lang="en-US" smtClean="0"/>
              <a:t>Being named as one of the 100 Most Sustainable Corporations in the World.</a:t>
            </a:r>
          </a:p>
        </p:txBody>
      </p:sp>
      <p:pic>
        <p:nvPicPr>
          <p:cNvPr id="30726" name="Picture 5" descr="j02173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1000"/>
            <a:ext cx="18192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02320692-25DB-435B-9622-733E43F54B75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Values-Based Management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Values-Based Management</a:t>
            </a:r>
          </a:p>
          <a:p>
            <a:pPr lvl="1" eaLnBrk="1" hangingPunct="1">
              <a:defRPr/>
            </a:pPr>
            <a:r>
              <a:rPr lang="en-US" smtClean="0"/>
              <a:t>An approach to managing in which managers establish and uphold an organization’s shared values.</a:t>
            </a:r>
          </a:p>
          <a:p>
            <a:pPr eaLnBrk="1" hangingPunct="1">
              <a:defRPr/>
            </a:pPr>
            <a:r>
              <a:rPr lang="en-US" smtClean="0"/>
              <a:t>The Purposes of Shared Values</a:t>
            </a:r>
          </a:p>
          <a:p>
            <a:pPr lvl="1" eaLnBrk="1" hangingPunct="1">
              <a:defRPr/>
            </a:pPr>
            <a:r>
              <a:rPr lang="en-US" smtClean="0"/>
              <a:t>Guiding managerial decisions</a:t>
            </a:r>
          </a:p>
          <a:p>
            <a:pPr lvl="1" eaLnBrk="1" hangingPunct="1">
              <a:defRPr/>
            </a:pPr>
            <a:r>
              <a:rPr lang="en-US" smtClean="0"/>
              <a:t>Shaping employee behavior</a:t>
            </a:r>
          </a:p>
          <a:p>
            <a:pPr lvl="1" eaLnBrk="1" hangingPunct="1">
              <a:defRPr/>
            </a:pPr>
            <a:r>
              <a:rPr lang="en-US" smtClean="0"/>
              <a:t>Influencing the direction of marketing efforts</a:t>
            </a:r>
          </a:p>
          <a:p>
            <a:pPr lvl="1" eaLnBrk="1" hangingPunct="1">
              <a:defRPr/>
            </a:pPr>
            <a:r>
              <a:rPr lang="en-US" smtClean="0"/>
              <a:t>Building team spirit</a:t>
            </a:r>
          </a:p>
          <a:p>
            <a:pPr eaLnBrk="1" hangingPunct="1">
              <a:defRPr/>
            </a:pPr>
            <a:r>
              <a:rPr lang="en-US" smtClean="0"/>
              <a:t>The Bottom Line on Shared Corporate Values</a:t>
            </a:r>
          </a:p>
          <a:p>
            <a:pPr lvl="1" eaLnBrk="1" hangingPunct="1">
              <a:defRPr/>
            </a:pPr>
            <a:r>
              <a:rPr lang="en-US" smtClean="0"/>
              <a:t>An organization’s values are reflected in the decisions and actions of its employees.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67CB5DF8-3B36-498D-9485-8A26BBE887AE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</a:t>
            </a:r>
            <a:r>
              <a:rPr lang="en-US" sz="2200" i="1" smtClean="0">
                <a:solidFill>
                  <a:srgbClr val="0066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60500"/>
            <a:ext cx="7645400" cy="48641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What is Social Responsibility?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the classical and socioeconomic views of social responsibility.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role that stakeholders play in the four stages of social responsibility.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Differentiate between social obligation, social responsiveness, and social responsibility.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D1149227-367D-4822-A543-62D3CA355EFB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5–6	Purposes of Shared Values</a:t>
            </a: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609600" y="889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6513"/>
            <a:ext cx="82296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02E93DD-4D18-4088-B06C-6510054D8766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9425"/>
            <a:ext cx="3429000" cy="915988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5–7	Survey of Stated Values of Organizations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609600" y="465138"/>
            <a:ext cx="32766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267200" y="509588"/>
            <a:ext cx="3886200" cy="56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US" altLang="en-US" sz="1400" b="1">
                <a:solidFill>
                  <a:srgbClr val="211D1E"/>
                </a:solidFill>
              </a:rPr>
              <a:t>	</a:t>
            </a:r>
            <a:r>
              <a:rPr lang="en-US" altLang="en-US" sz="1600" b="1">
                <a:solidFill>
                  <a:srgbClr val="336699"/>
                </a:solidFill>
              </a:rPr>
              <a:t>Percentage of</a:t>
            </a:r>
            <a:br>
              <a:rPr lang="en-US" altLang="en-US" sz="1600" b="1">
                <a:solidFill>
                  <a:srgbClr val="336699"/>
                </a:solidFill>
              </a:rPr>
            </a:br>
            <a:r>
              <a:rPr lang="en-US" altLang="en-US" sz="1600" b="1">
                <a:solidFill>
                  <a:srgbClr val="336699"/>
                </a:solidFill>
              </a:rPr>
              <a:t>Core Value</a:t>
            </a:r>
            <a:r>
              <a:rPr lang="en-US" altLang="en-US" sz="1400" b="1">
                <a:solidFill>
                  <a:srgbClr val="336699"/>
                </a:solidFill>
              </a:rPr>
              <a:t>	</a:t>
            </a:r>
            <a:r>
              <a:rPr lang="en-US" altLang="en-US" sz="1600" b="1">
                <a:solidFill>
                  <a:srgbClr val="336699"/>
                </a:solidFill>
              </a:rPr>
              <a:t>Respondents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Customer satisfaction 	77%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Ethics/integrity 	76%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Accountability 	61%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Respect for others 	59%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Open communication 	51%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Profitability 	49%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Teamwork 	47%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Innovation/change 	47%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Continuous learning 	43%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Positive work environment 	42%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Diversity 	41%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Community service 	38%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Trust 	37%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Social responsibility 	33%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Security/safety 	33%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Empowerment 	32%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Employee job satisfaction 	31% 	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1400" b="1">
                <a:solidFill>
                  <a:srgbClr val="211D1E"/>
                </a:solidFill>
              </a:rPr>
              <a:t>Have fun 	24%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" y="1447800"/>
            <a:ext cx="32766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57200" y="6194425"/>
            <a:ext cx="421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</a:t>
            </a:r>
            <a:r>
              <a:rPr lang="en-US" altLang="en-US" sz="900"/>
              <a:t> “AMA Corporate Values Survey,” (www.amanet.org), October 30, 2002.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343400" y="1089025"/>
            <a:ext cx="35814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15EA18C5-5F89-4482-9385-B1D10B2445E1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Managerial Ethics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smtClean="0"/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Ethics Defined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Principles, values, and beliefs that define what is right and wrong behavior.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3515DC3A-4074-405D-BA21-051FB002F809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5–8	Factors That Affect Ethical and Unethical Behavior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19313"/>
            <a:ext cx="80772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8B2F648-ADDA-4D0B-8FCE-45D614003E5A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Factors That Affect Employee Ethics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en-US" smtClean="0"/>
              <a:t>Moral Development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A measure of independence from outside influences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smtClean="0"/>
              <a:t>Levels of Individual Moral Development</a:t>
            </a:r>
          </a:p>
          <a:p>
            <a:pPr lvl="3" eaLnBrk="1" hangingPunct="1">
              <a:spcBef>
                <a:spcPct val="35000"/>
              </a:spcBef>
              <a:defRPr/>
            </a:pPr>
            <a:r>
              <a:rPr lang="en-US" smtClean="0"/>
              <a:t>Preconventional level</a:t>
            </a:r>
          </a:p>
          <a:p>
            <a:pPr lvl="3" eaLnBrk="1" hangingPunct="1">
              <a:spcBef>
                <a:spcPct val="35000"/>
              </a:spcBef>
              <a:defRPr/>
            </a:pPr>
            <a:r>
              <a:rPr lang="en-US" smtClean="0"/>
              <a:t>Conventional level</a:t>
            </a:r>
          </a:p>
          <a:p>
            <a:pPr lvl="3" eaLnBrk="1" hangingPunct="1">
              <a:spcBef>
                <a:spcPct val="35000"/>
              </a:spcBef>
              <a:defRPr/>
            </a:pPr>
            <a:r>
              <a:rPr lang="en-US" smtClean="0"/>
              <a:t>Principled level</a:t>
            </a:r>
          </a:p>
          <a:p>
            <a:pPr lvl="1" eaLnBrk="1" hangingPunct="1">
              <a:spcBef>
                <a:spcPct val="35000"/>
              </a:spcBef>
              <a:defRPr/>
            </a:pPr>
            <a:r>
              <a:rPr lang="en-US" smtClean="0"/>
              <a:t>Stage of moral development interacts with: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smtClean="0"/>
              <a:t>Individual characteristics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smtClean="0"/>
              <a:t>The organization’s structural design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smtClean="0"/>
              <a:t>The organization’s culture</a:t>
            </a:r>
          </a:p>
          <a:p>
            <a:pPr lvl="2" eaLnBrk="1" hangingPunct="1">
              <a:spcBef>
                <a:spcPct val="35000"/>
              </a:spcBef>
              <a:defRPr/>
            </a:pPr>
            <a:r>
              <a:rPr lang="en-US" smtClean="0"/>
              <a:t>The intensity of the ethical issue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54C36F48-8EE4-47DE-B35D-CDEF25F2B209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5–9	Stages of Moral Development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609600" y="8826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1850"/>
            <a:ext cx="8077200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457200" y="5899150"/>
            <a:ext cx="4724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</a:t>
            </a:r>
            <a:r>
              <a:rPr lang="en-US" altLang="en-US" sz="900" b="1"/>
              <a:t>:</a:t>
            </a:r>
            <a:r>
              <a:rPr lang="en-US" altLang="en-US" sz="900" i="1"/>
              <a:t> </a:t>
            </a:r>
            <a:r>
              <a:rPr lang="en-US" altLang="en-US" sz="900"/>
              <a:t>Based on L. Kohlberg, “Moral Stages and Moralization: The Cognitive-Development Approach,” in T. Lickona (ed.). </a:t>
            </a:r>
            <a:r>
              <a:rPr lang="en-US" altLang="en-US" sz="900" i="1"/>
              <a:t>Moral Development and Behavior: Theory, Research, and Social Issues </a:t>
            </a:r>
            <a:r>
              <a:rPr lang="en-US" altLang="en-US" sz="900"/>
              <a:t>(New York: Holt, Rinehart &amp; Winston, 1976), pp. 34–35.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C5BCBEDD-433D-431E-8988-2A2CA192DF26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Factors That Affect Employee Ethics (cont’d)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02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Moral Development</a:t>
            </a:r>
          </a:p>
          <a:p>
            <a:pPr lvl="1" eaLnBrk="1" hangingPunct="1">
              <a:defRPr/>
            </a:pPr>
            <a:r>
              <a:rPr lang="en-US" smtClean="0"/>
              <a:t>Research Conclusions:</a:t>
            </a:r>
          </a:p>
          <a:p>
            <a:pPr lvl="2" eaLnBrk="1" hangingPunct="1">
              <a:defRPr/>
            </a:pPr>
            <a:r>
              <a:rPr lang="en-US" smtClean="0"/>
              <a:t>People proceed through the stages of moral development sequentially.</a:t>
            </a:r>
          </a:p>
          <a:p>
            <a:pPr lvl="2" eaLnBrk="1" hangingPunct="1">
              <a:defRPr/>
            </a:pPr>
            <a:r>
              <a:rPr lang="en-US" smtClean="0"/>
              <a:t>There is no guarantee of continued moral development.</a:t>
            </a:r>
          </a:p>
          <a:p>
            <a:pPr lvl="2" eaLnBrk="1" hangingPunct="1">
              <a:defRPr/>
            </a:pPr>
            <a:r>
              <a:rPr lang="en-US" smtClean="0"/>
              <a:t>Most adults are in Stage 4 (“good corporate citizen”).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91A8A4E1-FC61-406A-B70B-59A7F8928AE1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Individual Characteristics Affecting Ethical Behaviors</a:t>
            </a:r>
          </a:p>
        </p:txBody>
      </p:sp>
      <p:sp>
        <p:nvSpPr>
          <p:cNvPr id="232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Basic convictions about what is right or wrong on a broad range of issues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459191D-602F-4450-87C5-0DAA74EB4769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Individual Characteristics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Personality Variables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Ego strength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mtClean="0"/>
              <a:t>A personality measure of the strength of a person’s convictions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Locus of Control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smtClean="0"/>
              <a:t>A personality attribute that measures the degree to which people believe they control their own life.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b="1" smtClean="0"/>
              <a:t>Internal locus:</a:t>
            </a:r>
            <a:r>
              <a:rPr lang="en-US" smtClean="0"/>
              <a:t> the belief that you control your destiny.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 b="1" smtClean="0"/>
              <a:t>External locus:</a:t>
            </a:r>
            <a:r>
              <a:rPr lang="en-US" smtClean="0"/>
              <a:t> the belief that what happens to you is due to luck or chance.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E651A3B-0AD8-4D6F-B2CD-AA8B37C95980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Other Variables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026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mtClean="0"/>
              <a:t>Structural Variables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mtClean="0"/>
              <a:t>Organizational characteristics and mechanisms that guide and influence individual ethics: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mtClean="0"/>
              <a:t>Performance appraisal systems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mtClean="0"/>
              <a:t>Reward allocation systems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mtClean="0"/>
              <a:t>Behaviors (ethical) of managers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57200" y="3817938"/>
            <a:ext cx="78486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 Organization’s Culture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Intensity of the Ethical Issue</a:t>
            </a:r>
          </a:p>
          <a:p>
            <a:pPr lvl="1">
              <a:defRPr/>
            </a:pPr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32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C4104CEB-85C7-46E9-A627-FE77F3A25E47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</a:t>
            </a:r>
            <a:r>
              <a:rPr lang="en-US" sz="2200" i="1" smtClean="0">
                <a:solidFill>
                  <a:srgbClr val="0066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60500"/>
            <a:ext cx="7645400" cy="46355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Social Responsibility and Economic Performance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what research studies have shown about the relationship between an organization’s social involvement and its economic performance.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Define social screening.</a:t>
            </a:r>
          </a:p>
          <a:p>
            <a:pPr marL="398463" lvl="1" indent="-173038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what conclusion can be reached regarding social responsibility and economic performance.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103DBDE9-705C-4092-A87D-FCA1A4AF7063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0"/>
            <a:ext cx="8077200" cy="366713"/>
          </a:xfrm>
        </p:spPr>
        <p:txBody>
          <a:bodyPr/>
          <a:lstStyle/>
          <a:p>
            <a:pPr marL="1482725" indent="-1482725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5–10	Determinants of Issue Intensity</a:t>
            </a:r>
          </a:p>
        </p:txBody>
      </p:sp>
      <p:sp>
        <p:nvSpPr>
          <p:cNvPr id="43013" name="Line 3"/>
          <p:cNvSpPr>
            <a:spLocks noChangeShapeType="1"/>
          </p:cNvSpPr>
          <p:nvPr/>
        </p:nvSpPr>
        <p:spPr bwMode="auto">
          <a:xfrm>
            <a:off x="609600" y="896938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4" name="Line 4"/>
          <p:cNvSpPr>
            <a:spLocks noChangeShapeType="1"/>
          </p:cNvSpPr>
          <p:nvPr/>
        </p:nvSpPr>
        <p:spPr bwMode="auto">
          <a:xfrm>
            <a:off x="609600" y="49371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371600"/>
            <a:ext cx="78200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C4AF6D71-B3E1-4988-A868-5B3EE2DF9B44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Ethics in an International Context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Ethical standards are not universal.</a:t>
            </a:r>
          </a:p>
          <a:p>
            <a:pPr lvl="1" eaLnBrk="1" hangingPunct="1">
              <a:defRPr/>
            </a:pPr>
            <a:r>
              <a:rPr lang="en-US" smtClean="0"/>
              <a:t>Social and cultural differences determine acceptable behaviors.</a:t>
            </a:r>
          </a:p>
          <a:p>
            <a:pPr eaLnBrk="1" hangingPunct="1">
              <a:defRPr/>
            </a:pPr>
            <a:r>
              <a:rPr lang="en-US" smtClean="0"/>
              <a:t>Foreign Corrupt Practices Act</a:t>
            </a:r>
          </a:p>
          <a:p>
            <a:pPr lvl="1" eaLnBrk="1" hangingPunct="1">
              <a:defRPr/>
            </a:pPr>
            <a:r>
              <a:rPr lang="en-US" smtClean="0"/>
              <a:t>Makes it illegal to corrupt a foreign official yet “token” payments to officials are permissible when doing so is an accepted practice in that country.</a:t>
            </a:r>
          </a:p>
          <a:p>
            <a:pPr eaLnBrk="1" hangingPunct="1">
              <a:defRPr/>
            </a:pPr>
            <a:r>
              <a:rPr lang="en-US" smtClean="0"/>
              <a:t>The Global Compact</a:t>
            </a:r>
          </a:p>
          <a:p>
            <a:pPr lvl="1" eaLnBrk="1" hangingPunct="1">
              <a:defRPr/>
            </a:pPr>
            <a:endParaRPr lang="en-US" smtClean="0"/>
          </a:p>
        </p:txBody>
      </p:sp>
      <p:pic>
        <p:nvPicPr>
          <p:cNvPr id="44038" name="Picture 4" descr="BS0130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800600"/>
            <a:ext cx="32226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C48F47F5-B7EA-45FE-A1D7-D86C2D13737D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8000"/>
            <a:ext cx="8077200" cy="366713"/>
          </a:xfrm>
        </p:spPr>
        <p:txBody>
          <a:bodyPr/>
          <a:lstStyle/>
          <a:p>
            <a:pPr eaLnBrk="1" hangingPunct="1">
              <a:tabLst>
                <a:tab pos="1604963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5–11	The Global Compact</a:t>
            </a:r>
          </a:p>
        </p:txBody>
      </p:sp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609600" y="896938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609600" y="493713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576263" y="1143000"/>
            <a:ext cx="800100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b="1"/>
              <a:t>Human Rights</a:t>
            </a:r>
            <a:r>
              <a:rPr lang="en-US" altLang="en-US" sz="1400" b="1"/>
              <a:t> 	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1: 	Support and respect the protection of international human rights within their 	sphere of influence.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2: 	Make sure business corporations are not complicit in human rights abuses.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400" b="1"/>
          </a:p>
          <a:p>
            <a:pPr eaLnBrk="1" hangingPunct="1">
              <a:spcBef>
                <a:spcPct val="20000"/>
              </a:spcBef>
            </a:pPr>
            <a:r>
              <a:rPr lang="en-US" altLang="en-US" sz="1600" b="1"/>
              <a:t>Labor Standards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3: 	Freedom of association and the effective recognition of the right to collective 	bargaining.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4: 	The elimination of all forms of forced and compulsory labor.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5: 	The effective abolition of child labor.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6: 	The elimination of discrimination in respect of employment and occupation.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400" b="1"/>
          </a:p>
          <a:p>
            <a:pPr eaLnBrk="1" hangingPunct="1">
              <a:spcBef>
                <a:spcPct val="20000"/>
              </a:spcBef>
            </a:pPr>
            <a:r>
              <a:rPr lang="en-US" altLang="en-US" sz="1600" b="1"/>
              <a:t>Environment 	</a:t>
            </a:r>
            <a:r>
              <a:rPr lang="en-US" altLang="en-US" sz="1400" b="1"/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7: 	Support a precautionary approach to environmental challenges.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8: 	Undertake initiatives to promote greater environmental responsibility.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b="1"/>
              <a:t>Principle 9: 	Encourage the development and diffusion of environmentally friendly </a:t>
            </a:r>
            <a:br>
              <a:rPr lang="en-US" altLang="en-US" sz="1400" b="1"/>
            </a:br>
            <a:r>
              <a:rPr lang="en-US" altLang="en-US" sz="1400" b="1"/>
              <a:t>	technologies.</a:t>
            </a: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428625" y="6186488"/>
            <a:ext cx="2076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900" i="1"/>
              <a:t>Source: </a:t>
            </a:r>
            <a:r>
              <a:rPr lang="en-US" altLang="en-US" sz="900"/>
              <a:t>Courtesy of Global Compact.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67AB937D-1F0D-44AA-8C9F-463B72B1EC87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Managers Can Improve Ethical Behavior in An Organization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495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Hire individuals with high ethical standards.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Establish codes of ethics and decision rules.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Lead by example.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Set realistic job goals and include ethics in performance appraisals.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Provide ethics training.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Conduct independent social audits.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mtClean="0"/>
              <a:t>Provide support for individuals facing ethical dilemmas.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013C888D-4A5C-4050-9C05-8FCEE57FA43F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Value of Ethics Training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Can make a difference in ethical behaviors.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Increases employee awareness of ethical issues in business decisions.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Clarifies and reinforces the organization’s standards of conduct.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Helps employees become more confident that they will have the organization’s support when taking unpopular but ethically correct stances.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CDDA251C-DCA2-43EB-ADA4-F7D2CE3CABF8}" type="slidenum">
              <a:rPr lang="en-US" altLang="en-US" sz="1000"/>
              <a:pPr eaLnBrk="1" hangingPunct="1"/>
              <a:t>35</a:t>
            </a:fld>
            <a:endParaRPr lang="en-US" altLang="en-US" sz="1000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7239000" cy="641350"/>
          </a:xfrm>
        </p:spPr>
        <p:txBody>
          <a:bodyPr/>
          <a:lstStyle/>
          <a:p>
            <a:pPr marL="1604963" indent="-1604963" eaLnBrk="1" hangingPunct="1">
              <a:tabLst>
                <a:tab pos="1604963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5–12	Clusters of Variables Found in 83 Corporate Codes of Business Ethics</a:t>
            </a:r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609600" y="1143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4" name="Line 4"/>
          <p:cNvSpPr>
            <a:spLocks noChangeShapeType="1"/>
          </p:cNvSpPr>
          <p:nvPr/>
        </p:nvSpPr>
        <p:spPr bwMode="auto">
          <a:xfrm>
            <a:off x="609600" y="47942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81038" y="1371600"/>
            <a:ext cx="41957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Cluster 1. Be a Dependable Organizational Citizen</a:t>
            </a:r>
          </a:p>
          <a:p>
            <a:pPr eaLnBrk="1" hangingPunct="1"/>
            <a:r>
              <a:rPr lang="en-US" altLang="en-US"/>
              <a:t>1. Comply with safety, health, and security regulations.</a:t>
            </a:r>
          </a:p>
          <a:p>
            <a:pPr eaLnBrk="1" hangingPunct="1"/>
            <a:r>
              <a:rPr lang="en-US" altLang="en-US"/>
              <a:t>2. Demonstrate courtesy, respect, honesty, and fairness.</a:t>
            </a:r>
          </a:p>
          <a:p>
            <a:pPr eaLnBrk="1" hangingPunct="1"/>
            <a:r>
              <a:rPr lang="en-US" altLang="en-US"/>
              <a:t>3. Illegal drugs and alcohol at work are prohibited.</a:t>
            </a:r>
          </a:p>
          <a:p>
            <a:pPr eaLnBrk="1" hangingPunct="1"/>
            <a:r>
              <a:rPr lang="en-US" altLang="en-US"/>
              <a:t>4. Manage personal finances well.</a:t>
            </a:r>
          </a:p>
          <a:p>
            <a:pPr eaLnBrk="1" hangingPunct="1"/>
            <a:r>
              <a:rPr lang="en-US" altLang="en-US"/>
              <a:t>5. Exhibit good attendance and punctuality.</a:t>
            </a:r>
          </a:p>
          <a:p>
            <a:pPr eaLnBrk="1" hangingPunct="1"/>
            <a:r>
              <a:rPr lang="en-US" altLang="en-US"/>
              <a:t>6. Follow directives of supervisors.</a:t>
            </a:r>
          </a:p>
          <a:p>
            <a:pPr eaLnBrk="1" hangingPunct="1"/>
            <a:r>
              <a:rPr lang="en-US" altLang="en-US"/>
              <a:t>7. Do not use abusive language.</a:t>
            </a:r>
          </a:p>
          <a:p>
            <a:pPr eaLnBrk="1" hangingPunct="1"/>
            <a:r>
              <a:rPr lang="en-US" altLang="en-US"/>
              <a:t>8. Dress in business attire.</a:t>
            </a:r>
          </a:p>
          <a:p>
            <a:pPr eaLnBrk="1" hangingPunct="1"/>
            <a:r>
              <a:rPr lang="en-US" altLang="en-US"/>
              <a:t>9. Firearms at work are prohibited.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81038" y="3429000"/>
            <a:ext cx="44958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Cluster 2. Do Not Do Anything Unlawful or Improper That Will Harm the Organization</a:t>
            </a:r>
          </a:p>
          <a:p>
            <a:pPr eaLnBrk="1" hangingPunct="1"/>
            <a:r>
              <a:rPr lang="en-US" altLang="en-US"/>
              <a:t>1. Conduct business in compliance with all laws.</a:t>
            </a:r>
          </a:p>
          <a:p>
            <a:pPr eaLnBrk="1" hangingPunct="1"/>
            <a:r>
              <a:rPr lang="en-US" altLang="en-US"/>
              <a:t>2. Payments for unlawful purposes are prohibited.</a:t>
            </a:r>
          </a:p>
          <a:p>
            <a:pPr eaLnBrk="1" hangingPunct="1"/>
            <a:r>
              <a:rPr lang="en-US" altLang="en-US"/>
              <a:t>3. Bribes are prohibited.</a:t>
            </a:r>
          </a:p>
          <a:p>
            <a:pPr eaLnBrk="1" hangingPunct="1"/>
            <a:r>
              <a:rPr lang="en-US" altLang="en-US"/>
              <a:t>4. Avoid outside activities that impair duties.</a:t>
            </a:r>
          </a:p>
          <a:p>
            <a:pPr eaLnBrk="1" hangingPunct="1"/>
            <a:r>
              <a:rPr lang="en-US" altLang="en-US"/>
              <a:t>5. Maintain confidentiality of records.</a:t>
            </a:r>
          </a:p>
          <a:p>
            <a:pPr eaLnBrk="1" hangingPunct="1"/>
            <a:r>
              <a:rPr lang="en-US" altLang="en-US"/>
              <a:t>6. Comply with all antitrust and trade regulations.</a:t>
            </a:r>
          </a:p>
          <a:p>
            <a:pPr eaLnBrk="1" hangingPunct="1"/>
            <a:r>
              <a:rPr lang="en-US" altLang="en-US"/>
              <a:t>7. Comply with all accounting rules and controls.</a:t>
            </a:r>
          </a:p>
          <a:p>
            <a:pPr eaLnBrk="1" hangingPunct="1"/>
            <a:r>
              <a:rPr lang="en-US" altLang="en-US"/>
              <a:t>8. Do not use company property for personal benefit.</a:t>
            </a:r>
          </a:p>
          <a:p>
            <a:pPr eaLnBrk="1" hangingPunct="1"/>
            <a:r>
              <a:rPr lang="en-US" altLang="en-US"/>
              <a:t>9. Employees are personally accountable for company funds.</a:t>
            </a:r>
          </a:p>
          <a:p>
            <a:pPr eaLnBrk="1" hangingPunct="1"/>
            <a:r>
              <a:rPr lang="en-US" altLang="en-US"/>
              <a:t>10. Do not propagate false or misleading information.</a:t>
            </a:r>
          </a:p>
          <a:p>
            <a:pPr eaLnBrk="1" hangingPunct="1"/>
            <a:r>
              <a:rPr lang="en-US" altLang="en-US"/>
              <a:t>11. Make decisions without regard for personal gain.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800600" y="13843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Cluster 3. Be Good to Customers</a:t>
            </a:r>
          </a:p>
          <a:p>
            <a:pPr eaLnBrk="1" hangingPunct="1"/>
            <a:r>
              <a:rPr lang="en-US" altLang="en-US"/>
              <a:t>1. Convey true claims in product advertisements.</a:t>
            </a:r>
          </a:p>
          <a:p>
            <a:pPr eaLnBrk="1" hangingPunct="1"/>
            <a:r>
              <a:rPr lang="en-US" altLang="en-US"/>
              <a:t>2. Perform assigned duties to the best of your ability.</a:t>
            </a:r>
          </a:p>
          <a:p>
            <a:pPr eaLnBrk="1" hangingPunct="1"/>
            <a:r>
              <a:rPr lang="en-US" altLang="en-US"/>
              <a:t>3. Provide products and services of the highest quality.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57200" y="6073775"/>
            <a:ext cx="5816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F. R. David, “An Empirical Study of Codes of Business Ethics: A Strategic Perspective,” paper presented at the 48</a:t>
            </a:r>
            <a:r>
              <a:rPr lang="en-US" altLang="en-US" sz="900" baseline="30000"/>
              <a:t>th</a:t>
            </a:r>
            <a:r>
              <a:rPr lang="en-US" altLang="en-US" sz="900"/>
              <a:t> Annual Academy of Management Conference, Anaheim, California, August 1988.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304952E4-E4E5-4043-9F94-0143B069C3B1}" type="slidenum">
              <a:rPr lang="en-US" altLang="en-US" sz="1000"/>
              <a:pPr eaLnBrk="1" hangingPunct="1"/>
              <a:t>36</a:t>
            </a:fld>
            <a:endParaRPr lang="en-US" altLang="en-US" sz="100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00063"/>
            <a:ext cx="6477000" cy="641350"/>
          </a:xfrm>
        </p:spPr>
        <p:txBody>
          <a:bodyPr/>
          <a:lstStyle/>
          <a:p>
            <a:pPr marL="1489075" indent="-1489075" eaLnBrk="1" hangingPunct="1">
              <a:tabLst>
                <a:tab pos="1489075" algn="l"/>
              </a:tabLst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5–13	Twelve Questions for Examining the Ethics of a Business Decision</a:t>
            </a:r>
          </a:p>
        </p:txBody>
      </p:sp>
      <p:sp>
        <p:nvSpPr>
          <p:cNvPr id="49157" name="Line 3"/>
          <p:cNvSpPr>
            <a:spLocks noChangeShapeType="1"/>
          </p:cNvSpPr>
          <p:nvPr/>
        </p:nvSpPr>
        <p:spPr bwMode="auto">
          <a:xfrm>
            <a:off x="609600" y="1143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609600" y="4857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533400" y="1327150"/>
            <a:ext cx="83820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Have you defined the problem accurately?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How would you define the problem if you stood on the other side of the fence?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How did this situation occur in the first place?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To whom and to what do you give your loyalty as a person and as a member of the corporation?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What is your intention in making this decision?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How does this intention compare with the probable results?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Whom could your decision or action injure?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Can you discuss the problem with the affected parties before you make the decision?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Are you confident that your position will be as valid over a long period of time as it seems now?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Could you disclose without qualm your decision or action to your boss, your chief executive officer, the board of directors, your family, society as a whole?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What is the symbolic potential of your action if understood? If misunderstood?</a:t>
            </a:r>
          </a:p>
          <a:p>
            <a:pPr eaLnBrk="1" hangingPunct="1">
              <a:spcBef>
                <a:spcPct val="35000"/>
              </a:spcBef>
              <a:buFontTx/>
              <a:buAutoNum type="arabicPeriod"/>
            </a:pPr>
            <a:r>
              <a:rPr lang="en-US" altLang="en-US" sz="1600"/>
              <a:t>Under what conditions would you allow exceptions to your stand?</a:t>
            </a: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442913" y="6067425"/>
            <a:ext cx="6848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Reprinted by permission of </a:t>
            </a:r>
            <a:r>
              <a:rPr lang="en-US" altLang="en-US" sz="900" i="1"/>
              <a:t>Harvard Business Review</a:t>
            </a:r>
            <a:r>
              <a:rPr lang="en-US" altLang="en-US" sz="900"/>
              <a:t>. An exhibit from “Ethics Without the Sermon,” by L. L. Nash. November–December 1981, p. 81. Copyright © 1981 by the President and Fellows of Harvard College. All rights reserved.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59225328-62EF-4B94-AE14-7C53D814602C}" type="slidenum">
              <a:rPr lang="en-US" altLang="en-US" sz="1000"/>
              <a:pPr eaLnBrk="1" hangingPunct="1"/>
              <a:t>37</a:t>
            </a:fld>
            <a:endParaRPr lang="en-US" altLang="en-US" sz="100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Effective Use of a Code of Ethics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Develop a code of ethics as a guide in handling ethical dilemmas in decision making.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Communicate the code regularly to all employees.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Have all levels of management continually reaffirm the importance of the ethics code and the organization’s commitment to the code.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Publicly reprimand and consistently discipline those who break the code.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FCD01EE-ADA3-41EB-8D03-9E28E0EDDCEB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Ethical Leadership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Managers must provide a </a:t>
            </a:r>
            <a:r>
              <a:rPr lang="en-US" i="1" smtClean="0"/>
              <a:t>good role model</a:t>
            </a:r>
            <a:r>
              <a:rPr lang="en-US" smtClean="0"/>
              <a:t> by: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Being ethical and honest at all times.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Telling the truth; don’t hide or manipulate information.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Admitting failure and not trying to cover it up.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Communicating shared ethical values to employees through symbols, stories, and slogans.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Rewarding employees who behave ethically and punish those who do not.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mtClean="0"/>
              <a:t>Protecting employees (</a:t>
            </a:r>
            <a:r>
              <a:rPr lang="en-US" b="1" smtClean="0"/>
              <a:t>whistleblowers</a:t>
            </a:r>
            <a:r>
              <a:rPr lang="en-US" smtClean="0"/>
              <a:t>) who bring to light unethical behaviors or raise ethical issues.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4CFD1955-EA32-43CE-B3B5-E6FCA1D403D3}" type="slidenum">
              <a:rPr lang="en-US" altLang="en-US" sz="1000"/>
              <a:pPr eaLnBrk="1" hangingPunct="1"/>
              <a:t>39</a:t>
            </a:fld>
            <a:endParaRPr lang="en-US" altLang="en-US" sz="1000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Managing Ethical Lapses and Social Irresponsibility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02600" cy="4572000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Provide ethical leadership</a:t>
            </a:r>
          </a:p>
          <a:p>
            <a:pPr eaLnBrk="1" hangingPunct="1">
              <a:defRPr/>
            </a:pPr>
            <a:r>
              <a:rPr lang="en-US" smtClean="0"/>
              <a:t>Protect employees who raise ethical issues (whistle-blowers)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9796A786-9DB2-4B3A-B82E-5071F077029B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70025"/>
            <a:ext cx="7645400" cy="4864100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The Greening of Management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how organizations can go green.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Relate the approaches to being green to the concepts of social obligation, social responsiveness, and social responsibility.</a:t>
            </a:r>
          </a:p>
          <a:p>
            <a:pPr marL="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Values-Based Management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what purposes shared values serve.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relationship of values-based management to ethics.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72793228-ACA1-437D-A22F-A53AE567DC11}" type="slidenum">
              <a:rPr lang="en-US" altLang="en-US" sz="1000"/>
              <a:pPr eaLnBrk="1" hangingPunct="1"/>
              <a:t>40</a:t>
            </a:fld>
            <a:endParaRPr lang="en-US" altLang="en-US" sz="10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Awareness of Social Issues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Social Entrepreneurs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Are individuals or organizations who seek out opportunities to improve society by using practical, innovative, and sustainable approaches.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Want to make the world a better place and have a driving passion to make that happen. </a:t>
            </a:r>
          </a:p>
        </p:txBody>
      </p:sp>
      <p:pic>
        <p:nvPicPr>
          <p:cNvPr id="53254" name="Picture 8" descr="j02811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1792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50462097-5AD5-4795-A0E5-0DC4AB912802}" type="slidenum">
              <a:rPr lang="en-US" altLang="en-US" sz="1000"/>
              <a:pPr eaLnBrk="1" hangingPunct="1"/>
              <a:t>41</a:t>
            </a:fld>
            <a:endParaRPr lang="en-US" altLang="en-US" sz="100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Awareness of Social Issues (cont’d)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Social Impact Management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Is the field of inquiry at the intersection of business practice and wider societal concerns that reflects and respects the complex interdependency of those two realities.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Seeks to answer the question of how to go about increasing managers’ awareness within their decision-making processes of how society is impacted by the conduct and activities of their firms.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B4598DBF-170A-4F33-BC4E-7D6BBE82C985}" type="slidenum">
              <a:rPr lang="en-US" altLang="en-US" sz="1000"/>
              <a:pPr eaLnBrk="1" hangingPunct="1"/>
              <a:t>42</a:t>
            </a:fld>
            <a:endParaRPr lang="en-US" altLang="en-US" sz="10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Terms to Know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975100" cy="5257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classical view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socioeconomic view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obligation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responsiveness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responsibility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screening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greening of management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values-based management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066800"/>
            <a:ext cx="3975100" cy="5257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ethics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values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ego strength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locus of control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code of ethics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whistle-blower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entrepreneur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sz="2400" smtClean="0"/>
              <a:t>social impact management</a:t>
            </a:r>
          </a:p>
          <a:p>
            <a:pPr eaLnBrk="1" hangingPunct="1">
              <a:spcBef>
                <a:spcPct val="30000"/>
              </a:spcBef>
              <a:defRPr/>
            </a:pPr>
            <a:endParaRPr lang="en-US" sz="2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B532F844-896F-47F8-B2B3-F79D6A6EAF66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60500"/>
            <a:ext cx="7645400" cy="4864100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Managerial Ethics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factors that affect ethical and unethical behavior.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important roles managers play in encouraging ethical behavior.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BF569F42-A057-4FEF-8A8A-4DAD198CA67E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8" charset="0"/>
              </a:rPr>
              <a:t>Follow this Learning Outline as you read and study this chapter.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79550"/>
            <a:ext cx="7645400" cy="4648200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Social Responsibility and Ethics in Today’s World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why ethical leadership is important.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how managers and organizations can protect employees who raise ethical issues or concerns.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what role social entrepreneurs play.</a:t>
            </a:r>
          </a:p>
          <a:p>
            <a:pPr marL="398463" lvl="1" indent="-173038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social impact management.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BAB8DF00-DEAC-464F-AC9E-D4674E860978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Social Responsibility?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The Classical View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Management’s only social responsibility is to maximize profits (create a financial return) by operating the business in the best interests of the stockholders (owners of the corporation).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Expending the firm’s resources on doing “social good” unjustifiably increases costs that lower profits to the owners and raises prices to consumers.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D53429CC-D197-4239-895D-89F660F5232B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Social Responsibility? (cont’d)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The Socioeconomic View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Management’s social responsibility goes beyond making profits to include protecting and improving society’s welfare.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Corporations are not independent entities responsible only to stockholders.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Firms have a moral responsibility to larger society to become involved in social, legal, and political issues.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mtClean="0"/>
              <a:t>“To do the right thing”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5–</a:t>
            </a:r>
            <a:fld id="{887A1B42-2DB1-4086-9D54-739F151B5B16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5–1	To Whom is Management Responsible?</a:t>
            </a:r>
          </a:p>
        </p:txBody>
      </p:sp>
      <p:sp>
        <p:nvSpPr>
          <p:cNvPr id="21509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0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700338"/>
            <a:ext cx="77247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B9836B-FE8E-4D87-8B82-D5B5A98AB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047A7-EBE4-4DC6-8DD1-BE2FBC3F4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DB9A4-A449-4775-9252-03FAF70BA59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1021</TotalTime>
  <Words>2773</Words>
  <Application>Microsoft Office PowerPoint</Application>
  <PresentationFormat>On-screen Show (4:3)</PresentationFormat>
  <Paragraphs>425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Wingdings</vt:lpstr>
      <vt:lpstr>Times New Roman</vt:lpstr>
      <vt:lpstr>Frutiger</vt:lpstr>
      <vt:lpstr>Robbins and Coulter 9e.</vt:lpstr>
      <vt:lpstr>Social Responsibility and Managerial Ethics</vt:lpstr>
      <vt:lpstr>L E A R N I N G  O U T L I N E  Follow this Learning Outline as you read and study this chapter.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What Is Social Responsibility?</vt:lpstr>
      <vt:lpstr>What Is Social Responsibility? (cont’d)</vt:lpstr>
      <vt:lpstr>Exhibit 5–1 To Whom is Management Responsible?</vt:lpstr>
      <vt:lpstr>Exhibit 5–2 Arguments For and Against Social Responsibility</vt:lpstr>
      <vt:lpstr>From Obligation to Responsiveness to Responsibility</vt:lpstr>
      <vt:lpstr>Exhibit 5–3 Social Responsibility versus Social Responsiveness</vt:lpstr>
      <vt:lpstr>Does Social Responsibility Pay?</vt:lpstr>
      <vt:lpstr>Exhibit 5–4 Social Investing</vt:lpstr>
      <vt:lpstr>The Greening of Management</vt:lpstr>
      <vt:lpstr>How Organizations Go Green</vt:lpstr>
      <vt:lpstr>Exhibit 5–5 Approaches to Being Green</vt:lpstr>
      <vt:lpstr>Evaluating the Greening of Management</vt:lpstr>
      <vt:lpstr>Values-Based Management</vt:lpstr>
      <vt:lpstr>Exhibit 5–6 Purposes of Shared Values</vt:lpstr>
      <vt:lpstr>Exhibit 5–7 Survey of Stated Values of Organizations</vt:lpstr>
      <vt:lpstr>Managerial Ethics</vt:lpstr>
      <vt:lpstr>Exhibit 5–8 Factors That Affect Ethical and Unethical Behavior</vt:lpstr>
      <vt:lpstr>Factors That Affect Employee Ethics</vt:lpstr>
      <vt:lpstr>Exhibit 5–9 Stages of Moral Development</vt:lpstr>
      <vt:lpstr>Factors That Affect Employee Ethics (cont’d)</vt:lpstr>
      <vt:lpstr>Individual Characteristics Affecting Ethical Behaviors</vt:lpstr>
      <vt:lpstr>Individual Characteristics</vt:lpstr>
      <vt:lpstr>Other Variables</vt:lpstr>
      <vt:lpstr>Exhibit 5–10 Determinants of Issue Intensity</vt:lpstr>
      <vt:lpstr>Ethics in an International Context</vt:lpstr>
      <vt:lpstr>Exhibit 5–11 The Global Compact</vt:lpstr>
      <vt:lpstr>How Managers Can Improve Ethical Behavior in An Organization</vt:lpstr>
      <vt:lpstr>The Value of Ethics Training</vt:lpstr>
      <vt:lpstr>Exhibit 5–12 Clusters of Variables Found in 83 Corporate Codes of Business Ethics</vt:lpstr>
      <vt:lpstr>Exhibit 5–13 Twelve Questions for Examining the Ethics of a Business Decision</vt:lpstr>
      <vt:lpstr>Effective Use of a Code of Ethics</vt:lpstr>
      <vt:lpstr>Ethical Leadership</vt:lpstr>
      <vt:lpstr>Managing Ethical Lapses and Social Irresponsibility</vt:lpstr>
      <vt:lpstr>Awareness of Social Issues</vt:lpstr>
      <vt:lpstr>Awareness of Social Issues (cont’d)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5</dc:subject>
  <dc:creator>Charlie Cook, University of West Alabama</dc:creator>
  <cp:lastModifiedBy>Windows User</cp:lastModifiedBy>
  <cp:revision>70</cp:revision>
  <dcterms:created xsi:type="dcterms:W3CDTF">2003-08-08T20:04:45Z</dcterms:created>
  <dcterms:modified xsi:type="dcterms:W3CDTF">2021-03-06T11:29:15Z</dcterms:modified>
</cp:coreProperties>
</file>