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47"/>
  </p:notesMasterIdLst>
  <p:sldIdLst>
    <p:sldId id="256" r:id="rId5"/>
    <p:sldId id="288" r:id="rId6"/>
    <p:sldId id="289" r:id="rId7"/>
    <p:sldId id="290" r:id="rId8"/>
    <p:sldId id="291" r:id="rId9"/>
    <p:sldId id="259" r:id="rId10"/>
    <p:sldId id="293" r:id="rId11"/>
    <p:sldId id="294" r:id="rId12"/>
    <p:sldId id="274" r:id="rId13"/>
    <p:sldId id="296" r:id="rId14"/>
    <p:sldId id="275" r:id="rId15"/>
    <p:sldId id="297" r:id="rId16"/>
    <p:sldId id="276" r:id="rId17"/>
    <p:sldId id="300" r:id="rId18"/>
    <p:sldId id="327" r:id="rId19"/>
    <p:sldId id="301" r:id="rId20"/>
    <p:sldId id="277" r:id="rId21"/>
    <p:sldId id="303" r:id="rId22"/>
    <p:sldId id="304" r:id="rId23"/>
    <p:sldId id="278" r:id="rId24"/>
    <p:sldId id="306" r:id="rId25"/>
    <p:sldId id="307" r:id="rId26"/>
    <p:sldId id="308" r:id="rId27"/>
    <p:sldId id="309" r:id="rId28"/>
    <p:sldId id="279" r:id="rId29"/>
    <p:sldId id="311" r:id="rId30"/>
    <p:sldId id="280" r:id="rId31"/>
    <p:sldId id="312" r:id="rId32"/>
    <p:sldId id="281" r:id="rId33"/>
    <p:sldId id="282" r:id="rId34"/>
    <p:sldId id="316" r:id="rId35"/>
    <p:sldId id="317" r:id="rId36"/>
    <p:sldId id="283" r:id="rId37"/>
    <p:sldId id="284" r:id="rId38"/>
    <p:sldId id="320" r:id="rId39"/>
    <p:sldId id="321" r:id="rId40"/>
    <p:sldId id="322" r:id="rId41"/>
    <p:sldId id="323" r:id="rId42"/>
    <p:sldId id="286" r:id="rId43"/>
    <p:sldId id="324" r:id="rId44"/>
    <p:sldId id="325" r:id="rId45"/>
    <p:sldId id="272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CC3300"/>
    <a:srgbClr val="CC0000"/>
    <a:srgbClr val="3366CC"/>
    <a:srgbClr val="336600"/>
    <a:srgbClr val="996633"/>
    <a:srgbClr val="99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6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EE77DFA-7810-44F2-8E52-621DA62067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823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B05D5B-D273-4B61-91AA-9C80C790DC1E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9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D65DDB-07B7-4F76-BD76-B46AEC02A1E8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1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19ABFF-2338-4401-AD55-EBAE5DEF2F1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04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48D378-BDFF-45F7-82D7-8910906B396B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81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A25764-1A78-49A3-8DA1-54C3F9CF8CA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32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27E97D-6D99-49F9-BB3F-1DBBDD4CF9CC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34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D04313-C1C6-4AC9-9B08-23D81CBD52C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25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30F606-9D72-4F6F-89CC-578C656071F4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5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127183-6E23-48B0-A173-317CF1FA8566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49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DAEFD7-949C-4546-A781-B79E1DC774F6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16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A8072E-20E8-4765-B2F9-D781BE84CA0A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4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E5D4D8-D8E3-4148-AC5B-B61A40EF7B1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83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6E5E8E-D4C4-482E-A95D-9A21285AC15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43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C53EBE-6824-4F50-B9FD-D6ABF7E0C75E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37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A539E6-67FC-41CB-850F-66D48BEEEC8A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79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5087F4-D6B9-4C9E-BD76-EC24D775265A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04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A442B9-7356-4C12-AA22-EADE0C9C7561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90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DA6902-159E-4D05-A230-E5589784A9DA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21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18A8EA-3B63-4F81-A880-7CC23C11FB43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31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367346-14AC-4140-A911-CFE5CEE0DA37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29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B090D8-D6D1-4944-94DB-D123CB95177C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15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9E0511-83C2-4D5E-BBD9-08A7CA68FC83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7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29518E-3793-4143-871A-8BEA6777FA2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96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792F4B-094E-4BD4-9BF8-2CD9A54F62D2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0D9F4C-2118-404E-9A8C-39CD194FF329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0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BD9BA1-7762-4FA3-B1E6-D1C72B5C3578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99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33F3B9-3373-4134-9419-9DF6CA14C19B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1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ACBD4-C240-4F9D-86EF-8603A7E0C31D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319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630639-4F9D-4D3C-B21B-A6F52C066221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69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16F1F7-DFC7-4A5A-B236-F0C45B7CCD2C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1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0C2BAE-6036-4099-BCAB-FECEE4FF064C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011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DD1E6F-ABCD-4F70-A76E-E15978A94A03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84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F5B494-544C-40F1-804A-D774A228CC9D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0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FE5163-9BCD-43F1-B292-8C03BB8AE84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714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320F76-A5B3-407B-BC8D-8467B76300BE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498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6BE71B-9DA8-4D9B-BACD-38458F8CE8BF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60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3F9ACF-2C37-4E2B-8244-8E2A75F09F21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08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B432FA-5B28-4A7F-B505-FFE8C13841F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7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C20BD8-7B6A-4881-A6AC-FFDAAA53042F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6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1A0F4F-0975-45DD-9AFB-7C01B04A8B5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0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35C7A4-1DC0-45BB-AD7F-9A6A08086BC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1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CDAAB7-6FAE-4425-9B96-ECFA159AD21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3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1800"/>
            <a:ext cx="89916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7467600" y="2611438"/>
            <a:ext cx="1143000" cy="27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CC6600"/>
                </a:solidFill>
              </a:rPr>
              <a:t>ninth edition</a:t>
            </a:r>
          </a:p>
        </p:txBody>
      </p:sp>
      <p:sp>
        <p:nvSpPr>
          <p:cNvPr id="6" name="Text Box 19"/>
          <p:cNvSpPr txBox="1">
            <a:spLocks noChangeArrowheads="1"/>
          </p:cNvSpPr>
          <p:nvPr userDrawn="1"/>
        </p:nvSpPr>
        <p:spPr bwMode="auto">
          <a:xfrm>
            <a:off x="3175000" y="2930525"/>
            <a:ext cx="2438400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STEPHEN P. ROBBINS</a:t>
            </a:r>
          </a:p>
        </p:txBody>
      </p:sp>
      <p:sp>
        <p:nvSpPr>
          <p:cNvPr id="7" name="Text Box 26"/>
          <p:cNvSpPr txBox="1">
            <a:spLocks noChangeArrowheads="1"/>
          </p:cNvSpPr>
          <p:nvPr userDrawn="1"/>
        </p:nvSpPr>
        <p:spPr bwMode="auto">
          <a:xfrm>
            <a:off x="6400800" y="6327775"/>
            <a:ext cx="25288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PowerPoint Presentation by Charlie Cook</a:t>
            </a:r>
            <a:b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University of West Alabama</a:t>
            </a:r>
          </a:p>
        </p:txBody>
      </p:sp>
      <p:pic>
        <p:nvPicPr>
          <p:cNvPr id="8" name="Picture 27" descr="ph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6276975"/>
            <a:ext cx="549275" cy="4143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705600" y="2930525"/>
            <a:ext cx="2011363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MARY COULTER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886200" y="3724275"/>
            <a:ext cx="4648200" cy="1752600"/>
          </a:xfrm>
        </p:spPr>
        <p:txBody>
          <a:bodyPr/>
          <a:lstStyle>
            <a:lvl1pPr>
              <a:defRPr>
                <a:solidFill>
                  <a:srgbClr val="CC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5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3733800"/>
            <a:ext cx="17526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366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638" y="6308725"/>
            <a:ext cx="2468562" cy="384175"/>
          </a:xfrm>
        </p:spPr>
        <p:txBody>
          <a:bodyPr lIns="91440" rIns="91440"/>
          <a:lstStyle>
            <a:lvl1pPr>
              <a:defRPr sz="9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09592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6–</a:t>
            </a:r>
            <a:fld id="{09F1DE53-8193-4FA5-8976-F85B6E7B83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1045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256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245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6–</a:t>
            </a:r>
            <a:fld id="{9E077119-AB54-44C3-B3E0-93D84E567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47910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6–</a:t>
            </a:r>
            <a:fld id="{0EC79D24-0EFD-4952-A127-513DAA2E1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95003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6–</a:t>
            </a:r>
            <a:fld id="{41B4D6F2-BD4C-4420-9BAB-471BD4C1F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82637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6–</a:t>
            </a:r>
            <a:fld id="{0D75A50A-A594-45E7-B4AE-D15D4AD81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3343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6–</a:t>
            </a:r>
            <a:fld id="{D589A7F8-B403-415B-A857-9253F079B4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39746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6–</a:t>
            </a:r>
            <a:fld id="{EC642DEA-675E-4BCC-A1C8-6097041836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92755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6–</a:t>
            </a:r>
            <a:fld id="{23661DFE-46BC-44A9-8567-97203D8CE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55193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6–</a:t>
            </a:r>
            <a:fld id="{9BE425B0-8023-4519-B1E9-B8A1E1424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54498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6–</a:t>
            </a:r>
            <a:fld id="{1C3F4641-DE0E-4C8C-B5AC-9DE905A09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87616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1722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172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6–</a:t>
            </a:r>
            <a:fld id="{080E7A24-0821-43E2-94CB-CF1EED76F0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sz="24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74725" indent="-2349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v"/>
        <a:defRPr sz="20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311275" indent="-2222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657350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1145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717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0289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861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038600" y="3657600"/>
            <a:ext cx="4343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Decision-Making: The Essence of the Manager’s Job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800475"/>
            <a:ext cx="1600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b="1" smtClean="0">
                <a:solidFill>
                  <a:srgbClr val="003366"/>
                </a:solidFill>
              </a:rPr>
              <a:t>Chapter</a:t>
            </a:r>
            <a:r>
              <a:rPr lang="en-US" smtClean="0"/>
              <a:t/>
            </a:r>
            <a:br>
              <a:rPr lang="en-US" smtClean="0"/>
            </a:br>
            <a:r>
              <a:rPr lang="en-US" sz="7200" b="1" smtClean="0"/>
              <a:t>6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064FE2CE-9CD7-42A9-80AD-E2C274F36365}" type="slidenum">
              <a:rPr lang="en-US" altLang="en-US" sz="1000"/>
              <a:pPr eaLnBrk="1" hangingPunct="1"/>
              <a:t>10</a:t>
            </a:fld>
            <a:endParaRPr lang="en-US" altLang="en-US" sz="100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Step 4: Developing Alternatives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02600" cy="148431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Identifying viable alternatives</a:t>
            </a:r>
          </a:p>
          <a:p>
            <a:pPr lvl="1" eaLnBrk="1" hangingPunct="1">
              <a:defRPr/>
            </a:pPr>
            <a:r>
              <a:rPr lang="en-US" smtClean="0"/>
              <a:t>Alternatives are listed (without evaluation) that can resolve the problem.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Step 5: Analyzing Alternatives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533400" y="3352800"/>
            <a:ext cx="8102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Appraising each alternative’s strengths and weaknesses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alternative’s appraisal is based on its ability to resolve the issues identified in steps 2 and 3.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5" grpId="0" build="p" autoUpdateAnimBg="0"/>
      <p:bldP spid="141316" grpId="0"/>
      <p:bldP spid="14131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870F6D19-E2F5-4E44-AB40-BA4D44DDF3C3}" type="slidenum">
              <a:rPr lang="en-US" altLang="en-US" sz="1000"/>
              <a:pPr eaLnBrk="1" hangingPunct="1"/>
              <a:t>11</a:t>
            </a:fld>
            <a:endParaRPr lang="en-US" altLang="en-US" sz="100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6248400" cy="641350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6–3	Assessed Values of Laptop Computers Using Decision Criteria</a:t>
            </a:r>
          </a:p>
        </p:txBody>
      </p:sp>
      <p:sp>
        <p:nvSpPr>
          <p:cNvPr id="13317" name="Line 3"/>
          <p:cNvSpPr>
            <a:spLocks noChangeShapeType="1"/>
          </p:cNvSpPr>
          <p:nvPr/>
        </p:nvSpPr>
        <p:spPr bwMode="auto">
          <a:xfrm>
            <a:off x="609600" y="12192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8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2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603FCAD6-F09A-4E53-8776-FC3B94BEE2B8}" type="slidenum">
              <a:rPr lang="en-US" altLang="en-US" sz="1000"/>
              <a:pPr eaLnBrk="1" hangingPunct="1"/>
              <a:t>12</a:t>
            </a:fld>
            <a:endParaRPr lang="en-US" altLang="en-US" sz="100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Step 6: Selecting an Alternative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02600" cy="14017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Choosing the best alternative</a:t>
            </a:r>
          </a:p>
          <a:p>
            <a:pPr lvl="1" eaLnBrk="1" hangingPunct="1">
              <a:defRPr/>
            </a:pPr>
            <a:r>
              <a:rPr lang="en-US" smtClean="0"/>
              <a:t>The alternative with the highest total weight is chosen.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Step 7: Implementing the Alternative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533400" y="3382963"/>
            <a:ext cx="8102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Putting the chosen alternative into action.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Conveying the decision to and gaining commitment from those who will carry out the decision.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/>
      <p:bldP spid="143363" grpId="0" build="p" autoUpdateAnimBg="0"/>
      <p:bldP spid="143364" grpId="0"/>
      <p:bldP spid="14336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AF6EA6F5-68D0-4435-82D5-AD307484148A}" type="slidenum">
              <a:rPr lang="en-US" altLang="en-US" sz="1000"/>
              <a:pPr eaLnBrk="1" hangingPunct="1"/>
              <a:t>13</a:t>
            </a:fld>
            <a:endParaRPr lang="en-US" altLang="en-US" sz="100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5943600" cy="641350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6–4	Evaluation of Laptop Alternatives Against Weighted Criteria</a:t>
            </a:r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609600" y="12192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414463"/>
            <a:ext cx="8058150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0D00D428-A8D3-4CD7-ABC0-0988A176128F}" type="slidenum">
              <a:rPr lang="en-US" altLang="en-US" sz="1000"/>
              <a:pPr eaLnBrk="1" hangingPunct="1"/>
              <a:t>14</a:t>
            </a:fld>
            <a:endParaRPr lang="en-US" altLang="en-US" sz="1000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Step 8: Evaluating the Decision’s Effectiveness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495800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defRPr/>
            </a:pPr>
            <a:r>
              <a:rPr lang="en-US" smtClean="0"/>
              <a:t>The soundness of the decision is judged by its outcomes.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smtClean="0"/>
              <a:t>How effectively was the problem resolved by outcomes resulting from the chosen alternatives?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smtClean="0"/>
              <a:t>If the problem was not resolved, what went wrong?</a:t>
            </a:r>
          </a:p>
          <a:p>
            <a:pPr eaLnBrk="1" hangingPunct="1">
              <a:spcBef>
                <a:spcPct val="45000"/>
              </a:spcBef>
              <a:defRPr/>
            </a:pP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29343A75-9A35-4BC6-9E56-225658CFAD5E}" type="slidenum">
              <a:rPr lang="en-US" altLang="en-US" sz="1000"/>
              <a:pPr eaLnBrk="1" hangingPunct="1"/>
              <a:t>15</a:t>
            </a:fld>
            <a:endParaRPr lang="en-US" altLang="en-US" sz="1000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62484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6–5	Decisions in the Management Functions</a:t>
            </a:r>
          </a:p>
        </p:txBody>
      </p:sp>
      <p:sp>
        <p:nvSpPr>
          <p:cNvPr id="17413" name="Line 3"/>
          <p:cNvSpPr>
            <a:spLocks noChangeShapeType="1"/>
          </p:cNvSpPr>
          <p:nvPr/>
        </p:nvSpPr>
        <p:spPr bwMode="auto">
          <a:xfrm>
            <a:off x="609600" y="957263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4750"/>
            <a:ext cx="79248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DE3CF829-9F32-487F-BD56-C5D405DB60BC}" type="slidenum">
              <a:rPr lang="en-US" altLang="en-US" sz="1000"/>
              <a:pPr eaLnBrk="1" hangingPunct="1"/>
              <a:t>16</a:t>
            </a:fld>
            <a:endParaRPr lang="en-US" altLang="en-US" sz="1000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Making Decisions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buFontTx/>
              <a:buNone/>
              <a:defRPr/>
            </a:pPr>
            <a:r>
              <a:rPr lang="en-US" smtClean="0"/>
              <a:t>Rationality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dirty="0" smtClean="0"/>
              <a:t>Managers make consistent, value-maximizing choices with specified constraints.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dirty="0" smtClean="0"/>
              <a:t>Assumptions are that decision makers: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dirty="0" smtClean="0"/>
              <a:t>Are perfectly rational, fully objective, and logical.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dirty="0" smtClean="0"/>
              <a:t>Have carefully defined the problem and identified all viable alternatives.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dirty="0" smtClean="0"/>
              <a:t>Have a clear and specific goal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dirty="0" smtClean="0"/>
              <a:t>Will select the alternative that maximizes outcomes in the organization’s interests rather than in their personal interests.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EA02F4C0-B790-4161-9C32-806B214825D7}" type="slidenum">
              <a:rPr lang="en-US" altLang="en-US" sz="1000"/>
              <a:pPr eaLnBrk="1" hangingPunct="1"/>
              <a:t>17</a:t>
            </a:fld>
            <a:endParaRPr lang="en-US" altLang="en-US" sz="10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6–6	Assumptions of Rationality</a:t>
            </a:r>
          </a:p>
        </p:txBody>
      </p:sp>
      <p:sp>
        <p:nvSpPr>
          <p:cNvPr id="19461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391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03FDCDAD-EF3A-42AB-8DA6-B697159AD89F}" type="slidenum">
              <a:rPr lang="en-US" altLang="en-US" sz="1000"/>
              <a:pPr eaLnBrk="1" hangingPunct="1"/>
              <a:t>18</a:t>
            </a:fld>
            <a:endParaRPr lang="en-US" altLang="en-US" sz="100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Making Decisions (cont’d)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mtClean="0"/>
              <a:t>Bounded Rationality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mtClean="0"/>
              <a:t>Managers make decisions rationally, but are limited (bounded) by their ability to process information.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mtClean="0"/>
              <a:t>Assumptions are that decision makers: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mtClean="0"/>
              <a:t>Will not seek out or have knowledge of all alternatives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mtClean="0"/>
              <a:t>Will </a:t>
            </a:r>
            <a:r>
              <a:rPr lang="en-US" b="1" i="1" smtClean="0">
                <a:solidFill>
                  <a:srgbClr val="993300"/>
                </a:solidFill>
              </a:rPr>
              <a:t>satisfice</a:t>
            </a:r>
            <a:r>
              <a:rPr lang="en-US" smtClean="0">
                <a:cs typeface="Arial" charset="0"/>
              </a:rPr>
              <a:t>—choose the first alternative encountered that satisfactorily solves the problem—</a:t>
            </a:r>
            <a:r>
              <a:rPr lang="en-US" smtClean="0"/>
              <a:t>rather than maximize the outcome of their decision by considering all alternatives and choosing the best.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mtClean="0"/>
              <a:t>Influence on decision making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mtClean="0"/>
              <a:t>Escalation of commitment: an increased commitment to a previous decision despite evidence that it may have been wrong.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BFD1D461-9FB6-4555-A308-CA5D3B046076}" type="slidenum">
              <a:rPr lang="en-US" altLang="en-US" sz="1000"/>
              <a:pPr eaLnBrk="1" hangingPunct="1"/>
              <a:t>19</a:t>
            </a:fld>
            <a:endParaRPr lang="en-US" altLang="en-US" sz="100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Role of Intuition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en-US" smtClean="0"/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Intuitive decision making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Making decisions on the basis of experience, feelings, and accumulated judgment. </a:t>
            </a:r>
          </a:p>
          <a:p>
            <a:pPr lvl="1" eaLnBrk="1" hangingPunct="1">
              <a:spcBef>
                <a:spcPct val="50000"/>
              </a:spcBef>
              <a:defRPr/>
            </a:pP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84E0A5D9-1F11-4CFF-9D67-D48AB282CFD5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The Decision-Making Process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Define decision and decision-making process.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eight steps in the decision-making process.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The Manager as Decision Maker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the assumptions of rational decision making.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concepts of bounded rationality, satisficing, and escalation of commitment.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intuitive decision making.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Contrast programmed and nonprogrammed decisions.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1EEEC9D9-1D10-455E-B50D-C32B4753C662}" type="slidenum">
              <a:rPr lang="en-US" altLang="en-US" sz="1000"/>
              <a:pPr eaLnBrk="1" hangingPunct="1"/>
              <a:t>20</a:t>
            </a:fld>
            <a:endParaRPr lang="en-US" altLang="en-US" sz="100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6–7	What is Intuition?</a:t>
            </a:r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63688"/>
            <a:ext cx="79248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425450" y="6075363"/>
            <a:ext cx="449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 </a:t>
            </a:r>
            <a:r>
              <a:rPr lang="en-US" altLang="en-US" sz="900"/>
              <a:t>Based on L. A. Burke and M. K. Miller, “Taking the Mystery Out of Intuitive Decision Making,” </a:t>
            </a:r>
            <a:r>
              <a:rPr lang="en-US" altLang="en-US" sz="900" i="1"/>
              <a:t>Academy of Management Executive</a:t>
            </a:r>
            <a:r>
              <a:rPr lang="en-US" altLang="en-US" sz="900"/>
              <a:t>, October 1999, pp. 91–99.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A0A7303F-9C0C-43EF-BFAC-4F60F6C241CC}" type="slidenum">
              <a:rPr lang="en-US" altLang="en-US" sz="1000"/>
              <a:pPr eaLnBrk="1" hangingPunct="1"/>
              <a:t>21</a:t>
            </a:fld>
            <a:endParaRPr lang="en-US" altLang="en-US" sz="100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Types of Problems and Decisions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Structured Problems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Involve goals that clear.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Are familiar (have occurred before).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Are easily and completely defined</a:t>
            </a:r>
            <a:r>
              <a:rPr lang="en-US" smtClean="0">
                <a:cs typeface="Arial" charset="0"/>
              </a:rPr>
              <a:t>—infor</a:t>
            </a:r>
            <a:r>
              <a:rPr lang="en-US" smtClean="0"/>
              <a:t>mation about the problem is available and complete.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Programmed Decision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A repetitive decision that can be handled by a routine approach.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95B682AB-9735-4E2F-9842-0547DCC7815E}" type="slidenum">
              <a:rPr lang="en-US" altLang="en-US" sz="1000"/>
              <a:pPr eaLnBrk="1" hangingPunct="1"/>
              <a:t>22</a:t>
            </a:fld>
            <a:endParaRPr lang="en-US" altLang="en-US" sz="1000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Types of Programmed Decisions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Policy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A general guideline for making a decision about a structured problem.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Procedure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A series of interrelated steps that a manager can use to respond (applying a policy) to a structured problem.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Rule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An explicit statement that limits what a manager or employee can or cannot do.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0305130C-F5E2-4205-BC67-1B2F603446C5}" type="slidenum">
              <a:rPr lang="en-US" altLang="en-US" sz="1000"/>
              <a:pPr eaLnBrk="1" hangingPunct="1"/>
              <a:t>23</a:t>
            </a:fld>
            <a:endParaRPr lang="en-US" altLang="en-US" sz="1000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Policy, Procedure, and Rule Examples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Policy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Accept all customer-returned merchandise.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Procedure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Follow all steps for completing merchandise return documentation.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Rules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Managers must approve all refunds over $50.00.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No credit purchases are refunded for cash.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DA53BC19-DBF0-475A-9673-AC435D7EBB24}" type="slidenum">
              <a:rPr lang="en-US" altLang="en-US" sz="1000"/>
              <a:pPr eaLnBrk="1" hangingPunct="1"/>
              <a:t>24</a:t>
            </a:fld>
            <a:endParaRPr lang="en-US" altLang="en-US" sz="100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Problems and Decisions (cont’d)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Unstructured Problems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Problems that are new or unusual and for which information is ambiguous or incomplete.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Problems that will require custom-made solutions.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Nonprogrammed Decisions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Decisions that are unique and nonrecurring.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Decisions that generate unique responses.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37A4E044-994F-4D00-9DD6-B1E697CB0BA3}" type="slidenum">
              <a:rPr lang="en-US" altLang="en-US" sz="1000"/>
              <a:pPr eaLnBrk="1" hangingPunct="1"/>
              <a:t>25</a:t>
            </a:fld>
            <a:endParaRPr lang="en-US" altLang="en-US" sz="100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79248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6–8	Programmed versus Nonprogrammed Decisions</a:t>
            </a: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609600" y="9906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295400"/>
            <a:ext cx="787717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E9E4DE3E-51E3-49BE-8203-3042F7BB2A21}" type="slidenum">
              <a:rPr lang="en-US" altLang="en-US" sz="1000"/>
              <a:pPr eaLnBrk="1" hangingPunct="1"/>
              <a:t>26</a:t>
            </a:fld>
            <a:endParaRPr lang="en-US" altLang="en-US" sz="100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Decision-Making Conditions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Certainty</a:t>
            </a:r>
          </a:p>
          <a:p>
            <a:pPr lvl="1" eaLnBrk="1" hangingPunct="1">
              <a:defRPr/>
            </a:pPr>
            <a:r>
              <a:rPr lang="en-US" smtClean="0"/>
              <a:t>A situation in which a manager can make an accurate decision because the outcome of every alternative choice is known.</a:t>
            </a:r>
          </a:p>
          <a:p>
            <a:pPr eaLnBrk="1" hangingPunct="1">
              <a:defRPr/>
            </a:pPr>
            <a:r>
              <a:rPr lang="en-US" smtClean="0"/>
              <a:t>Risk</a:t>
            </a:r>
          </a:p>
          <a:p>
            <a:pPr lvl="1" eaLnBrk="1" hangingPunct="1">
              <a:defRPr/>
            </a:pPr>
            <a:r>
              <a:rPr lang="en-US" smtClean="0"/>
              <a:t>A situation in which the manager is able to estimate the likelihood (probability) of outcomes that result from the choice of particular alternatives.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D4269403-8B3F-4430-A8BF-D4382750B6A2}" type="slidenum">
              <a:rPr lang="en-US" altLang="en-US" sz="1000"/>
              <a:pPr eaLnBrk="1" hangingPunct="1"/>
              <a:t>27</a:t>
            </a:fld>
            <a:endParaRPr lang="en-US" altLang="en-US" sz="10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5638800" cy="641350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6–9	Expected Value for Revenues from the Addition of One Ski Lift</a:t>
            </a:r>
          </a:p>
        </p:txBody>
      </p:sp>
      <p:sp>
        <p:nvSpPr>
          <p:cNvPr id="29701" name="Line 3"/>
          <p:cNvSpPr>
            <a:spLocks noChangeShapeType="1"/>
          </p:cNvSpPr>
          <p:nvPr/>
        </p:nvSpPr>
        <p:spPr bwMode="auto">
          <a:xfrm>
            <a:off x="609600" y="12192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2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1012825" y="2057400"/>
            <a:ext cx="70866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452688" algn="ctr"/>
                <a:tab pos="3205163" algn="ctr"/>
                <a:tab pos="4119563" algn="ctr"/>
                <a:tab pos="4916488" algn="ctr"/>
                <a:tab pos="5948363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452688" algn="ctr"/>
                <a:tab pos="3205163" algn="ctr"/>
                <a:tab pos="4119563" algn="ctr"/>
                <a:tab pos="4916488" algn="ctr"/>
                <a:tab pos="5948363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452688" algn="ctr"/>
                <a:tab pos="3205163" algn="ctr"/>
                <a:tab pos="4119563" algn="ctr"/>
                <a:tab pos="4916488" algn="ctr"/>
                <a:tab pos="5948363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452688" algn="ctr"/>
                <a:tab pos="3205163" algn="ctr"/>
                <a:tab pos="4119563" algn="ctr"/>
                <a:tab pos="4916488" algn="ctr"/>
                <a:tab pos="5948363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452688" algn="ctr"/>
                <a:tab pos="3205163" algn="ctr"/>
                <a:tab pos="4119563" algn="ctr"/>
                <a:tab pos="4916488" algn="ctr"/>
                <a:tab pos="5948363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2688" algn="ctr"/>
                <a:tab pos="3205163" algn="ctr"/>
                <a:tab pos="4119563" algn="ctr"/>
                <a:tab pos="4916488" algn="ctr"/>
                <a:tab pos="5948363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2688" algn="ctr"/>
                <a:tab pos="3205163" algn="ctr"/>
                <a:tab pos="4119563" algn="ctr"/>
                <a:tab pos="4916488" algn="ctr"/>
                <a:tab pos="5948363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2688" algn="ctr"/>
                <a:tab pos="3205163" algn="ctr"/>
                <a:tab pos="4119563" algn="ctr"/>
                <a:tab pos="4916488" algn="ctr"/>
                <a:tab pos="5948363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2688" algn="ctr"/>
                <a:tab pos="3205163" algn="ctr"/>
                <a:tab pos="4119563" algn="ctr"/>
                <a:tab pos="4916488" algn="ctr"/>
                <a:tab pos="5948363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					Expected</a:t>
            </a:r>
            <a:br>
              <a:rPr lang="en-US" altLang="en-US" sz="1800" b="1"/>
            </a:br>
            <a:r>
              <a:rPr lang="en-US" altLang="en-US" sz="1800" b="1"/>
              <a:t>	Expected	×	Probability	=	Value of Each</a:t>
            </a:r>
            <a:br>
              <a:rPr lang="en-US" altLang="en-US" sz="1800" b="1"/>
            </a:br>
            <a:r>
              <a:rPr lang="en-US" altLang="en-US" sz="1800" b="1"/>
              <a:t>Event	Revenues				Alternative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Heavy snowfall 	$850,000		0.3	=	$255,000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Normal snowfall 	  725,000		0.5	=	   362,500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Light snowfall 	   350,000		0.2	=	      </a:t>
            </a:r>
            <a:r>
              <a:rPr lang="en-US" altLang="en-US" sz="1800" b="1" u="sng"/>
              <a:t>70,000</a:t>
            </a:r>
            <a:r>
              <a:rPr lang="en-US" altLang="en-US" sz="1800" b="1"/>
              <a:t/>
            </a:r>
            <a:br>
              <a:rPr lang="en-US" altLang="en-US" sz="1800" b="1"/>
            </a:br>
            <a:r>
              <a:rPr lang="en-US" altLang="en-US" sz="1800" b="1"/>
              <a:t>					  $687,500</a:t>
            </a:r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1066800" y="2971800"/>
            <a:ext cx="678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36DD4316-4539-4805-B1FC-1E2B0FD7EDA0}" type="slidenum">
              <a:rPr lang="en-US" altLang="en-US" sz="1000"/>
              <a:pPr eaLnBrk="1" hangingPunct="1"/>
              <a:t>28</a:t>
            </a:fld>
            <a:endParaRPr lang="en-US" altLang="en-US" sz="1000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Decision-Making Conditions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Uncertainty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Limited information prevents estimation of outcome probabilities for alternatives associated with the problem and may force managers to rely on intuition, hunches, and “gut feelings”.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b="1" smtClean="0"/>
              <a:t>Maximax:</a:t>
            </a:r>
            <a:r>
              <a:rPr lang="en-US" smtClean="0"/>
              <a:t> the optimistic manager’s choice to maximize the maximum payoff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b="1" smtClean="0"/>
              <a:t>Maximin:</a:t>
            </a:r>
            <a:r>
              <a:rPr lang="en-US" smtClean="0"/>
              <a:t> the pessimistic manager’s choice to maximize the minimum payoff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b="1" smtClean="0"/>
              <a:t>Minimax:</a:t>
            </a:r>
            <a:r>
              <a:rPr lang="en-US" smtClean="0"/>
              <a:t> the manager’s choice to minimize maximum regret.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2061DA2A-D04B-41E6-9FE9-2F01BC2EBED8}" type="slidenum">
              <a:rPr lang="en-US" altLang="en-US" sz="1000"/>
              <a:pPr eaLnBrk="1" hangingPunct="1"/>
              <a:t>29</a:t>
            </a:fld>
            <a:endParaRPr lang="en-US" altLang="en-US" sz="100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482725" indent="-1482725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6–10	Payoff Matrix</a:t>
            </a:r>
          </a:p>
        </p:txBody>
      </p:sp>
      <p:sp>
        <p:nvSpPr>
          <p:cNvPr id="3174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19200"/>
            <a:ext cx="7924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9E13F937-CE96-4075-B1C6-C26D573BD75A}" type="slidenum">
              <a:rPr lang="en-US" altLang="en-US" sz="1000"/>
              <a:pPr eaLnBrk="1" hangingPunct="1"/>
              <a:t>3</a:t>
            </a:fld>
            <a:endParaRPr lang="en-US" altLang="en-US" sz="100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 (cont’d)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The Manager as Decision Maker (cont’d)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Contrast the three decision-making conditions.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maximax, maximin, and minimax decision choice approaches.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four decision making styles.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the twelve decision-making biases managers may exhibit.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how manager can deal with the negative effects of decision errors and biases.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the managerial decision-making model.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66344D41-C50D-44A4-BD84-7DF35D60AF3B}" type="slidenum">
              <a:rPr lang="en-US" altLang="en-US" sz="1000"/>
              <a:pPr eaLnBrk="1" hangingPunct="1"/>
              <a:t>30</a:t>
            </a:fld>
            <a:endParaRPr lang="en-US" altLang="en-US" sz="100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eaLnBrk="1" hangingPunct="1">
              <a:tabLst>
                <a:tab pos="1482725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6–11	Regret Matrix</a:t>
            </a:r>
          </a:p>
        </p:txBody>
      </p:sp>
      <p:sp>
        <p:nvSpPr>
          <p:cNvPr id="32773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19200"/>
            <a:ext cx="7848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5C4C13D1-5071-452C-BDE0-245893B52EFE}" type="slidenum">
              <a:rPr lang="en-US" altLang="en-US" sz="1000"/>
              <a:pPr eaLnBrk="1" hangingPunct="1"/>
              <a:t>31</a:t>
            </a:fld>
            <a:endParaRPr lang="en-US" altLang="en-US" sz="100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Decision-Making Styles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Dimensions of Decision-Making Styles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Ways of thinking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smtClean="0"/>
              <a:t>Rational, orderly, and consistent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smtClean="0"/>
              <a:t>Intuitive, creative, and unique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Tolerance for ambiguity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smtClean="0"/>
              <a:t>Low tolerance: require consistency and order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smtClean="0"/>
              <a:t>High tolerance: multiple thoughts simultaneously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34905F5A-888D-4A46-B1DE-0E0B01521061}" type="slidenum">
              <a:rPr lang="en-US" altLang="en-US" sz="1000"/>
              <a:pPr eaLnBrk="1" hangingPunct="1"/>
              <a:t>32</a:t>
            </a:fld>
            <a:endParaRPr lang="en-US" altLang="en-US" sz="100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Decision-Making Styles (cont’d)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Types of Decision Makers</a:t>
            </a:r>
          </a:p>
          <a:p>
            <a:pPr lvl="1" eaLnBrk="1" hangingPunct="1">
              <a:defRPr/>
            </a:pPr>
            <a:r>
              <a:rPr lang="en-US" smtClean="0"/>
              <a:t>Directive</a:t>
            </a:r>
          </a:p>
          <a:p>
            <a:pPr lvl="2" eaLnBrk="1" hangingPunct="1">
              <a:defRPr/>
            </a:pPr>
            <a:r>
              <a:rPr lang="en-US" smtClean="0"/>
              <a:t>Use minimal information and consider few alternatives.</a:t>
            </a:r>
          </a:p>
          <a:p>
            <a:pPr lvl="1" eaLnBrk="1" hangingPunct="1">
              <a:defRPr/>
            </a:pPr>
            <a:r>
              <a:rPr lang="en-US" smtClean="0"/>
              <a:t>Analytic</a:t>
            </a:r>
          </a:p>
          <a:p>
            <a:pPr lvl="2" eaLnBrk="1" hangingPunct="1">
              <a:defRPr/>
            </a:pPr>
            <a:r>
              <a:rPr lang="en-US" smtClean="0"/>
              <a:t>Make careful decisions in unique situations.</a:t>
            </a:r>
          </a:p>
          <a:p>
            <a:pPr lvl="1" eaLnBrk="1" hangingPunct="1">
              <a:defRPr/>
            </a:pPr>
            <a:r>
              <a:rPr lang="en-US" smtClean="0"/>
              <a:t>Conceptual</a:t>
            </a:r>
          </a:p>
          <a:p>
            <a:pPr lvl="2" eaLnBrk="1" hangingPunct="1">
              <a:defRPr/>
            </a:pPr>
            <a:r>
              <a:rPr lang="en-US" smtClean="0"/>
              <a:t>Maintain a broad outlook and consider many alternatives in making decisions.</a:t>
            </a:r>
          </a:p>
          <a:p>
            <a:pPr lvl="1" eaLnBrk="1" hangingPunct="1">
              <a:defRPr/>
            </a:pPr>
            <a:r>
              <a:rPr lang="en-US" smtClean="0"/>
              <a:t>Behavioral</a:t>
            </a:r>
          </a:p>
          <a:p>
            <a:pPr lvl="2" eaLnBrk="1" hangingPunct="1">
              <a:defRPr/>
            </a:pPr>
            <a:r>
              <a:rPr lang="en-US" smtClean="0"/>
              <a:t>Avoid conflict by working well with others and being receptive to suggestions.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49557957-16DF-4C56-BA3A-A5910D054202}" type="slidenum">
              <a:rPr lang="en-US" altLang="en-US" sz="1000"/>
              <a:pPr eaLnBrk="1" hangingPunct="1"/>
              <a:t>33</a:t>
            </a:fld>
            <a:endParaRPr lang="en-US" altLang="en-US" sz="100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eaLnBrk="1" hangingPunct="1">
              <a:tabLst>
                <a:tab pos="1482725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6–12	Decision-Making Matrix</a:t>
            </a:r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66825"/>
            <a:ext cx="55340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6CAF4446-4FD9-400D-9079-5AF9DF0A03F9}" type="slidenum">
              <a:rPr lang="en-US" altLang="en-US" sz="1000"/>
              <a:pPr eaLnBrk="1" hangingPunct="1"/>
              <a:t>34</a:t>
            </a:fld>
            <a:endParaRPr lang="en-US" altLang="en-US" sz="100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eaLnBrk="1" hangingPunct="1">
              <a:tabLst>
                <a:tab pos="1482725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6–13	Common Decision-Making Errors and Biases</a:t>
            </a:r>
          </a:p>
        </p:txBody>
      </p:sp>
      <p:sp>
        <p:nvSpPr>
          <p:cNvPr id="3686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66825"/>
            <a:ext cx="67056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6D7A9946-139D-4045-9E16-00D2B6B3F4CD}" type="slidenum">
              <a:rPr lang="en-US" altLang="en-US" sz="1000"/>
              <a:pPr eaLnBrk="1" hangingPunct="1"/>
              <a:t>35</a:t>
            </a:fld>
            <a:endParaRPr lang="en-US" altLang="en-US" sz="100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Decision-Making Biases and Errors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Heuristics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Using “rules of thumb” to simplify decision making.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Overconfidence Bias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Holding unrealistically positive views of one’s self and one’s performance.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Immediate Gratification Bias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Choosing alternatives that offer immediate rewards and that to avoid immediate costs.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58AB18B6-3945-4DAA-B080-7A496F3313D1}" type="slidenum">
              <a:rPr lang="en-US" altLang="en-US" sz="1000"/>
              <a:pPr eaLnBrk="1" hangingPunct="1"/>
              <a:t>36</a:t>
            </a:fld>
            <a:endParaRPr lang="en-US" altLang="en-US" sz="1000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Decision-Making Biases and Errors (cont’d)</a:t>
            </a:r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495800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defRPr/>
            </a:pPr>
            <a:r>
              <a:rPr lang="en-US" smtClean="0"/>
              <a:t>Anchoring Effect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Fixating on initial information and ignoring subsequent information.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en-US" smtClean="0"/>
              <a:t>Selective Perception Bias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Selecting organizing and interpreting events based on the decision maker’s biased perceptions.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en-US" smtClean="0"/>
              <a:t>Confirmation Bias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Seeking out information that reaffirms past choices and discounting contradictory information.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F8CDC2BE-9EB7-4EA7-B79A-0FFFBFA3FE24}" type="slidenum">
              <a:rPr lang="en-US" altLang="en-US" sz="1000"/>
              <a:pPr eaLnBrk="1" hangingPunct="1"/>
              <a:t>37</a:t>
            </a:fld>
            <a:endParaRPr lang="en-US" altLang="en-US" sz="100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Decision-Making Biases and Errors (cont’d)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7244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r>
              <a:rPr lang="en-US" smtClean="0"/>
              <a:t>Framing Bias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en-US" smtClean="0"/>
              <a:t>Selecting and highlighting certain aspects of a situation while ignoring other aspects.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smtClean="0"/>
              <a:t>Availability Bias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en-US" smtClean="0"/>
              <a:t>Losing decision-making objectivity by focusing on the most recent events.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smtClean="0"/>
              <a:t>Representation Bias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en-US" smtClean="0"/>
              <a:t>Drawing analogies and seeing identical situations when none exist.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smtClean="0"/>
              <a:t>Randomness Bias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en-US" smtClean="0"/>
              <a:t>Creating unfounded meaning out of random events.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528F4428-EB21-4658-9B15-555FCFE3437D}" type="slidenum">
              <a:rPr lang="en-US" altLang="en-US" sz="1000"/>
              <a:pPr eaLnBrk="1" hangingPunct="1"/>
              <a:t>38</a:t>
            </a:fld>
            <a:endParaRPr lang="en-US" altLang="en-US" sz="1000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Decision-Making Biases and Errors (cont’d)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0700" y="1600200"/>
            <a:ext cx="8102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Sunk Costs Errors</a:t>
            </a:r>
          </a:p>
          <a:p>
            <a:pPr lvl="1" eaLnBrk="1" hangingPunct="1">
              <a:defRPr/>
            </a:pPr>
            <a:r>
              <a:rPr lang="en-US" smtClean="0"/>
              <a:t>Forgetting that current actions cannot influence past events and relate only to future consequences.</a:t>
            </a:r>
          </a:p>
          <a:p>
            <a:pPr eaLnBrk="1" hangingPunct="1">
              <a:defRPr/>
            </a:pPr>
            <a:r>
              <a:rPr lang="en-US" smtClean="0"/>
              <a:t>Self-Serving Bias</a:t>
            </a:r>
          </a:p>
          <a:p>
            <a:pPr lvl="1" eaLnBrk="1" hangingPunct="1">
              <a:defRPr/>
            </a:pPr>
            <a:r>
              <a:rPr lang="en-US" smtClean="0"/>
              <a:t>Taking quick credit for successes and blaming outside factors for failures.</a:t>
            </a:r>
          </a:p>
          <a:p>
            <a:pPr eaLnBrk="1" hangingPunct="1">
              <a:defRPr/>
            </a:pPr>
            <a:r>
              <a:rPr lang="en-US" smtClean="0"/>
              <a:t>Hindsight Bias</a:t>
            </a:r>
          </a:p>
          <a:p>
            <a:pPr lvl="1" eaLnBrk="1" hangingPunct="1">
              <a:defRPr/>
            </a:pPr>
            <a:r>
              <a:rPr lang="en-US" smtClean="0"/>
              <a:t>Mistakenly believing that an event could have been predicted once the actual outcome is known (after-the-fact).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AE47376E-ECFF-4643-818E-835E8761D550}" type="slidenum">
              <a:rPr lang="en-US" altLang="en-US" sz="1000"/>
              <a:pPr eaLnBrk="1" hangingPunct="1"/>
              <a:t>39</a:t>
            </a:fld>
            <a:endParaRPr lang="en-US" altLang="en-US" sz="100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eaLnBrk="1" hangingPunct="1">
              <a:tabLst>
                <a:tab pos="1482725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6–14	Overview of Managerial Decision Making</a:t>
            </a:r>
          </a:p>
        </p:txBody>
      </p:sp>
      <p:sp>
        <p:nvSpPr>
          <p:cNvPr id="4198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90675"/>
            <a:ext cx="80772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92CC990E-A07E-4F08-9F3E-392C9DDBB3AF}" type="slidenum">
              <a:rPr lang="en-US" altLang="en-US" sz="1000"/>
              <a:pPr eaLnBrk="1" hangingPunct="1"/>
              <a:t>4</a:t>
            </a:fld>
            <a:endParaRPr lang="en-US" altLang="en-US" sz="100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 (cont’d)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Decision Making for Today’s World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how managers can make effective decisions in today’s world.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List six characteristics of an effective decision-making process.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five habits of highly reliable organizations.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F6891AF2-6301-41D3-874A-5BC5F63BD6BC}" type="slidenum">
              <a:rPr lang="en-US" altLang="en-US" sz="1000"/>
              <a:pPr eaLnBrk="1" hangingPunct="1"/>
              <a:t>40</a:t>
            </a:fld>
            <a:endParaRPr lang="en-US" altLang="en-US" sz="1000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 Making for Today’s World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smtClean="0"/>
              <a:t>Guidelines for making effective decisions: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Understand cultural differences.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Know when it’s time to call it quits.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Use an effective decision-making process.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mtClean="0"/>
              <a:t>Habits of highly reliable organizations (HROs)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Are not tricked by their success.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Defer to the experts on the front line.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Let unexpected circumstances provide the solution.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Embrace complexity.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Anticipate, but also anticipate their limits.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DEA15BCF-F6C4-4327-BBF9-7768F3F23E09}" type="slidenum">
              <a:rPr lang="en-US" altLang="en-US" sz="1000"/>
              <a:pPr eaLnBrk="1" hangingPunct="1"/>
              <a:t>41</a:t>
            </a:fld>
            <a:endParaRPr lang="en-US" altLang="en-US" sz="1000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381000"/>
            <a:ext cx="8077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Characteristics of an Effective Decision-Making Process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3434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2400" smtClean="0"/>
              <a:t>It focuses on what is important.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smtClean="0"/>
              <a:t>It is logical and consistent.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smtClean="0"/>
              <a:t>It acknowledges both subjective and objective thinking and blends analytical with intuitive thinking.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smtClean="0"/>
              <a:t>It requires only as much information and analysis as is necessary to resolve a particular dilemma.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smtClean="0"/>
              <a:t>It encourages and guides the gathering of relevant information and informed opinion.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smtClean="0"/>
              <a:t>It is straightforward, reliable, easy to use, and flexible.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EA3BB1D1-D877-4578-A65C-3CA7A74C3781}" type="slidenum">
              <a:rPr lang="en-US" altLang="en-US" sz="1000"/>
              <a:pPr eaLnBrk="1" hangingPunct="1"/>
              <a:t>42</a:t>
            </a:fld>
            <a:endParaRPr lang="en-US" altLang="en-US" sz="100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/>
              <a:t>Terms to Know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smtClean="0"/>
              <a:t>decision</a:t>
            </a:r>
          </a:p>
          <a:p>
            <a:pPr eaLnBrk="1" hangingPunct="1">
              <a:defRPr/>
            </a:pPr>
            <a:r>
              <a:rPr lang="en-US" sz="2000" smtClean="0"/>
              <a:t>decision-making process</a:t>
            </a:r>
          </a:p>
          <a:p>
            <a:pPr eaLnBrk="1" hangingPunct="1">
              <a:defRPr/>
            </a:pPr>
            <a:r>
              <a:rPr lang="en-US" sz="2000" smtClean="0"/>
              <a:t>problem</a:t>
            </a:r>
          </a:p>
          <a:p>
            <a:pPr eaLnBrk="1" hangingPunct="1">
              <a:defRPr/>
            </a:pPr>
            <a:r>
              <a:rPr lang="en-US" sz="2000" smtClean="0"/>
              <a:t>decision criteria</a:t>
            </a:r>
          </a:p>
          <a:p>
            <a:pPr eaLnBrk="1" hangingPunct="1">
              <a:defRPr/>
            </a:pPr>
            <a:r>
              <a:rPr lang="en-US" sz="2000" smtClean="0"/>
              <a:t>rational decision making</a:t>
            </a:r>
          </a:p>
          <a:p>
            <a:pPr eaLnBrk="1" hangingPunct="1">
              <a:defRPr/>
            </a:pPr>
            <a:r>
              <a:rPr lang="en-US" sz="2000" smtClean="0"/>
              <a:t>bounded rationality</a:t>
            </a:r>
          </a:p>
          <a:p>
            <a:pPr eaLnBrk="1" hangingPunct="1">
              <a:defRPr/>
            </a:pPr>
            <a:r>
              <a:rPr lang="en-US" sz="2000" smtClean="0"/>
              <a:t>satisficing</a:t>
            </a:r>
          </a:p>
          <a:p>
            <a:pPr eaLnBrk="1" hangingPunct="1">
              <a:defRPr/>
            </a:pPr>
            <a:r>
              <a:rPr lang="en-US" sz="2000" smtClean="0"/>
              <a:t>escalation of commitment</a:t>
            </a:r>
          </a:p>
          <a:p>
            <a:pPr eaLnBrk="1" hangingPunct="1">
              <a:defRPr/>
            </a:pPr>
            <a:r>
              <a:rPr lang="en-US" sz="2000" smtClean="0"/>
              <a:t>intuitive decision making</a:t>
            </a:r>
          </a:p>
          <a:p>
            <a:pPr eaLnBrk="1" hangingPunct="1">
              <a:defRPr/>
            </a:pPr>
            <a:r>
              <a:rPr lang="en-US" sz="2000" smtClean="0"/>
              <a:t>structured problems</a:t>
            </a:r>
          </a:p>
          <a:p>
            <a:pPr eaLnBrk="1" hangingPunct="1">
              <a:defRPr/>
            </a:pPr>
            <a:r>
              <a:rPr lang="en-US" sz="2000" smtClean="0"/>
              <a:t>programmed decision</a:t>
            </a:r>
          </a:p>
          <a:p>
            <a:pPr eaLnBrk="1" hangingPunct="1">
              <a:defRPr/>
            </a:pPr>
            <a:r>
              <a:rPr lang="en-US" sz="2000" smtClean="0"/>
              <a:t>procedure</a:t>
            </a:r>
          </a:p>
          <a:p>
            <a:pPr eaLnBrk="1" hangingPunct="1">
              <a:defRPr/>
            </a:pPr>
            <a:r>
              <a:rPr lang="en-US" sz="2000" smtClean="0"/>
              <a:t>rule</a:t>
            </a:r>
          </a:p>
          <a:p>
            <a:pPr eaLnBrk="1" hangingPunct="1">
              <a:defRPr/>
            </a:pPr>
            <a:endParaRPr lang="en-US" sz="2000" smtClean="0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smtClean="0"/>
              <a:t>policy</a:t>
            </a:r>
          </a:p>
          <a:p>
            <a:pPr eaLnBrk="1" hangingPunct="1">
              <a:defRPr/>
            </a:pPr>
            <a:r>
              <a:rPr lang="en-US" sz="2000" smtClean="0"/>
              <a:t>unstructured problems</a:t>
            </a:r>
          </a:p>
          <a:p>
            <a:pPr eaLnBrk="1" hangingPunct="1">
              <a:defRPr/>
            </a:pPr>
            <a:r>
              <a:rPr lang="en-US" sz="2000" smtClean="0"/>
              <a:t>nonprogrammed decisions</a:t>
            </a:r>
          </a:p>
          <a:p>
            <a:pPr eaLnBrk="1" hangingPunct="1">
              <a:defRPr/>
            </a:pPr>
            <a:r>
              <a:rPr lang="en-US" sz="2000" smtClean="0"/>
              <a:t>certainty</a:t>
            </a:r>
          </a:p>
          <a:p>
            <a:pPr eaLnBrk="1" hangingPunct="1">
              <a:defRPr/>
            </a:pPr>
            <a:r>
              <a:rPr lang="en-US" sz="2000" smtClean="0"/>
              <a:t>risk</a:t>
            </a:r>
          </a:p>
          <a:p>
            <a:pPr eaLnBrk="1" hangingPunct="1">
              <a:defRPr/>
            </a:pPr>
            <a:r>
              <a:rPr lang="en-US" sz="2000" smtClean="0"/>
              <a:t>uncertainty</a:t>
            </a:r>
          </a:p>
          <a:p>
            <a:pPr eaLnBrk="1" hangingPunct="1">
              <a:defRPr/>
            </a:pPr>
            <a:r>
              <a:rPr lang="en-US" sz="2000" smtClean="0"/>
              <a:t>directive style</a:t>
            </a:r>
          </a:p>
          <a:p>
            <a:pPr eaLnBrk="1" hangingPunct="1">
              <a:defRPr/>
            </a:pPr>
            <a:r>
              <a:rPr lang="en-US" sz="2000" smtClean="0"/>
              <a:t>analytic style</a:t>
            </a:r>
          </a:p>
          <a:p>
            <a:pPr eaLnBrk="1" hangingPunct="1">
              <a:defRPr/>
            </a:pPr>
            <a:r>
              <a:rPr lang="en-US" sz="2000" smtClean="0"/>
              <a:t>conceptual style</a:t>
            </a:r>
          </a:p>
          <a:p>
            <a:pPr eaLnBrk="1" hangingPunct="1">
              <a:defRPr/>
            </a:pPr>
            <a:r>
              <a:rPr lang="en-US" sz="2000" smtClean="0"/>
              <a:t>behavioral style</a:t>
            </a:r>
          </a:p>
          <a:p>
            <a:pPr eaLnBrk="1" hangingPunct="1">
              <a:defRPr/>
            </a:pPr>
            <a:r>
              <a:rPr lang="en-US" sz="2000" smtClean="0"/>
              <a:t>heuristics</a:t>
            </a:r>
          </a:p>
          <a:p>
            <a:pPr eaLnBrk="1" hangingPunct="1">
              <a:defRPr/>
            </a:pPr>
            <a:r>
              <a:rPr lang="en-US" sz="2000" smtClean="0"/>
              <a:t>business performance management (BPM) software</a:t>
            </a:r>
          </a:p>
          <a:p>
            <a:pPr eaLnBrk="1" hangingPunct="1">
              <a:defRPr/>
            </a:pPr>
            <a:endParaRPr lang="en-US" sz="20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2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 autoUpdateAnimBg="0"/>
      <p:bldP spid="9216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FF608A6C-902B-4EB7-BC02-EC812A2F6896}" type="slidenum">
              <a:rPr lang="en-US" altLang="en-US" sz="1000"/>
              <a:pPr eaLnBrk="1" hangingPunct="1"/>
              <a:t>5</a:t>
            </a:fld>
            <a:endParaRPr lang="en-US" altLang="en-US" sz="100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 Making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Decision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Making a choice from two or more alternatives.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The Decision-Making Process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Identifying a problem and decision criteria and allocating weights to the criteria.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Developing, analyzing, and selecting an alternative that can resolve the problem.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Implementing the selected alternative.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Evaluating the decision’s effectiveness.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805BA540-FF06-44A0-A7AA-FADEECB7ED27}" type="slidenum">
              <a:rPr lang="en-US" altLang="en-US" sz="1000"/>
              <a:pPr eaLnBrk="1" hangingPunct="1"/>
              <a:t>6</a:t>
            </a:fld>
            <a:endParaRPr lang="en-US" altLang="en-US" sz="1000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4135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6–1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The Decision-Making Process</a:t>
            </a:r>
          </a:p>
        </p:txBody>
      </p:sp>
      <p:sp>
        <p:nvSpPr>
          <p:cNvPr id="8197" name="Line 46"/>
          <p:cNvSpPr>
            <a:spLocks noChangeShapeType="1"/>
          </p:cNvSpPr>
          <p:nvPr/>
        </p:nvSpPr>
        <p:spPr bwMode="auto">
          <a:xfrm>
            <a:off x="609600" y="457200"/>
            <a:ext cx="19812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49"/>
          <p:cNvSpPr>
            <a:spLocks noChangeShapeType="1"/>
          </p:cNvSpPr>
          <p:nvPr/>
        </p:nvSpPr>
        <p:spPr bwMode="auto">
          <a:xfrm>
            <a:off x="609600" y="1143000"/>
            <a:ext cx="19812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8199" name="Picture 55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685800"/>
            <a:ext cx="4352925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B451CD14-41C2-485F-8D32-12CEE0734D34}" type="slidenum">
              <a:rPr lang="en-US" altLang="en-US" sz="1000"/>
              <a:pPr eaLnBrk="1" hangingPunct="1"/>
              <a:t>7</a:t>
            </a:fld>
            <a:endParaRPr lang="en-US" altLang="en-US" sz="100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Step 1: Identifying the Problem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5000"/>
              </a:spcBef>
              <a:defRPr/>
            </a:pPr>
            <a:r>
              <a:rPr lang="en-US" smtClean="0"/>
              <a:t>Problem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smtClean="0"/>
              <a:t>A discrepancy between an existing and desired state of affairs.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n-US" smtClean="0"/>
              <a:t>Characteristics of Problems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smtClean="0"/>
              <a:t>A problem becomes a problem when a manager becomes aware of it.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smtClean="0"/>
              <a:t>There is pressure to solve the problem.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smtClean="0"/>
              <a:t>The manager must have the authority, information, or resources needed to solve the problem.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475DC195-B7E1-4AA6-ADFF-2CF141F0ADD3}" type="slidenum">
              <a:rPr lang="en-US" altLang="en-US" sz="1000"/>
              <a:pPr eaLnBrk="1" hangingPunct="1"/>
              <a:t>8</a:t>
            </a:fld>
            <a:endParaRPr lang="en-US" altLang="en-US" sz="100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Step 2: Identifying Decision Criteria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02600" cy="22860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smtClean="0"/>
              <a:t>Decision criteria are factors that are important (relevant) to resolving the problem.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smtClean="0"/>
              <a:t>Costs that will be incurred (investments required)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smtClean="0"/>
              <a:t>Risks likely to be encountered (chance of failure)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smtClean="0"/>
              <a:t>Outcomes that are desired (growth of the firm)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533400" y="3779838"/>
            <a:ext cx="807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Step 3: Allocating Weights to the Criteria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33400" y="4419600"/>
            <a:ext cx="8102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Decision criteria are not of equal importance: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Assigning a weight to each item places the items in the correct priority order of their importance in the decision making process.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7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37219" grpId="0" build="p" autoUpdateAnimBg="0"/>
      <p:bldP spid="137220" grpId="0"/>
      <p:bldP spid="13722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6–</a:t>
            </a:r>
            <a:fld id="{58A1EAD8-1F35-499F-82F0-31DC92917D1F}" type="slidenum">
              <a:rPr lang="en-US" altLang="en-US" sz="1000"/>
              <a:pPr eaLnBrk="1" hangingPunct="1"/>
              <a:t>9</a:t>
            </a:fld>
            <a:endParaRPr lang="en-US" altLang="en-US" sz="100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6–2	Criteria and Weights for Computer Replacement Decision</a:t>
            </a:r>
          </a:p>
        </p:txBody>
      </p:sp>
      <p:sp>
        <p:nvSpPr>
          <p:cNvPr id="1126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3050" y="1752600"/>
            <a:ext cx="6000750" cy="3257550"/>
            <a:chOff x="828" y="1104"/>
            <a:chExt cx="3780" cy="2052"/>
          </a:xfrm>
        </p:grpSpPr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828" y="1104"/>
              <a:ext cx="3780" cy="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5038725" algn="ctr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5038725" algn="ctr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5038725" algn="ctr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5038725" algn="ctr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5038725" algn="ctr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ctr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ctr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ctr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ctr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b="1">
                  <a:solidFill>
                    <a:srgbClr val="CC0000"/>
                  </a:solidFill>
                </a:rPr>
                <a:t>Criterion 	Weight</a:t>
              </a:r>
              <a:endParaRPr lang="en-US" altLang="en-US" sz="2400" b="1"/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Memory and Storage 	10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Battery life 	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Carrying Weight 	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Warranty 	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Display Quality 	3</a:t>
              </a:r>
            </a:p>
          </p:txBody>
        </p:sp>
        <p:sp>
          <p:nvSpPr>
            <p:cNvPr id="11273" name="Line 7"/>
            <p:cNvSpPr>
              <a:spLocks noChangeShapeType="1"/>
            </p:cNvSpPr>
            <p:nvPr/>
          </p:nvSpPr>
          <p:spPr bwMode="auto">
            <a:xfrm>
              <a:off x="852" y="1452"/>
              <a:ext cx="3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bbins and Coulter 9e.">
  <a:themeElements>
    <a:clrScheme name="Robbins and Coulter 9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Robbins and Coulter 9e.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obbins and Coulter 9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bins and Coulter 9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0125496F2444BA7B509745966DB4E" ma:contentTypeVersion="0" ma:contentTypeDescription="Create a new document." ma:contentTypeScope="" ma:versionID="62c0621e6a863b6fe44f6e4e5c07aa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7E916C-F98D-428A-BA6A-27A83CAD2B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77D259-FD56-47FF-AABA-6CCE9E6AEA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9A95B6-7A3A-4914-9DCD-9B2BF0A6DBD8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Robbins and Coulter 8e.</Template>
  <TotalTime>1005</TotalTime>
  <Words>2141</Words>
  <Application>Microsoft Office PowerPoint</Application>
  <PresentationFormat>On-screen Show (4:3)</PresentationFormat>
  <Paragraphs>366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Wingdings</vt:lpstr>
      <vt:lpstr>Times New Roman</vt:lpstr>
      <vt:lpstr>Robbins and Coulter 9e.</vt:lpstr>
      <vt:lpstr>Decision-Making: The Essence of the Manager’s Job</vt:lpstr>
      <vt:lpstr>L E A R N I N G  O U T L I N E  Follow this Learning Outline as you read and study this chapter.</vt:lpstr>
      <vt:lpstr>L E A R N I N G  O U T L I N E  (cont’d)  Follow this Learning Outline as you read and study this chapter.</vt:lpstr>
      <vt:lpstr>L E A R N I N G  O U T L I N E  (cont’d)  Follow this Learning Outline as you read and study this chapter.</vt:lpstr>
      <vt:lpstr>Decision Making</vt:lpstr>
      <vt:lpstr>Exhibit 6–1 The Decision-Making Process</vt:lpstr>
      <vt:lpstr>Step 1: Identifying the Problem</vt:lpstr>
      <vt:lpstr>Step 2: Identifying Decision Criteria</vt:lpstr>
      <vt:lpstr>Exhibit 6–2 Criteria and Weights for Computer Replacement Decision</vt:lpstr>
      <vt:lpstr>Step 4: Developing Alternatives</vt:lpstr>
      <vt:lpstr>Exhibit 6–3 Assessed Values of Laptop Computers Using Decision Criteria</vt:lpstr>
      <vt:lpstr>Step 6: Selecting an Alternative</vt:lpstr>
      <vt:lpstr>Exhibit 6–4 Evaluation of Laptop Alternatives Against Weighted Criteria</vt:lpstr>
      <vt:lpstr>Step 8: Evaluating the Decision’s Effectiveness</vt:lpstr>
      <vt:lpstr>Exhibit 6–5 Decisions in the Management Functions</vt:lpstr>
      <vt:lpstr>Making Decisions</vt:lpstr>
      <vt:lpstr>Exhibit 6–6 Assumptions of Rationality</vt:lpstr>
      <vt:lpstr>Making Decisions (cont’d)</vt:lpstr>
      <vt:lpstr>The Role of Intuition</vt:lpstr>
      <vt:lpstr>Exhibit 6–7 What is Intuition?</vt:lpstr>
      <vt:lpstr>Types of Problems and Decisions</vt:lpstr>
      <vt:lpstr>Types of Programmed Decisions</vt:lpstr>
      <vt:lpstr>Policy, Procedure, and Rule Examples</vt:lpstr>
      <vt:lpstr>Problems and Decisions (cont’d)</vt:lpstr>
      <vt:lpstr>Exhibit 6–8 Programmed versus Nonprogrammed Decisions</vt:lpstr>
      <vt:lpstr>Decision-Making Conditions</vt:lpstr>
      <vt:lpstr>Exhibit 6–9 Expected Value for Revenues from the Addition of One Ski Lift</vt:lpstr>
      <vt:lpstr>Decision-Making Conditions</vt:lpstr>
      <vt:lpstr>Exhibit 6–10 Payoff Matrix</vt:lpstr>
      <vt:lpstr>Exhibit 6–11 Regret Matrix</vt:lpstr>
      <vt:lpstr>Decision-Making Styles</vt:lpstr>
      <vt:lpstr>Decision-Making Styles (cont’d)</vt:lpstr>
      <vt:lpstr>Exhibit 6–12 Decision-Making Matrix</vt:lpstr>
      <vt:lpstr>Exhibit 6–13 Common Decision-Making Errors and Biases</vt:lpstr>
      <vt:lpstr>Decision-Making Biases and Errors</vt:lpstr>
      <vt:lpstr>Decision-Making Biases and Errors (cont’d)</vt:lpstr>
      <vt:lpstr>Decision-Making Biases and Errors (cont’d)</vt:lpstr>
      <vt:lpstr>Decision-Making Biases and Errors (cont’d)</vt:lpstr>
      <vt:lpstr>Exhibit 6–14 Overview of Managerial Decision Making</vt:lpstr>
      <vt:lpstr>Decision Making for Today’s World</vt:lpstr>
      <vt:lpstr>Characteristics of an Effective Decision-Making Process</vt:lpstr>
      <vt:lpstr>Terms to Know</vt:lpstr>
    </vt:vector>
  </TitlesOfParts>
  <Manager>Denise Vaughn</Manager>
  <Company>Prentice Hall,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9e.- Robbins and Coulter</dc:title>
  <dc:subject>Chapter 6</dc:subject>
  <dc:creator>Charlie Cook, University of West Alabama</dc:creator>
  <cp:lastModifiedBy>Windows User</cp:lastModifiedBy>
  <cp:revision>71</cp:revision>
  <dcterms:created xsi:type="dcterms:W3CDTF">2003-08-08T20:04:45Z</dcterms:created>
  <dcterms:modified xsi:type="dcterms:W3CDTF">2021-03-06T11:29:33Z</dcterms:modified>
</cp:coreProperties>
</file>