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ibre Baskerville" panose="02000000000000000000" pitchFamily="2" charset="0"/>
      <p:regular r:id="rId19"/>
      <p:bold r:id="rId20"/>
      <p: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061" autoAdjust="0"/>
  </p:normalViewPr>
  <p:slideViewPr>
    <p:cSldViewPr snapToGrid="0">
      <p:cViewPr varScale="1">
        <p:scale>
          <a:sx n="67" d="100"/>
          <a:sy n="67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5512182d2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2a5512182d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5512182d2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2a5512182d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5512182d2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2a5512182d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020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7066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864B2"/>
            </a:gs>
            <a:gs pos="23000">
              <a:srgbClr val="3864B2"/>
            </a:gs>
            <a:gs pos="69000">
              <a:srgbClr val="2F5496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t="1705" r="706" b="4255"/>
          <a:stretch/>
        </p:blipFill>
        <p:spPr>
          <a:xfrm>
            <a:off x="1" y="0"/>
            <a:ext cx="68961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l="22465" t="2980" r="1279" b="2978"/>
          <a:stretch/>
        </p:blipFill>
        <p:spPr>
          <a:xfrm flipH="1">
            <a:off x="6896101" y="0"/>
            <a:ext cx="52958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5588000" y="1"/>
            <a:ext cx="6651625" cy="6857999"/>
          </a:xfrm>
          <a:prstGeom prst="rect">
            <a:avLst/>
          </a:prstGeom>
          <a:solidFill>
            <a:schemeClr val="dk1">
              <a:alpha val="5450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 descr="A blue and white logo  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168273"/>
            <a:ext cx="1435100" cy="14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7103230" y="611643"/>
            <a:ext cx="5295605" cy="57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None/>
            </a:pPr>
            <a:r>
              <a:rPr lang="en-US"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COMSATS University Islamabad, Attock Campus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5540375" y="3213095"/>
            <a:ext cx="6407149" cy="101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ahoma"/>
              <a:buNone/>
            </a:pPr>
            <a:r>
              <a:rPr lang="en-US" sz="6600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Vehicle  Classification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5237166" y="4605323"/>
            <a:ext cx="1962145" cy="47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063423" y="5136988"/>
            <a:ext cx="339029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Baskerville"/>
              <a:buNone/>
            </a:pPr>
            <a:r>
              <a:rPr lang="en-US" sz="3200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Mubashir Ali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063425" y="5769425"/>
            <a:ext cx="49059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Baskerville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Libre Baskerville"/>
                <a:sym typeface="Libre Baskerville"/>
              </a:rPr>
              <a:t>Hasnain Ali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9301317" y="5325456"/>
            <a:ext cx="2362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Baskerville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(fa21-bcs-009)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9267350" y="5801178"/>
            <a:ext cx="21774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Baskerville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(fa21-bcs-005)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241043" y="1243339"/>
            <a:ext cx="10215309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Libre Baskerville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Libre Baskerville"/>
              <a:buNone/>
            </a:pPr>
            <a:endParaRPr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136018" y="1651750"/>
            <a:ext cx="11760029" cy="5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125730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confusion matrix is presented to visually represent the model's predictions against ground truth labels.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matrix provides insights into the model's strengths and weaknesses, highlighting areas for improvement.</a:t>
            </a:r>
          </a:p>
          <a:p>
            <a:pPr marL="914400" lvl="2" indent="0"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t="15640"/>
          <a:stretch/>
        </p:blipFill>
        <p:spPr>
          <a:xfrm rot="10800000">
            <a:off x="13072723" y="5849842"/>
            <a:ext cx="397222" cy="51911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11134834" y="6435397"/>
            <a:ext cx="685800" cy="43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0" y="0"/>
            <a:ext cx="12192000" cy="7707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Vehicle Classification</a:t>
            </a:r>
            <a:endParaRPr sz="1800" b="1" dirty="0">
              <a:solidFill>
                <a:schemeClr val="lt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186" name="Google Shape;186;p21" descr="A blue and white logo  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1353799" y="51370"/>
            <a:ext cx="647273" cy="64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D9A1FC-F9C7-6B31-FA6F-2CE6CEE4F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776" y="3111910"/>
            <a:ext cx="5813321" cy="3746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185825" y="1598400"/>
            <a:ext cx="102153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Libre Baskerville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Cont..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Libre Baskerville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Libre Baskerville"/>
              <a:buNone/>
            </a:pPr>
            <a:endParaRPr dirty="0"/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xfrm>
            <a:off x="610435" y="1651750"/>
            <a:ext cx="11067000" cy="5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Test Set Evaluation: </a:t>
            </a:r>
          </a:p>
          <a:p>
            <a:pPr marL="80010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evaluated on a tarin and  test set. </a:t>
            </a:r>
          </a:p>
          <a:p>
            <a:pPr marL="80010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accuracy and loss are displayed.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t="15640"/>
          <a:stretch/>
        </p:blipFill>
        <p:spPr>
          <a:xfrm rot="10800000">
            <a:off x="13072723" y="5849842"/>
            <a:ext cx="397222" cy="51911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6" name="Google Shape;196;p22"/>
          <p:cNvSpPr txBox="1"/>
          <p:nvPr/>
        </p:nvSpPr>
        <p:spPr>
          <a:xfrm>
            <a:off x="11148747" y="6419700"/>
            <a:ext cx="685800" cy="43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0" y="0"/>
            <a:ext cx="12192000" cy="7707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Vehicle Classification</a:t>
            </a:r>
            <a:endParaRPr sz="1800" b="1" dirty="0">
              <a:solidFill>
                <a:schemeClr val="lt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198" name="Google Shape;198;p22" descr="A blue and white logo  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1353799" y="51370"/>
            <a:ext cx="647273" cy="64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BCE222-B150-3AC7-6CC2-CDCB4E733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619" y="2819400"/>
            <a:ext cx="9858879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185825" y="1598400"/>
            <a:ext cx="102153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Libre Baskerville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Libre Baskerville"/>
              <a:buNone/>
            </a:pPr>
            <a:endParaRPr dirty="0"/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xfrm>
            <a:off x="610435" y="1651750"/>
            <a:ext cx="11067000" cy="5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 </a:t>
            </a:r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t="15640"/>
          <a:stretch/>
        </p:blipFill>
        <p:spPr>
          <a:xfrm rot="10800000">
            <a:off x="13072723" y="5849842"/>
            <a:ext cx="397222" cy="51911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6" name="Google Shape;196;p22"/>
          <p:cNvSpPr txBox="1"/>
          <p:nvPr/>
        </p:nvSpPr>
        <p:spPr>
          <a:xfrm>
            <a:off x="11148747" y="6419700"/>
            <a:ext cx="685800" cy="43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0" y="0"/>
            <a:ext cx="12192000" cy="770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Vehicle Classification</a:t>
            </a:r>
            <a:endParaRPr sz="1800" b="1" dirty="0">
              <a:solidFill>
                <a:schemeClr val="lt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198" name="Google Shape;198;p22" descr="A blue and white logo  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1353799" y="51370"/>
            <a:ext cx="647273" cy="64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1FC9CA-9308-9989-484A-746C55E2B3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9" t="207" r="838" b="7951"/>
          <a:stretch/>
        </p:blipFill>
        <p:spPr>
          <a:xfrm>
            <a:off x="2299469" y="770700"/>
            <a:ext cx="6359856" cy="60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5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237711" y="1405257"/>
            <a:ext cx="96132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Calibri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37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45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Font typeface="Calibri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Font typeface="Calibri"/>
              <a:buNone/>
            </a:pPr>
            <a:endParaRPr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501444" y="1480772"/>
            <a:ext cx="10354885" cy="516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classification model to identify and categorize images of Vehicles  into three classes: Auto, Car, and Motorcycle.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distinct classes for classification: Auto, Car, and Motorcycle.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</a:p>
          <a:p>
            <a:pPr marL="800100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a Convolutional Neural Network (CNN) architecture for image classification tasks.</a:t>
            </a:r>
          </a:p>
          <a:p>
            <a:pPr marL="800100" lvl="1">
              <a:spcBef>
                <a:spcPts val="0"/>
              </a:spcBef>
            </a:pP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divided into training and validation sets, and a convolutional neural network (CNN) model is trained on these sets.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11208773" y="6430297"/>
            <a:ext cx="648929" cy="4277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20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8" y="-10149"/>
            <a:ext cx="12192000" cy="770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Vehicle Classification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07" name="Google Shape;107;p14" descr="A blue and white logo  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1353799" y="51370"/>
            <a:ext cx="647273" cy="6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207775" y="980649"/>
            <a:ext cx="105729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ct val="40909"/>
              <a:buFont typeface="Libre Baskerville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ct val="90000"/>
              <a:buFont typeface="Libre Baskerville"/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sz="4000" b="1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620"/>
              <a:buFont typeface="Libre Baskerville"/>
              <a:buNone/>
            </a:pPr>
            <a:endParaRPr sz="8000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638460" y="1697090"/>
            <a:ext cx="10977534" cy="504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32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>
              <a:buSzPts val="32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prepare the dataset for model training, a series of preprocessing steps are applied. These include resizing images to a standard size, normalization of pixel values to the [0, 1] range, and data augmentation.</a:t>
            </a:r>
          </a:p>
          <a:p>
            <a:pPr marL="457200" lvl="1" indent="0">
              <a:buSzPts val="3200"/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32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Splitting: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  <a:sym typeface="Libre Baskerville"/>
            </a:endParaRPr>
          </a:p>
          <a:p>
            <a:pPr marL="800100" lvl="1">
              <a:buSzPts val="32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split into training and validation sets with an 80-20 ratio for each class (Auto, Car, Motorcycle). </a:t>
            </a:r>
          </a:p>
          <a:p>
            <a:pPr marL="800100" lvl="1">
              <a:buSzPts val="32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(split_data) function is integral to the dataset preparation process. By selectively copying files based on a specified split size, it ensures that both training and validation sets represent each class proportionally.</a:t>
            </a:r>
            <a:endParaRPr lang="en-US" sz="2000"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5" name="Google Shape;115;p15"/>
          <p:cNvSpPr txBox="1"/>
          <p:nvPr/>
        </p:nvSpPr>
        <p:spPr>
          <a:xfrm>
            <a:off x="11142853" y="6419850"/>
            <a:ext cx="684088" cy="4381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0" y="0"/>
            <a:ext cx="12192000" cy="7707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Vehicle Classification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17" name="Google Shape;117;p15" descr="A blue and white logo  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1353799" y="51370"/>
            <a:ext cx="647273" cy="64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1E53F5-5975-4B09-80AC-B8C4FE01D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302" y="5309419"/>
            <a:ext cx="5503373" cy="15330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91729" y="1076878"/>
            <a:ext cx="102153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endParaRPr dirty="0"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566214" y="1655159"/>
            <a:ext cx="10576069" cy="520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Xception model serves as the base for feature extraction. It is a deep convolutional neural network known for its exceptional performance in image classification tasks</a:t>
            </a:r>
          </a:p>
          <a:p>
            <a:pPr marL="342900"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  <a:p>
            <a:pPr marL="80010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architecture is based on the Xception pre-trained model, with additional dense layers for classification. The key layers in the model include: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/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Xception Base: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Utilizing pre-trained weights on ImageNet for feature extraction.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Reducing spatial dimensions and aggregating features.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Layers: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fully connected layers for further feature transformation and abstraction.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>
              <a:buFont typeface="Wingdings" panose="05000000000000000000" pitchFamily="2" charset="2"/>
              <a:buChar char="v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opout: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technique to prevent overfitting.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Softmax activation for multi-class classification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t="15637"/>
          <a:stretch/>
        </p:blipFill>
        <p:spPr>
          <a:xfrm rot="10800000">
            <a:off x="13072723" y="5849842"/>
            <a:ext cx="397222" cy="51911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26" name="Google Shape;126;p16"/>
          <p:cNvSpPr txBox="1"/>
          <p:nvPr/>
        </p:nvSpPr>
        <p:spPr>
          <a:xfrm>
            <a:off x="11142283" y="6419850"/>
            <a:ext cx="685800" cy="4381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Vehicle Classification</a:t>
            </a:r>
            <a:endParaRPr sz="2000" b="1" dirty="0">
              <a:solidFill>
                <a:schemeClr val="lt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128" name="Google Shape;128;p16" descr="A blue and white logo  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1353799" y="51370"/>
            <a:ext cx="647273" cy="6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C51D2-9589-F5A9-7D22-F0A93AF75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917" y="2935546"/>
            <a:ext cx="4567084" cy="3922454"/>
          </a:xfrm>
          <a:prstGeom prst="rect">
            <a:avLst/>
          </a:prstGeom>
        </p:spPr>
      </p:pic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172755" y="854716"/>
            <a:ext cx="10215372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Cont..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286892" y="1654671"/>
            <a:ext cx="11066907" cy="506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Summary:</a:t>
            </a:r>
          </a:p>
          <a:p>
            <a:pPr marL="125730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summary of the model provides a concise overview of its architecture, layer types, output shapes, and parameters. The Xception base model typically contributes a large number of parameters, especially when frozen during training. </a:t>
            </a:r>
          </a:p>
          <a:p>
            <a:pPr marL="914400" lvl="2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</a:p>
          <a:p>
            <a:pPr marL="125730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is conducted for 10 epochs using the training set, 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the model’s performance is evaluated on the 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validation set.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4">
            <a:alphaModFix/>
          </a:blip>
          <a:srcRect t="15637"/>
          <a:stretch/>
        </p:blipFill>
        <p:spPr>
          <a:xfrm rot="10800000">
            <a:off x="13072723" y="5849842"/>
            <a:ext cx="397222" cy="51911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11138711" y="6419850"/>
            <a:ext cx="685800" cy="4381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Vehicle Classification</a:t>
            </a:r>
            <a:endParaRPr sz="1800" b="1" dirty="0">
              <a:solidFill>
                <a:schemeClr val="lt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139" name="Google Shape;139;p17" descr="A blue and white logo  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1353799" y="51370"/>
            <a:ext cx="647273" cy="6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190121" y="902636"/>
            <a:ext cx="102153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Cont.. 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383105" y="1584943"/>
            <a:ext cx="11067000" cy="5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t="15637"/>
          <a:stretch/>
        </p:blipFill>
        <p:spPr>
          <a:xfrm rot="10800000">
            <a:off x="13072723" y="5849842"/>
            <a:ext cx="397222" cy="51911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11123095" y="6432361"/>
            <a:ext cx="685800" cy="4381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Vehicle Classification</a:t>
            </a:r>
            <a:endParaRPr sz="1800" b="1" dirty="0">
              <a:solidFill>
                <a:schemeClr val="lt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150" name="Google Shape;150;p18" descr="A blue and white logo  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1353799" y="51370"/>
            <a:ext cx="647273" cy="64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BC2400-3F5F-E67D-F348-7A023D87F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719" y="2074167"/>
            <a:ext cx="10844176" cy="42374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201867" y="895884"/>
            <a:ext cx="102153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241043" y="1548322"/>
            <a:ext cx="11066907" cy="506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Visualization</a:t>
            </a:r>
          </a:p>
          <a:p>
            <a:pPr marL="125730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gain insights into the dataset, images from each class are visualized.</a:t>
            </a:r>
          </a:p>
          <a:p>
            <a:pPr marL="125730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original images alongside their RGB channels.</a:t>
            </a:r>
          </a:p>
          <a:p>
            <a:pPr marL="914400" lvl="2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t="15637"/>
          <a:stretch/>
        </p:blipFill>
        <p:spPr>
          <a:xfrm rot="10800000">
            <a:off x="13072723" y="5849842"/>
            <a:ext cx="397222" cy="51911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11114932" y="6419850"/>
            <a:ext cx="685800" cy="4381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Vehicle Classification</a:t>
            </a:r>
            <a:endParaRPr sz="1800" b="1" dirty="0">
              <a:solidFill>
                <a:schemeClr val="lt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162" name="Google Shape;162;p19" descr="A blue and white logo  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1353799" y="51370"/>
            <a:ext cx="647273" cy="64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9B134-FA70-3359-3F96-CFDA40CF8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991" y="2986194"/>
            <a:ext cx="8234209" cy="34320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31F9E-054B-C347-F14A-6B535752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123" y="3229897"/>
            <a:ext cx="4088161" cy="3628103"/>
          </a:xfrm>
          <a:prstGeom prst="rect">
            <a:avLst/>
          </a:prstGeom>
        </p:spPr>
      </p:pic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201867" y="895884"/>
            <a:ext cx="102153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 Cont..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267533" y="1651641"/>
            <a:ext cx="11066907" cy="506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125730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load_and_predict function is introduced to facilitate individual predictions.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loads an image, preprocesses it, and predicts its class using the trained model.</a:t>
            </a:r>
          </a:p>
          <a:p>
            <a:pPr marL="125730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usage with test images demonstrates the functionality and accuracy of the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t="15637"/>
          <a:stretch/>
        </p:blipFill>
        <p:spPr>
          <a:xfrm rot="10800000">
            <a:off x="13072723" y="5849842"/>
            <a:ext cx="397222" cy="51911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11114932" y="6419850"/>
            <a:ext cx="685800" cy="4381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Vehicle Classification</a:t>
            </a:r>
            <a:endParaRPr sz="1800" b="1" dirty="0">
              <a:solidFill>
                <a:schemeClr val="lt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162" name="Google Shape;162;p19" descr="A blue and white logo  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1353799" y="51370"/>
            <a:ext cx="647273" cy="64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CC08D8-51E1-A298-5461-D703E97AE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577" y="3229896"/>
            <a:ext cx="3836303" cy="36281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BB68E7-0245-AE26-6D5C-3FD6C05C8A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533" y="3229897"/>
            <a:ext cx="4006684" cy="36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6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241043" y="925245"/>
            <a:ext cx="10169522" cy="77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 Cont..</a:t>
            </a:r>
            <a:endParaRPr dirty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610528" y="1695807"/>
            <a:ext cx="11066907" cy="506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Metrics </a:t>
            </a:r>
          </a:p>
          <a:p>
            <a:pPr marL="80010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classification report is generated to provide detailed metrics on model performance.</a:t>
            </a:r>
          </a:p>
          <a:p>
            <a:pPr marL="80010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include accuracy, precision, recall, and F1 score, offering a nuanced understanding of the model's proficiency across different classes. </a:t>
            </a:r>
          </a:p>
          <a:p>
            <a:pPr marL="457200" lvl="2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t="15637"/>
          <a:stretch/>
        </p:blipFill>
        <p:spPr>
          <a:xfrm rot="10800000">
            <a:off x="13072723" y="5849842"/>
            <a:ext cx="397222" cy="51911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11108360" y="6435606"/>
            <a:ext cx="685800" cy="4381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0" y="0"/>
            <a:ext cx="12192000" cy="77056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Vehicle Classification</a:t>
            </a:r>
            <a:endParaRPr sz="1800" b="1" dirty="0">
              <a:solidFill>
                <a:schemeClr val="lt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174" name="Google Shape;174;p20" descr="A blue and white logo  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1353799" y="51370"/>
            <a:ext cx="647273" cy="64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9EA488-C19A-FBC8-D874-D729B9543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181" y="3805225"/>
            <a:ext cx="6027300" cy="23041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633</Words>
  <Application>Microsoft Office PowerPoint</Application>
  <PresentationFormat>Widescreen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Libre Baskerville</vt:lpstr>
      <vt:lpstr>Tahoma</vt:lpstr>
      <vt:lpstr>Arial</vt:lpstr>
      <vt:lpstr>Times New Roman</vt:lpstr>
      <vt:lpstr>Calibri</vt:lpstr>
      <vt:lpstr>Wingdings</vt:lpstr>
      <vt:lpstr>Office Theme</vt:lpstr>
      <vt:lpstr>COMSATS University Islamabad, Attock Campus</vt:lpstr>
      <vt:lpstr>Introduction:  </vt:lpstr>
      <vt:lpstr> Dataset: </vt:lpstr>
      <vt:lpstr>Model: </vt:lpstr>
      <vt:lpstr>Model Cont.. </vt:lpstr>
      <vt:lpstr>Model Cont.. </vt:lpstr>
      <vt:lpstr>Functionality:</vt:lpstr>
      <vt:lpstr>Functionality  Cont..</vt:lpstr>
      <vt:lpstr>Functionality  Cont..</vt:lpstr>
      <vt:lpstr>Results: </vt:lpstr>
      <vt:lpstr>Results Cont.. 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University Islamabad, Attock Campus</dc:title>
  <dc:creator>ALi</dc:creator>
  <cp:lastModifiedBy>ALi</cp:lastModifiedBy>
  <cp:revision>7</cp:revision>
  <dcterms:modified xsi:type="dcterms:W3CDTF">2023-12-19T17:37:15Z</dcterms:modified>
</cp:coreProperties>
</file>