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2" r:id="rId6"/>
    <p:sldId id="261" r:id="rId7"/>
  </p:sldIdLst>
  <p:sldSz cx="18288000" cy="10287000"/>
  <p:notesSz cx="6858000" cy="9144000"/>
  <p:embeddedFontLst>
    <p:embeddedFont>
      <p:font typeface="Anton" pitchFamily="2" charset="0"/>
      <p:regular r:id="rId8"/>
    </p:embeddedFont>
    <p:embeddedFont>
      <p:font typeface="Poppins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C9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9189" autoAdjust="0"/>
  </p:normalViewPr>
  <p:slideViewPr>
    <p:cSldViewPr>
      <p:cViewPr varScale="1">
        <p:scale>
          <a:sx n="57" d="100"/>
          <a:sy n="57" d="100"/>
        </p:scale>
        <p:origin x="56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24007355" cy="10287000"/>
          </a:xfrm>
          <a:custGeom>
            <a:avLst/>
            <a:gdLst/>
            <a:ahLst/>
            <a:cxnLst/>
            <a:rect l="l" t="t" r="r" b="b"/>
            <a:pathLst>
              <a:path w="24007355" h="10287000">
                <a:moveTo>
                  <a:pt x="0" y="0"/>
                </a:moveTo>
                <a:lnTo>
                  <a:pt x="24007355" y="0"/>
                </a:lnTo>
                <a:lnTo>
                  <a:pt x="2400735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-1203012" y="3362335"/>
            <a:ext cx="13206690" cy="3040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53"/>
              </a:lnSpc>
            </a:pPr>
            <a:r>
              <a:rPr lang="en-US" sz="10507" b="1" dirty="0">
                <a:solidFill>
                  <a:srgbClr val="56A4C2"/>
                </a:solidFill>
                <a:latin typeface="Poppins Bold"/>
                <a:ea typeface="Poppins Bold"/>
                <a:cs typeface="Poppins Bold"/>
                <a:sym typeface="Poppins Bold"/>
              </a:rPr>
              <a:t>SOC Analyst</a:t>
            </a:r>
          </a:p>
          <a:p>
            <a:pPr marL="0" lvl="0" indent="0" algn="ctr">
              <a:lnSpc>
                <a:spcPts val="11453"/>
              </a:lnSpc>
            </a:pPr>
            <a:r>
              <a:rPr lang="en-US" sz="10507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AI Agent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6134100"/>
            <a:ext cx="4002936" cy="4002936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CF801DF2-33D7-3F6C-B7C0-211878227324}"/>
              </a:ext>
            </a:extLst>
          </p:cNvPr>
          <p:cNvSpPr txBox="1"/>
          <p:nvPr/>
        </p:nvSpPr>
        <p:spPr>
          <a:xfrm>
            <a:off x="1447800" y="8365359"/>
            <a:ext cx="13206690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Mohamad Hassan Ibrahim 6321</a:t>
            </a:r>
          </a:p>
          <a:p>
            <a:pPr algn="ctr"/>
            <a:r>
              <a:rPr lang="en-US" sz="40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Reem Kanaan 6315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62292" y="2096224"/>
            <a:ext cx="2790591" cy="0"/>
          </a:xfrm>
          <a:prstGeom prst="line">
            <a:avLst/>
          </a:prstGeom>
          <a:ln w="66675" cap="flat">
            <a:solidFill>
              <a:srgbClr val="03398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62292" y="668638"/>
            <a:ext cx="12833694" cy="1147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47"/>
              </a:lnSpc>
            </a:pPr>
            <a:r>
              <a:rPr lang="en-US" sz="7899" spc="505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SOC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BDF8FA-8427-41CF-5098-2A1D41BE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157582"/>
            <a:ext cx="10918610" cy="365301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C27FF1-5A54-8480-D432-8E44B58C3444}"/>
              </a:ext>
            </a:extLst>
          </p:cNvPr>
          <p:cNvSpPr txBox="1"/>
          <p:nvPr/>
        </p:nvSpPr>
        <p:spPr>
          <a:xfrm>
            <a:off x="3310988" y="3547982"/>
            <a:ext cx="2995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Poppins Bold" panose="020B0604020202020204" charset="0"/>
                <a:cs typeface="Poppins Bold" panose="020B0604020202020204" charset="0"/>
              </a:rPr>
              <a:t>Alert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F189EB-C847-2064-EE14-390BBEBB19FD}"/>
              </a:ext>
            </a:extLst>
          </p:cNvPr>
          <p:cNvSpPr txBox="1"/>
          <p:nvPr/>
        </p:nvSpPr>
        <p:spPr>
          <a:xfrm>
            <a:off x="13500468" y="2675002"/>
            <a:ext cx="29953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Poppins Bold" panose="020B0604020202020204" charset="0"/>
                <a:cs typeface="Poppins Bold" panose="020B0604020202020204" charset="0"/>
              </a:rPr>
              <a:t>SOC Analyst investigates</a:t>
            </a:r>
          </a:p>
        </p:txBody>
      </p:sp>
      <p:pic>
        <p:nvPicPr>
          <p:cNvPr id="24" name="Picture 23" descr="A person in a blue jacket&#10;&#10;AI-generated content may be incorrect.">
            <a:extLst>
              <a:ext uri="{FF2B5EF4-FFF2-40B4-BE49-F238E27FC236}">
                <a16:creationId xmlns:a16="http://schemas.microsoft.com/office/drawing/2014/main" id="{156415B8-180F-D33D-0AF1-DC1710855D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1600" y="3695700"/>
            <a:ext cx="4876190" cy="4876190"/>
          </a:xfrm>
          <a:prstGeom prst="rect">
            <a:avLst/>
          </a:prstGeom>
        </p:spPr>
      </p:pic>
      <p:sp>
        <p:nvSpPr>
          <p:cNvPr id="27" name="AutoShape 19">
            <a:extLst>
              <a:ext uri="{FF2B5EF4-FFF2-40B4-BE49-F238E27FC236}">
                <a16:creationId xmlns:a16="http://schemas.microsoft.com/office/drawing/2014/main" id="{B28D2A26-96DB-B601-7D1D-2028F25FE91A}"/>
              </a:ext>
            </a:extLst>
          </p:cNvPr>
          <p:cNvSpPr/>
          <p:nvPr/>
        </p:nvSpPr>
        <p:spPr>
          <a:xfrm>
            <a:off x="11353800" y="5905500"/>
            <a:ext cx="1313074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3AA6E6-5967-B107-DA8C-F246FD174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D5AD5EE-45CE-FDD7-70F1-7A16A0542411}"/>
              </a:ext>
            </a:extLst>
          </p:cNvPr>
          <p:cNvSpPr/>
          <p:nvPr/>
        </p:nvSpPr>
        <p:spPr>
          <a:xfrm>
            <a:off x="662292" y="2096224"/>
            <a:ext cx="2790591" cy="0"/>
          </a:xfrm>
          <a:prstGeom prst="line">
            <a:avLst/>
          </a:prstGeom>
          <a:ln w="66675" cap="flat">
            <a:solidFill>
              <a:srgbClr val="03398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1A8E326-7960-DB15-B7DD-F64B9EA0A0F4}"/>
              </a:ext>
            </a:extLst>
          </p:cNvPr>
          <p:cNvSpPr txBox="1"/>
          <p:nvPr/>
        </p:nvSpPr>
        <p:spPr>
          <a:xfrm>
            <a:off x="662292" y="668638"/>
            <a:ext cx="12833694" cy="1147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47"/>
              </a:lnSpc>
            </a:pPr>
            <a:r>
              <a:rPr lang="en-US" sz="7899" spc="505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System Architecture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61B213-B77C-4A5D-7B78-3ACB91DB2056}"/>
              </a:ext>
            </a:extLst>
          </p:cNvPr>
          <p:cNvSpPr txBox="1"/>
          <p:nvPr/>
        </p:nvSpPr>
        <p:spPr>
          <a:xfrm>
            <a:off x="10483734" y="2646645"/>
            <a:ext cx="2995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Poppins Bold" panose="020B0604020202020204" charset="0"/>
                <a:cs typeface="Poppins Bold" panose="020B0604020202020204" charset="0"/>
              </a:rPr>
              <a:t>AI Agent</a:t>
            </a:r>
          </a:p>
        </p:txBody>
      </p:sp>
      <p:grpSp>
        <p:nvGrpSpPr>
          <p:cNvPr id="36" name="Group 5">
            <a:extLst>
              <a:ext uri="{FF2B5EF4-FFF2-40B4-BE49-F238E27FC236}">
                <a16:creationId xmlns:a16="http://schemas.microsoft.com/office/drawing/2014/main" id="{A4F6FA65-5906-CD84-3023-21225206DD4F}"/>
              </a:ext>
            </a:extLst>
          </p:cNvPr>
          <p:cNvGrpSpPr/>
          <p:nvPr/>
        </p:nvGrpSpPr>
        <p:grpSpPr>
          <a:xfrm>
            <a:off x="10814147" y="2547874"/>
            <a:ext cx="2604691" cy="735677"/>
            <a:chOff x="0" y="0"/>
            <a:chExt cx="1573891" cy="302702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DEF43E83-D645-BA9B-E70A-5EB738F4193D}"/>
                </a:ext>
              </a:extLst>
            </p:cNvPr>
            <p:cNvSpPr/>
            <p:nvPr/>
          </p:nvSpPr>
          <p:spPr>
            <a:xfrm>
              <a:off x="0" y="0"/>
              <a:ext cx="1573891" cy="302703"/>
            </a:xfrm>
            <a:custGeom>
              <a:avLst/>
              <a:gdLst/>
              <a:ahLst/>
              <a:cxnLst/>
              <a:rect l="l" t="t" r="r" b="b"/>
              <a:pathLst>
                <a:path w="1573891" h="302703">
                  <a:moveTo>
                    <a:pt x="12522" y="0"/>
                  </a:moveTo>
                  <a:lnTo>
                    <a:pt x="1561370" y="0"/>
                  </a:lnTo>
                  <a:cubicBezTo>
                    <a:pt x="1564691" y="0"/>
                    <a:pt x="1567876" y="1319"/>
                    <a:pt x="1570224" y="3667"/>
                  </a:cubicBezTo>
                  <a:cubicBezTo>
                    <a:pt x="1572572" y="6016"/>
                    <a:pt x="1573891" y="9201"/>
                    <a:pt x="1573891" y="12522"/>
                  </a:cubicBezTo>
                  <a:lnTo>
                    <a:pt x="1573891" y="290181"/>
                  </a:lnTo>
                  <a:cubicBezTo>
                    <a:pt x="1573891" y="297096"/>
                    <a:pt x="1568285" y="302703"/>
                    <a:pt x="1561370" y="302703"/>
                  </a:cubicBezTo>
                  <a:lnTo>
                    <a:pt x="12522" y="302703"/>
                  </a:lnTo>
                  <a:cubicBezTo>
                    <a:pt x="9201" y="302703"/>
                    <a:pt x="6016" y="301383"/>
                    <a:pt x="3667" y="299035"/>
                  </a:cubicBezTo>
                  <a:cubicBezTo>
                    <a:pt x="1319" y="296687"/>
                    <a:pt x="0" y="293502"/>
                    <a:pt x="0" y="290181"/>
                  </a:cubicBezTo>
                  <a:lnTo>
                    <a:pt x="0" y="12522"/>
                  </a:lnTo>
                  <a:cubicBezTo>
                    <a:pt x="0" y="5606"/>
                    <a:pt x="5606" y="0"/>
                    <a:pt x="12522" y="0"/>
                  </a:cubicBezTo>
                  <a:close/>
                </a:path>
              </a:pathLst>
            </a:custGeom>
            <a:solidFill>
              <a:srgbClr val="0449E1">
                <a:alpha val="2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Box 7">
              <a:extLst>
                <a:ext uri="{FF2B5EF4-FFF2-40B4-BE49-F238E27FC236}">
                  <a16:creationId xmlns:a16="http://schemas.microsoft.com/office/drawing/2014/main" id="{ADEDA4EC-374C-4DC0-47C4-32BF3A7B62B5}"/>
                </a:ext>
              </a:extLst>
            </p:cNvPr>
            <p:cNvSpPr txBox="1"/>
            <p:nvPr/>
          </p:nvSpPr>
          <p:spPr>
            <a:xfrm>
              <a:off x="0" y="-38100"/>
              <a:ext cx="1573891" cy="3408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248B214C-27CE-1C07-7A4B-F6B6861255E2}"/>
              </a:ext>
            </a:extLst>
          </p:cNvPr>
          <p:cNvSpPr/>
          <p:nvPr/>
        </p:nvSpPr>
        <p:spPr>
          <a:xfrm>
            <a:off x="175996" y="2528645"/>
            <a:ext cx="3841779" cy="3587008"/>
          </a:xfrm>
          <a:prstGeom prst="rect">
            <a:avLst/>
          </a:prstGeom>
          <a:solidFill>
            <a:srgbClr val="B3C9E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673A48-00E9-D3EE-CA8E-9A2CA4E7D28D}"/>
              </a:ext>
            </a:extLst>
          </p:cNvPr>
          <p:cNvSpPr txBox="1"/>
          <p:nvPr/>
        </p:nvSpPr>
        <p:spPr>
          <a:xfrm>
            <a:off x="636102" y="2885172"/>
            <a:ext cx="2995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Poppins Bold" panose="020B0604020202020204" charset="0"/>
                <a:cs typeface="Poppins Bold" panose="020B0604020202020204" charset="0"/>
              </a:rPr>
              <a:t>Alert Received</a:t>
            </a:r>
          </a:p>
        </p:txBody>
      </p:sp>
      <p:grpSp>
        <p:nvGrpSpPr>
          <p:cNvPr id="54" name="Group 5">
            <a:extLst>
              <a:ext uri="{FF2B5EF4-FFF2-40B4-BE49-F238E27FC236}">
                <a16:creationId xmlns:a16="http://schemas.microsoft.com/office/drawing/2014/main" id="{C4680343-5E43-93C9-0E22-0E619DD7BC3F}"/>
              </a:ext>
            </a:extLst>
          </p:cNvPr>
          <p:cNvGrpSpPr/>
          <p:nvPr/>
        </p:nvGrpSpPr>
        <p:grpSpPr>
          <a:xfrm>
            <a:off x="636102" y="2755860"/>
            <a:ext cx="2604691" cy="735677"/>
            <a:chOff x="0" y="0"/>
            <a:chExt cx="1573891" cy="302702"/>
          </a:xfrm>
        </p:grpSpPr>
        <p:sp>
          <p:nvSpPr>
            <p:cNvPr id="55" name="Freeform 6">
              <a:extLst>
                <a:ext uri="{FF2B5EF4-FFF2-40B4-BE49-F238E27FC236}">
                  <a16:creationId xmlns:a16="http://schemas.microsoft.com/office/drawing/2014/main" id="{2D3D421E-7AF0-A6AE-DA26-EC97E97484A7}"/>
                </a:ext>
              </a:extLst>
            </p:cNvPr>
            <p:cNvSpPr/>
            <p:nvPr/>
          </p:nvSpPr>
          <p:spPr>
            <a:xfrm>
              <a:off x="0" y="0"/>
              <a:ext cx="1573891" cy="302703"/>
            </a:xfrm>
            <a:custGeom>
              <a:avLst/>
              <a:gdLst/>
              <a:ahLst/>
              <a:cxnLst/>
              <a:rect l="l" t="t" r="r" b="b"/>
              <a:pathLst>
                <a:path w="1573891" h="302703">
                  <a:moveTo>
                    <a:pt x="12522" y="0"/>
                  </a:moveTo>
                  <a:lnTo>
                    <a:pt x="1561370" y="0"/>
                  </a:lnTo>
                  <a:cubicBezTo>
                    <a:pt x="1564691" y="0"/>
                    <a:pt x="1567876" y="1319"/>
                    <a:pt x="1570224" y="3667"/>
                  </a:cubicBezTo>
                  <a:cubicBezTo>
                    <a:pt x="1572572" y="6016"/>
                    <a:pt x="1573891" y="9201"/>
                    <a:pt x="1573891" y="12522"/>
                  </a:cubicBezTo>
                  <a:lnTo>
                    <a:pt x="1573891" y="290181"/>
                  </a:lnTo>
                  <a:cubicBezTo>
                    <a:pt x="1573891" y="297096"/>
                    <a:pt x="1568285" y="302703"/>
                    <a:pt x="1561370" y="302703"/>
                  </a:cubicBezTo>
                  <a:lnTo>
                    <a:pt x="12522" y="302703"/>
                  </a:lnTo>
                  <a:cubicBezTo>
                    <a:pt x="9201" y="302703"/>
                    <a:pt x="6016" y="301383"/>
                    <a:pt x="3667" y="299035"/>
                  </a:cubicBezTo>
                  <a:cubicBezTo>
                    <a:pt x="1319" y="296687"/>
                    <a:pt x="0" y="293502"/>
                    <a:pt x="0" y="290181"/>
                  </a:cubicBezTo>
                  <a:lnTo>
                    <a:pt x="0" y="12522"/>
                  </a:lnTo>
                  <a:cubicBezTo>
                    <a:pt x="0" y="5606"/>
                    <a:pt x="5606" y="0"/>
                    <a:pt x="12522" y="0"/>
                  </a:cubicBezTo>
                  <a:close/>
                </a:path>
              </a:pathLst>
            </a:custGeom>
            <a:solidFill>
              <a:srgbClr val="0449E1">
                <a:alpha val="2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TextBox 7">
              <a:extLst>
                <a:ext uri="{FF2B5EF4-FFF2-40B4-BE49-F238E27FC236}">
                  <a16:creationId xmlns:a16="http://schemas.microsoft.com/office/drawing/2014/main" id="{376103A0-9112-04AF-B05B-1E6F3C90E9E5}"/>
                </a:ext>
              </a:extLst>
            </p:cNvPr>
            <p:cNvSpPr txBox="1"/>
            <p:nvPr/>
          </p:nvSpPr>
          <p:spPr>
            <a:xfrm>
              <a:off x="0" y="-38100"/>
              <a:ext cx="1573891" cy="3408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57" name="Picture 56">
            <a:extLst>
              <a:ext uri="{FF2B5EF4-FFF2-40B4-BE49-F238E27FC236}">
                <a16:creationId xmlns:a16="http://schemas.microsoft.com/office/drawing/2014/main" id="{139EA35A-9289-46E6-3A5A-8285071C7A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010" y="3686232"/>
            <a:ext cx="2076771" cy="144818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636D060E-ADA1-E98A-F8DB-45B1E885C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573" y="4518217"/>
            <a:ext cx="2158416" cy="1079208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AF60602C-15F4-3375-C341-AEA4C782B68C}"/>
              </a:ext>
            </a:extLst>
          </p:cNvPr>
          <p:cNvSpPr/>
          <p:nvPr/>
        </p:nvSpPr>
        <p:spPr>
          <a:xfrm>
            <a:off x="4628973" y="2547874"/>
            <a:ext cx="4832379" cy="4101403"/>
          </a:xfrm>
          <a:prstGeom prst="rect">
            <a:avLst/>
          </a:prstGeom>
          <a:solidFill>
            <a:srgbClr val="B3C9E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40B0FB7-4758-AA09-60BB-230561877346}"/>
              </a:ext>
            </a:extLst>
          </p:cNvPr>
          <p:cNvSpPr txBox="1"/>
          <p:nvPr/>
        </p:nvSpPr>
        <p:spPr>
          <a:xfrm>
            <a:off x="4951756" y="2833454"/>
            <a:ext cx="2995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Poppins Bold" panose="020B0604020202020204" charset="0"/>
                <a:cs typeface="Poppins Bold" panose="020B0604020202020204" charset="0"/>
              </a:rPr>
              <a:t>Enrichment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1E9500-3B6B-DEAE-739D-7474FFC359E8}"/>
              </a:ext>
            </a:extLst>
          </p:cNvPr>
          <p:cNvSpPr txBox="1"/>
          <p:nvPr/>
        </p:nvSpPr>
        <p:spPr>
          <a:xfrm>
            <a:off x="4962642" y="3793610"/>
            <a:ext cx="2995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Poppins Bold" panose="020B0604020202020204" charset="0"/>
                <a:cs typeface="Poppins Bold" panose="020B0604020202020204" charset="0"/>
              </a:rPr>
              <a:t>Tools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82A983-EEB6-7E39-BC72-50D5A0356BA9}"/>
              </a:ext>
            </a:extLst>
          </p:cNvPr>
          <p:cNvSpPr txBox="1"/>
          <p:nvPr/>
        </p:nvSpPr>
        <p:spPr>
          <a:xfrm>
            <a:off x="6323356" y="4303926"/>
            <a:ext cx="2995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latin typeface="Poppins Bold" panose="020B0604020202020204" charset="0"/>
                <a:cs typeface="Poppins Bold" panose="020B0604020202020204" charset="0"/>
              </a:rPr>
              <a:t>Abuseipdb</a:t>
            </a:r>
            <a:endParaRPr lang="en-US" sz="2500" dirty="0">
              <a:latin typeface="Poppins Bold" panose="020B0604020202020204" charset="0"/>
              <a:cs typeface="Poppins Bold" panose="020B060402020202020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C49938-6FE0-3CE4-9018-97804EEB3A83}"/>
              </a:ext>
            </a:extLst>
          </p:cNvPr>
          <p:cNvSpPr txBox="1"/>
          <p:nvPr/>
        </p:nvSpPr>
        <p:spPr>
          <a:xfrm>
            <a:off x="4926780" y="5690383"/>
            <a:ext cx="2995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Poppins Bold" panose="020B0604020202020204" charset="0"/>
                <a:cs typeface="Poppins Bold" panose="020B0604020202020204" charset="0"/>
              </a:rPr>
              <a:t>Logs</a:t>
            </a:r>
          </a:p>
        </p:txBody>
      </p:sp>
      <p:grpSp>
        <p:nvGrpSpPr>
          <p:cNvPr id="65" name="Group 5">
            <a:extLst>
              <a:ext uri="{FF2B5EF4-FFF2-40B4-BE49-F238E27FC236}">
                <a16:creationId xmlns:a16="http://schemas.microsoft.com/office/drawing/2014/main" id="{A9C4EE32-9057-3852-6826-D81A596A3483}"/>
              </a:ext>
            </a:extLst>
          </p:cNvPr>
          <p:cNvGrpSpPr/>
          <p:nvPr/>
        </p:nvGrpSpPr>
        <p:grpSpPr>
          <a:xfrm>
            <a:off x="5212690" y="2700930"/>
            <a:ext cx="2604691" cy="735677"/>
            <a:chOff x="0" y="0"/>
            <a:chExt cx="1573891" cy="302702"/>
          </a:xfrm>
        </p:grpSpPr>
        <p:sp>
          <p:nvSpPr>
            <p:cNvPr id="66" name="Freeform 6">
              <a:extLst>
                <a:ext uri="{FF2B5EF4-FFF2-40B4-BE49-F238E27FC236}">
                  <a16:creationId xmlns:a16="http://schemas.microsoft.com/office/drawing/2014/main" id="{8617E7BE-84DA-292E-AFE7-F863A53D2C74}"/>
                </a:ext>
              </a:extLst>
            </p:cNvPr>
            <p:cNvSpPr/>
            <p:nvPr/>
          </p:nvSpPr>
          <p:spPr>
            <a:xfrm>
              <a:off x="0" y="0"/>
              <a:ext cx="1573891" cy="302703"/>
            </a:xfrm>
            <a:custGeom>
              <a:avLst/>
              <a:gdLst/>
              <a:ahLst/>
              <a:cxnLst/>
              <a:rect l="l" t="t" r="r" b="b"/>
              <a:pathLst>
                <a:path w="1573891" h="302703">
                  <a:moveTo>
                    <a:pt x="12522" y="0"/>
                  </a:moveTo>
                  <a:lnTo>
                    <a:pt x="1561370" y="0"/>
                  </a:lnTo>
                  <a:cubicBezTo>
                    <a:pt x="1564691" y="0"/>
                    <a:pt x="1567876" y="1319"/>
                    <a:pt x="1570224" y="3667"/>
                  </a:cubicBezTo>
                  <a:cubicBezTo>
                    <a:pt x="1572572" y="6016"/>
                    <a:pt x="1573891" y="9201"/>
                    <a:pt x="1573891" y="12522"/>
                  </a:cubicBezTo>
                  <a:lnTo>
                    <a:pt x="1573891" y="290181"/>
                  </a:lnTo>
                  <a:cubicBezTo>
                    <a:pt x="1573891" y="297096"/>
                    <a:pt x="1568285" y="302703"/>
                    <a:pt x="1561370" y="302703"/>
                  </a:cubicBezTo>
                  <a:lnTo>
                    <a:pt x="12522" y="302703"/>
                  </a:lnTo>
                  <a:cubicBezTo>
                    <a:pt x="9201" y="302703"/>
                    <a:pt x="6016" y="301383"/>
                    <a:pt x="3667" y="299035"/>
                  </a:cubicBezTo>
                  <a:cubicBezTo>
                    <a:pt x="1319" y="296687"/>
                    <a:pt x="0" y="293502"/>
                    <a:pt x="0" y="290181"/>
                  </a:cubicBezTo>
                  <a:lnTo>
                    <a:pt x="0" y="12522"/>
                  </a:lnTo>
                  <a:cubicBezTo>
                    <a:pt x="0" y="5606"/>
                    <a:pt x="5606" y="0"/>
                    <a:pt x="12522" y="0"/>
                  </a:cubicBezTo>
                  <a:close/>
                </a:path>
              </a:pathLst>
            </a:custGeom>
            <a:solidFill>
              <a:srgbClr val="0449E1">
                <a:alpha val="2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TextBox 7">
              <a:extLst>
                <a:ext uri="{FF2B5EF4-FFF2-40B4-BE49-F238E27FC236}">
                  <a16:creationId xmlns:a16="http://schemas.microsoft.com/office/drawing/2014/main" id="{8BD33722-2298-7BC1-D262-57AE12062407}"/>
                </a:ext>
              </a:extLst>
            </p:cNvPr>
            <p:cNvSpPr txBox="1"/>
            <p:nvPr/>
          </p:nvSpPr>
          <p:spPr>
            <a:xfrm>
              <a:off x="0" y="-38100"/>
              <a:ext cx="1573891" cy="3408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68" name="Picture 67">
            <a:extLst>
              <a:ext uri="{FF2B5EF4-FFF2-40B4-BE49-F238E27FC236}">
                <a16:creationId xmlns:a16="http://schemas.microsoft.com/office/drawing/2014/main" id="{0323AFAA-7660-8825-510F-F1BE02DEE6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5636" y="5371623"/>
            <a:ext cx="1356118" cy="945654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8203A80-AFBE-BE8B-4123-C03E7264C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400" y="5679471"/>
            <a:ext cx="1981200" cy="9906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06E0C172-229B-C9D1-2DCB-BD83743CE3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551" y="3535629"/>
            <a:ext cx="741614" cy="741614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D541C14-C4C8-88F1-E6B1-464F52F4C9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620" y="3223785"/>
            <a:ext cx="1038271" cy="1038271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EC94B52D-200A-7BCB-646D-8C805329D31C}"/>
              </a:ext>
            </a:extLst>
          </p:cNvPr>
          <p:cNvSpPr/>
          <p:nvPr/>
        </p:nvSpPr>
        <p:spPr>
          <a:xfrm>
            <a:off x="4632602" y="6995250"/>
            <a:ext cx="4832379" cy="917328"/>
          </a:xfrm>
          <a:prstGeom prst="rect">
            <a:avLst/>
          </a:prstGeom>
          <a:solidFill>
            <a:srgbClr val="B3C9E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AD371F8-9F8E-79A4-3D23-34C78FEECEF6}"/>
              </a:ext>
            </a:extLst>
          </p:cNvPr>
          <p:cNvSpPr txBox="1"/>
          <p:nvPr/>
        </p:nvSpPr>
        <p:spPr>
          <a:xfrm>
            <a:off x="4353100" y="4309791"/>
            <a:ext cx="2995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latin typeface="Poppins Bold" panose="020B0604020202020204" charset="0"/>
                <a:cs typeface="Poppins Bold" panose="020B0604020202020204" charset="0"/>
              </a:rPr>
              <a:t>Virustotal</a:t>
            </a:r>
            <a:endParaRPr lang="en-US" sz="2500" dirty="0">
              <a:latin typeface="Poppins Bold" panose="020B0604020202020204" charset="0"/>
              <a:cs typeface="Poppins Bold" panose="020B0604020202020204" charset="0"/>
            </a:endParaRPr>
          </a:p>
        </p:txBody>
      </p:sp>
      <p:sp>
        <p:nvSpPr>
          <p:cNvPr id="74" name="Freeform 6">
            <a:extLst>
              <a:ext uri="{FF2B5EF4-FFF2-40B4-BE49-F238E27FC236}">
                <a16:creationId xmlns:a16="http://schemas.microsoft.com/office/drawing/2014/main" id="{3E2FC6BE-8965-735C-A740-E5026FFAD81E}"/>
              </a:ext>
            </a:extLst>
          </p:cNvPr>
          <p:cNvSpPr/>
          <p:nvPr/>
        </p:nvSpPr>
        <p:spPr>
          <a:xfrm>
            <a:off x="5669012" y="7086074"/>
            <a:ext cx="2604691" cy="735679"/>
          </a:xfrm>
          <a:custGeom>
            <a:avLst/>
            <a:gdLst/>
            <a:ahLst/>
            <a:cxnLst/>
            <a:rect l="l" t="t" r="r" b="b"/>
            <a:pathLst>
              <a:path w="1573891" h="302703">
                <a:moveTo>
                  <a:pt x="12522" y="0"/>
                </a:moveTo>
                <a:lnTo>
                  <a:pt x="1561370" y="0"/>
                </a:lnTo>
                <a:cubicBezTo>
                  <a:pt x="1564691" y="0"/>
                  <a:pt x="1567876" y="1319"/>
                  <a:pt x="1570224" y="3667"/>
                </a:cubicBezTo>
                <a:cubicBezTo>
                  <a:pt x="1572572" y="6016"/>
                  <a:pt x="1573891" y="9201"/>
                  <a:pt x="1573891" y="12522"/>
                </a:cubicBezTo>
                <a:lnTo>
                  <a:pt x="1573891" y="290181"/>
                </a:lnTo>
                <a:cubicBezTo>
                  <a:pt x="1573891" y="297096"/>
                  <a:pt x="1568285" y="302703"/>
                  <a:pt x="1561370" y="302703"/>
                </a:cubicBezTo>
                <a:lnTo>
                  <a:pt x="12522" y="302703"/>
                </a:lnTo>
                <a:cubicBezTo>
                  <a:pt x="9201" y="302703"/>
                  <a:pt x="6016" y="301383"/>
                  <a:pt x="3667" y="299035"/>
                </a:cubicBezTo>
                <a:cubicBezTo>
                  <a:pt x="1319" y="296687"/>
                  <a:pt x="0" y="293502"/>
                  <a:pt x="0" y="290181"/>
                </a:cubicBezTo>
                <a:lnTo>
                  <a:pt x="0" y="12522"/>
                </a:lnTo>
                <a:cubicBezTo>
                  <a:pt x="0" y="5606"/>
                  <a:pt x="5606" y="0"/>
                  <a:pt x="12522" y="0"/>
                </a:cubicBezTo>
                <a:close/>
              </a:path>
            </a:pathLst>
          </a:custGeom>
          <a:solidFill>
            <a:srgbClr val="0449E1">
              <a:alpha val="27843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EA919B6-B103-8CC0-4D52-5538B1CCBCA2}"/>
              </a:ext>
            </a:extLst>
          </p:cNvPr>
          <p:cNvSpPr txBox="1"/>
          <p:nvPr/>
        </p:nvSpPr>
        <p:spPr>
          <a:xfrm>
            <a:off x="5412782" y="7256236"/>
            <a:ext cx="2995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latin typeface="Poppins Bold" panose="020B0604020202020204" charset="0"/>
                <a:cs typeface="Poppins Bold" panose="020B0604020202020204" charset="0"/>
              </a:rPr>
              <a:t>Playbook</a:t>
            </a:r>
          </a:p>
        </p:txBody>
      </p:sp>
      <p:sp>
        <p:nvSpPr>
          <p:cNvPr id="76" name="AutoShape 19">
            <a:extLst>
              <a:ext uri="{FF2B5EF4-FFF2-40B4-BE49-F238E27FC236}">
                <a16:creationId xmlns:a16="http://schemas.microsoft.com/office/drawing/2014/main" id="{9CF65724-6A21-0841-B91C-2F455EB8ABFF}"/>
              </a:ext>
            </a:extLst>
          </p:cNvPr>
          <p:cNvSpPr/>
          <p:nvPr/>
        </p:nvSpPr>
        <p:spPr>
          <a:xfrm>
            <a:off x="3994530" y="3223786"/>
            <a:ext cx="703699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7" name="AutoShape 19">
            <a:extLst>
              <a:ext uri="{FF2B5EF4-FFF2-40B4-BE49-F238E27FC236}">
                <a16:creationId xmlns:a16="http://schemas.microsoft.com/office/drawing/2014/main" id="{26E4E6DA-3C49-E29C-F583-EA6357CEB911}"/>
              </a:ext>
            </a:extLst>
          </p:cNvPr>
          <p:cNvSpPr/>
          <p:nvPr/>
        </p:nvSpPr>
        <p:spPr>
          <a:xfrm>
            <a:off x="9431126" y="2885173"/>
            <a:ext cx="1313074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78" name="AutoShape 19">
            <a:extLst>
              <a:ext uri="{FF2B5EF4-FFF2-40B4-BE49-F238E27FC236}">
                <a16:creationId xmlns:a16="http://schemas.microsoft.com/office/drawing/2014/main" id="{89E18B10-CA6B-0434-3CAA-40805C1291FA}"/>
              </a:ext>
            </a:extLst>
          </p:cNvPr>
          <p:cNvSpPr/>
          <p:nvPr/>
        </p:nvSpPr>
        <p:spPr>
          <a:xfrm>
            <a:off x="10137409" y="3123699"/>
            <a:ext cx="597048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C1ABE8B-AA0C-AE03-A793-1C91BF30BCE1}"/>
              </a:ext>
            </a:extLst>
          </p:cNvPr>
          <p:cNvCxnSpPr/>
          <p:nvPr/>
        </p:nvCxnSpPr>
        <p:spPr>
          <a:xfrm flipH="1">
            <a:off x="10130085" y="3115344"/>
            <a:ext cx="22860" cy="428138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49FD89C-4481-7C0A-882B-A4105A7D765D}"/>
              </a:ext>
            </a:extLst>
          </p:cNvPr>
          <p:cNvCxnSpPr/>
          <p:nvPr/>
        </p:nvCxnSpPr>
        <p:spPr>
          <a:xfrm flipH="1">
            <a:off x="9461352" y="7396733"/>
            <a:ext cx="68128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AutoShape 19">
            <a:extLst>
              <a:ext uri="{FF2B5EF4-FFF2-40B4-BE49-F238E27FC236}">
                <a16:creationId xmlns:a16="http://schemas.microsoft.com/office/drawing/2014/main" id="{5103D2DA-5BF7-9D99-3B54-759B589EEF75}"/>
              </a:ext>
            </a:extLst>
          </p:cNvPr>
          <p:cNvSpPr/>
          <p:nvPr/>
        </p:nvSpPr>
        <p:spPr>
          <a:xfrm flipV="1">
            <a:off x="11918015" y="3276252"/>
            <a:ext cx="47010" cy="5372448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1EBA43F-A0E0-E8C1-F326-1FE5C1F98391}"/>
              </a:ext>
            </a:extLst>
          </p:cNvPr>
          <p:cNvCxnSpPr/>
          <p:nvPr/>
        </p:nvCxnSpPr>
        <p:spPr>
          <a:xfrm flipH="1">
            <a:off x="2286000" y="8648700"/>
            <a:ext cx="963201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EB5282A-4D8C-5BA3-722D-0EF8E12B9A47}"/>
              </a:ext>
            </a:extLst>
          </p:cNvPr>
          <p:cNvCxnSpPr/>
          <p:nvPr/>
        </p:nvCxnSpPr>
        <p:spPr>
          <a:xfrm>
            <a:off x="2286000" y="6115653"/>
            <a:ext cx="0" cy="25333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3B2E663-5814-A1DC-7577-3F6CFF24CAF3}"/>
              </a:ext>
            </a:extLst>
          </p:cNvPr>
          <p:cNvSpPr/>
          <p:nvPr/>
        </p:nvSpPr>
        <p:spPr>
          <a:xfrm>
            <a:off x="13730095" y="2480814"/>
            <a:ext cx="4064183" cy="4948933"/>
          </a:xfrm>
          <a:prstGeom prst="rect">
            <a:avLst/>
          </a:prstGeom>
          <a:solidFill>
            <a:srgbClr val="B3C9E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408F3DB-FF79-65BC-1F13-2968428E1746}"/>
              </a:ext>
            </a:extLst>
          </p:cNvPr>
          <p:cNvSpPr txBox="1"/>
          <p:nvPr/>
        </p:nvSpPr>
        <p:spPr>
          <a:xfrm>
            <a:off x="14174179" y="3362226"/>
            <a:ext cx="2995308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500" dirty="0">
                <a:latin typeface="Poppins Bold" panose="020B0604020202020204" charset="0"/>
                <a:cs typeface="Poppins Bold" panose="020B0604020202020204" charset="0"/>
              </a:rPr>
              <a:t>Isolation</a:t>
            </a:r>
          </a:p>
          <a:p>
            <a:pPr marL="342900" indent="-342900">
              <a:buFontTx/>
              <a:buChar char="-"/>
            </a:pPr>
            <a:r>
              <a:rPr lang="en-US" sz="2500" dirty="0">
                <a:latin typeface="Poppins Bold" panose="020B0604020202020204" charset="0"/>
                <a:cs typeface="Poppins Bold" panose="020B0604020202020204" charset="0"/>
              </a:rPr>
              <a:t>TP/FP</a:t>
            </a:r>
          </a:p>
          <a:p>
            <a:pPr marL="342900" indent="-342900">
              <a:buFontTx/>
              <a:buChar char="-"/>
            </a:pPr>
            <a:r>
              <a:rPr lang="en-US" sz="2500" dirty="0">
                <a:latin typeface="Poppins Bold" panose="020B0604020202020204" charset="0"/>
                <a:cs typeface="Poppins Bold" panose="020B0604020202020204" charset="0"/>
              </a:rPr>
              <a:t>Attack Type</a:t>
            </a:r>
          </a:p>
          <a:p>
            <a:pPr marL="342900" indent="-342900">
              <a:buFontTx/>
              <a:buChar char="-"/>
            </a:pPr>
            <a:r>
              <a:rPr lang="en-US" sz="2500" dirty="0">
                <a:latin typeface="Poppins Bold" panose="020B0604020202020204" charset="0"/>
                <a:cs typeface="Poppins Bold" panose="020B0604020202020204" charset="0"/>
              </a:rPr>
              <a:t>Severity</a:t>
            </a:r>
          </a:p>
          <a:p>
            <a:pPr marL="342900" indent="-342900">
              <a:buFontTx/>
              <a:buChar char="-"/>
            </a:pPr>
            <a:r>
              <a:rPr lang="en-US" sz="2500" dirty="0">
                <a:latin typeface="Poppins Bold" panose="020B0604020202020204" charset="0"/>
                <a:cs typeface="Poppins Bold" panose="020B0604020202020204" charset="0"/>
              </a:rPr>
              <a:t>Summary of steps followed</a:t>
            </a:r>
          </a:p>
          <a:p>
            <a:pPr marL="342900" indent="-342900">
              <a:buFontTx/>
              <a:buChar char="-"/>
            </a:pPr>
            <a:r>
              <a:rPr lang="en-US" sz="2500" dirty="0">
                <a:latin typeface="Poppins Bold" panose="020B0604020202020204" charset="0"/>
                <a:cs typeface="Poppins Bold" panose="020B0604020202020204" charset="0"/>
              </a:rPr>
              <a:t>Reasoning </a:t>
            </a:r>
          </a:p>
          <a:p>
            <a:pPr marL="342900" indent="-342900">
              <a:buFontTx/>
              <a:buChar char="-"/>
            </a:pPr>
            <a:r>
              <a:rPr lang="en-US" sz="2500" dirty="0">
                <a:latin typeface="Poppins Bold" panose="020B0604020202020204" charset="0"/>
                <a:cs typeface="Poppins Bold" panose="020B0604020202020204" charset="0"/>
              </a:rPr>
              <a:t>Recommendations</a:t>
            </a:r>
          </a:p>
          <a:p>
            <a:pPr marL="342900" indent="-342900">
              <a:buFontTx/>
              <a:buChar char="-"/>
            </a:pPr>
            <a:r>
              <a:rPr lang="en-US" sz="2500" dirty="0">
                <a:latin typeface="Poppins Bold" panose="020B0604020202020204" charset="0"/>
                <a:cs typeface="Poppins Bold" panose="020B0604020202020204" charset="0"/>
              </a:rPr>
              <a:t>IOCs/Artifacts</a:t>
            </a:r>
          </a:p>
        </p:txBody>
      </p:sp>
      <p:grpSp>
        <p:nvGrpSpPr>
          <p:cNvPr id="110" name="Group 5">
            <a:extLst>
              <a:ext uri="{FF2B5EF4-FFF2-40B4-BE49-F238E27FC236}">
                <a16:creationId xmlns:a16="http://schemas.microsoft.com/office/drawing/2014/main" id="{FCED6E2F-B99B-7CAB-A374-82ACA89ACF09}"/>
              </a:ext>
            </a:extLst>
          </p:cNvPr>
          <p:cNvGrpSpPr/>
          <p:nvPr/>
        </p:nvGrpSpPr>
        <p:grpSpPr>
          <a:xfrm>
            <a:off x="14140244" y="2565241"/>
            <a:ext cx="2604691" cy="735677"/>
            <a:chOff x="0" y="0"/>
            <a:chExt cx="1573891" cy="302702"/>
          </a:xfrm>
        </p:grpSpPr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CBDD7FE8-ECFA-56A6-6CEA-97F8128B799F}"/>
                </a:ext>
              </a:extLst>
            </p:cNvPr>
            <p:cNvSpPr/>
            <p:nvPr/>
          </p:nvSpPr>
          <p:spPr>
            <a:xfrm>
              <a:off x="0" y="0"/>
              <a:ext cx="1573891" cy="302703"/>
            </a:xfrm>
            <a:custGeom>
              <a:avLst/>
              <a:gdLst/>
              <a:ahLst/>
              <a:cxnLst/>
              <a:rect l="l" t="t" r="r" b="b"/>
              <a:pathLst>
                <a:path w="1573891" h="302703">
                  <a:moveTo>
                    <a:pt x="12522" y="0"/>
                  </a:moveTo>
                  <a:lnTo>
                    <a:pt x="1561370" y="0"/>
                  </a:lnTo>
                  <a:cubicBezTo>
                    <a:pt x="1564691" y="0"/>
                    <a:pt x="1567876" y="1319"/>
                    <a:pt x="1570224" y="3667"/>
                  </a:cubicBezTo>
                  <a:cubicBezTo>
                    <a:pt x="1572572" y="6016"/>
                    <a:pt x="1573891" y="9201"/>
                    <a:pt x="1573891" y="12522"/>
                  </a:cubicBezTo>
                  <a:lnTo>
                    <a:pt x="1573891" y="290181"/>
                  </a:lnTo>
                  <a:cubicBezTo>
                    <a:pt x="1573891" y="297096"/>
                    <a:pt x="1568285" y="302703"/>
                    <a:pt x="1561370" y="302703"/>
                  </a:cubicBezTo>
                  <a:lnTo>
                    <a:pt x="12522" y="302703"/>
                  </a:lnTo>
                  <a:cubicBezTo>
                    <a:pt x="9201" y="302703"/>
                    <a:pt x="6016" y="301383"/>
                    <a:pt x="3667" y="299035"/>
                  </a:cubicBezTo>
                  <a:cubicBezTo>
                    <a:pt x="1319" y="296687"/>
                    <a:pt x="0" y="293502"/>
                    <a:pt x="0" y="290181"/>
                  </a:cubicBezTo>
                  <a:lnTo>
                    <a:pt x="0" y="12522"/>
                  </a:lnTo>
                  <a:cubicBezTo>
                    <a:pt x="0" y="5606"/>
                    <a:pt x="5606" y="0"/>
                    <a:pt x="12522" y="0"/>
                  </a:cubicBezTo>
                  <a:close/>
                </a:path>
              </a:pathLst>
            </a:custGeom>
            <a:solidFill>
              <a:srgbClr val="0449E1">
                <a:alpha val="2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TextBox 7">
              <a:extLst>
                <a:ext uri="{FF2B5EF4-FFF2-40B4-BE49-F238E27FC236}">
                  <a16:creationId xmlns:a16="http://schemas.microsoft.com/office/drawing/2014/main" id="{411655A0-EB5E-3AB3-D932-DDF207A5E8E1}"/>
                </a:ext>
              </a:extLst>
            </p:cNvPr>
            <p:cNvSpPr txBox="1"/>
            <p:nvPr/>
          </p:nvSpPr>
          <p:spPr>
            <a:xfrm>
              <a:off x="0" y="-38100"/>
              <a:ext cx="1573891" cy="3408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2A6B9543-FAC1-710A-E4DF-F286F4F27F15}"/>
              </a:ext>
            </a:extLst>
          </p:cNvPr>
          <p:cNvSpPr txBox="1"/>
          <p:nvPr/>
        </p:nvSpPr>
        <p:spPr>
          <a:xfrm>
            <a:off x="14535521" y="2724947"/>
            <a:ext cx="2995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Poppins Bold" panose="020B0604020202020204" charset="0"/>
                <a:cs typeface="Poppins Bold" panose="020B0604020202020204" charset="0"/>
              </a:rPr>
              <a:t>Output</a:t>
            </a:r>
          </a:p>
        </p:txBody>
      </p:sp>
      <p:sp>
        <p:nvSpPr>
          <p:cNvPr id="114" name="AutoShape 19">
            <a:extLst>
              <a:ext uri="{FF2B5EF4-FFF2-40B4-BE49-F238E27FC236}">
                <a16:creationId xmlns:a16="http://schemas.microsoft.com/office/drawing/2014/main" id="{9E368D1A-9C1A-CA72-7095-B94B9BF4E2C9}"/>
              </a:ext>
            </a:extLst>
          </p:cNvPr>
          <p:cNvSpPr/>
          <p:nvPr/>
        </p:nvSpPr>
        <p:spPr>
          <a:xfrm flipV="1">
            <a:off x="13378246" y="2857500"/>
            <a:ext cx="351850" cy="119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727E38A2-7AD1-E8B4-5B2D-4223C1EAEE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733" y="1950748"/>
            <a:ext cx="2790591" cy="702459"/>
          </a:xfrm>
          <a:prstGeom prst="rect">
            <a:avLst/>
          </a:prstGeom>
        </p:spPr>
      </p:pic>
      <p:pic>
        <p:nvPicPr>
          <p:cNvPr id="7" name="Picture 6" descr="A black background with white dots&#10;&#10;AI-generated content may be incorrect.">
            <a:extLst>
              <a:ext uri="{FF2B5EF4-FFF2-40B4-BE49-F238E27FC236}">
                <a16:creationId xmlns:a16="http://schemas.microsoft.com/office/drawing/2014/main" id="{EDC4A8D3-9F08-E36E-6B98-EDDB7139E1D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202" y="3303901"/>
            <a:ext cx="1494107" cy="1490286"/>
          </a:xfrm>
          <a:prstGeom prst="rect">
            <a:avLst/>
          </a:prstGeom>
        </p:spPr>
      </p:pic>
      <p:pic>
        <p:nvPicPr>
          <p:cNvPr id="9" name="Picture 8" descr="A blue whale with black background&#10;&#10;AI-generated content may be incorrect.">
            <a:extLst>
              <a:ext uri="{FF2B5EF4-FFF2-40B4-BE49-F238E27FC236}">
                <a16:creationId xmlns:a16="http://schemas.microsoft.com/office/drawing/2014/main" id="{5EA0CC83-239A-785D-46F6-059AA49B767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247" y="3558905"/>
            <a:ext cx="1471247" cy="1080016"/>
          </a:xfrm>
          <a:prstGeom prst="rect">
            <a:avLst/>
          </a:prstGeom>
        </p:spPr>
      </p:pic>
      <p:pic>
        <p:nvPicPr>
          <p:cNvPr id="11" name="Picture 10" descr="A close up of a logo&#10;&#10;AI-generated content may be incorrect.">
            <a:extLst>
              <a:ext uri="{FF2B5EF4-FFF2-40B4-BE49-F238E27FC236}">
                <a16:creationId xmlns:a16="http://schemas.microsoft.com/office/drawing/2014/main" id="{1A4BA3C3-AC0D-B8FA-E723-053151A029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985" y="7145524"/>
            <a:ext cx="3509407" cy="23980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2792ED-67A5-9DEB-037D-B37CBD32D372}"/>
              </a:ext>
            </a:extLst>
          </p:cNvPr>
          <p:cNvSpPr txBox="1"/>
          <p:nvPr/>
        </p:nvSpPr>
        <p:spPr>
          <a:xfrm>
            <a:off x="5284189" y="4784713"/>
            <a:ext cx="29953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 err="1">
                <a:latin typeface="Poppins Bold" panose="020B0604020202020204" charset="0"/>
                <a:cs typeface="Poppins Bold" panose="020B0604020202020204" charset="0"/>
              </a:rPr>
              <a:t>ipinfo</a:t>
            </a:r>
            <a:endParaRPr lang="en-US" sz="2500" dirty="0">
              <a:latin typeface="Poppins Bold" panose="020B0604020202020204" charset="0"/>
              <a:cs typeface="Poppins Bold" panose="020B0604020202020204" charset="0"/>
            </a:endParaRPr>
          </a:p>
        </p:txBody>
      </p:sp>
      <p:pic>
        <p:nvPicPr>
          <p:cNvPr id="16" name="Picture 15" descr="A blue spiral logo on a black background&#10;&#10;AI-generated content may be incorrect.">
            <a:extLst>
              <a:ext uri="{FF2B5EF4-FFF2-40B4-BE49-F238E27FC236}">
                <a16:creationId xmlns:a16="http://schemas.microsoft.com/office/drawing/2014/main" id="{43B09268-18ED-672D-4CF2-6FFD2D3F8B8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029" y="4718719"/>
            <a:ext cx="646326" cy="715166"/>
          </a:xfrm>
          <a:prstGeom prst="rect">
            <a:avLst/>
          </a:prstGeom>
        </p:spPr>
      </p:pic>
      <p:pic>
        <p:nvPicPr>
          <p:cNvPr id="18" name="Picture 17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EC5470D1-683C-E676-99C4-90BC8B685D3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574" y="7946857"/>
            <a:ext cx="2340143" cy="2340143"/>
          </a:xfrm>
          <a:prstGeom prst="rect">
            <a:avLst/>
          </a:prstGeom>
        </p:spPr>
      </p:pic>
      <p:pic>
        <p:nvPicPr>
          <p:cNvPr id="20" name="Picture 19" descr="A close-up of a logo&#10;&#10;AI-generated content may be incorrect.">
            <a:extLst>
              <a:ext uri="{FF2B5EF4-FFF2-40B4-BE49-F238E27FC236}">
                <a16:creationId xmlns:a16="http://schemas.microsoft.com/office/drawing/2014/main" id="{90568DD7-23F8-7833-8709-184DFF01DA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375" y="7870240"/>
            <a:ext cx="5924550" cy="15525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B5FDE7-CD15-51C6-F944-F202DCC27D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5715" y="1006435"/>
            <a:ext cx="1356118" cy="9456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6521AC-519F-815A-F4C1-43665EE77A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415" y="1242169"/>
            <a:ext cx="1981200" cy="990600"/>
          </a:xfrm>
          <a:prstGeom prst="rect">
            <a:avLst/>
          </a:prstGeom>
        </p:spPr>
      </p:pic>
      <p:sp>
        <p:nvSpPr>
          <p:cNvPr id="23" name="AutoShape 19">
            <a:extLst>
              <a:ext uri="{FF2B5EF4-FFF2-40B4-BE49-F238E27FC236}">
                <a16:creationId xmlns:a16="http://schemas.microsoft.com/office/drawing/2014/main" id="{43DDA47B-58C7-20BD-099A-3A2AEB8ADCE1}"/>
              </a:ext>
            </a:extLst>
          </p:cNvPr>
          <p:cNvSpPr/>
          <p:nvPr/>
        </p:nvSpPr>
        <p:spPr>
          <a:xfrm flipH="1" flipV="1">
            <a:off x="14981632" y="1916372"/>
            <a:ext cx="29768" cy="564439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pic>
        <p:nvPicPr>
          <p:cNvPr id="25" name="Picture 24" descr="A blue whale with a container on its back&#10;&#10;AI-generated content may be incorrect.">
            <a:extLst>
              <a:ext uri="{FF2B5EF4-FFF2-40B4-BE49-F238E27FC236}">
                <a16:creationId xmlns:a16="http://schemas.microsoft.com/office/drawing/2014/main" id="{FC4C089D-4057-023E-C206-5BCD82D612A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04" y="7904958"/>
            <a:ext cx="2144590" cy="18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9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10638-A384-080E-412A-16D8EEFFD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DE4E89D-C803-D588-75CC-DC38A8A2B9DA}"/>
              </a:ext>
            </a:extLst>
          </p:cNvPr>
          <p:cNvSpPr/>
          <p:nvPr/>
        </p:nvSpPr>
        <p:spPr>
          <a:xfrm>
            <a:off x="662292" y="2096224"/>
            <a:ext cx="2790591" cy="0"/>
          </a:xfrm>
          <a:prstGeom prst="line">
            <a:avLst/>
          </a:prstGeom>
          <a:ln w="66675" cap="flat">
            <a:solidFill>
              <a:srgbClr val="03398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13265C0-1F73-DDE3-186D-953B1FFF3B77}"/>
              </a:ext>
            </a:extLst>
          </p:cNvPr>
          <p:cNvSpPr txBox="1"/>
          <p:nvPr/>
        </p:nvSpPr>
        <p:spPr>
          <a:xfrm>
            <a:off x="662292" y="668638"/>
            <a:ext cx="12833694" cy="1147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47"/>
              </a:lnSpc>
            </a:pPr>
            <a:r>
              <a:rPr lang="en-US" sz="7899" spc="505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System Workflow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05135B7-D806-7584-BE5D-F5945F2CFF39}"/>
              </a:ext>
            </a:extLst>
          </p:cNvPr>
          <p:cNvGrpSpPr/>
          <p:nvPr/>
        </p:nvGrpSpPr>
        <p:grpSpPr>
          <a:xfrm>
            <a:off x="3761224" y="2893568"/>
            <a:ext cx="9241552" cy="1147063"/>
            <a:chOff x="0" y="0"/>
            <a:chExt cx="1573891" cy="302702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52658E3D-05C4-7EF7-B4C8-1A144FCAAC8B}"/>
                </a:ext>
              </a:extLst>
            </p:cNvPr>
            <p:cNvSpPr/>
            <p:nvPr/>
          </p:nvSpPr>
          <p:spPr>
            <a:xfrm>
              <a:off x="0" y="0"/>
              <a:ext cx="1573891" cy="302703"/>
            </a:xfrm>
            <a:custGeom>
              <a:avLst/>
              <a:gdLst/>
              <a:ahLst/>
              <a:cxnLst/>
              <a:rect l="l" t="t" r="r" b="b"/>
              <a:pathLst>
                <a:path w="1573891" h="302703">
                  <a:moveTo>
                    <a:pt x="12522" y="0"/>
                  </a:moveTo>
                  <a:lnTo>
                    <a:pt x="1561370" y="0"/>
                  </a:lnTo>
                  <a:cubicBezTo>
                    <a:pt x="1564691" y="0"/>
                    <a:pt x="1567876" y="1319"/>
                    <a:pt x="1570224" y="3667"/>
                  </a:cubicBezTo>
                  <a:cubicBezTo>
                    <a:pt x="1572572" y="6016"/>
                    <a:pt x="1573891" y="9201"/>
                    <a:pt x="1573891" y="12522"/>
                  </a:cubicBezTo>
                  <a:lnTo>
                    <a:pt x="1573891" y="290181"/>
                  </a:lnTo>
                  <a:cubicBezTo>
                    <a:pt x="1573891" y="297096"/>
                    <a:pt x="1568285" y="302703"/>
                    <a:pt x="1561370" y="302703"/>
                  </a:cubicBezTo>
                  <a:lnTo>
                    <a:pt x="12522" y="302703"/>
                  </a:lnTo>
                  <a:cubicBezTo>
                    <a:pt x="9201" y="302703"/>
                    <a:pt x="6016" y="301383"/>
                    <a:pt x="3667" y="299035"/>
                  </a:cubicBezTo>
                  <a:cubicBezTo>
                    <a:pt x="1319" y="296687"/>
                    <a:pt x="0" y="293502"/>
                    <a:pt x="0" y="290181"/>
                  </a:cubicBezTo>
                  <a:lnTo>
                    <a:pt x="0" y="12522"/>
                  </a:lnTo>
                  <a:cubicBezTo>
                    <a:pt x="0" y="5606"/>
                    <a:pt x="5606" y="0"/>
                    <a:pt x="12522" y="0"/>
                  </a:cubicBezTo>
                  <a:close/>
                </a:path>
              </a:pathLst>
            </a:custGeom>
            <a:solidFill>
              <a:srgbClr val="0449E1">
                <a:alpha val="27843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F37FCE08-ED68-A0FE-3774-1ED0FB985B80}"/>
                </a:ext>
              </a:extLst>
            </p:cNvPr>
            <p:cNvSpPr txBox="1"/>
            <p:nvPr/>
          </p:nvSpPr>
          <p:spPr>
            <a:xfrm>
              <a:off x="0" y="-38100"/>
              <a:ext cx="1573891" cy="3408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6">
            <a:extLst>
              <a:ext uri="{FF2B5EF4-FFF2-40B4-BE49-F238E27FC236}">
                <a16:creationId xmlns:a16="http://schemas.microsoft.com/office/drawing/2014/main" id="{5EEFA5FE-9495-871F-37E4-9D3F47AF7299}"/>
              </a:ext>
            </a:extLst>
          </p:cNvPr>
          <p:cNvSpPr/>
          <p:nvPr/>
        </p:nvSpPr>
        <p:spPr>
          <a:xfrm>
            <a:off x="3761224" y="4864350"/>
            <a:ext cx="9241552" cy="1147067"/>
          </a:xfrm>
          <a:custGeom>
            <a:avLst/>
            <a:gdLst/>
            <a:ahLst/>
            <a:cxnLst/>
            <a:rect l="l" t="t" r="r" b="b"/>
            <a:pathLst>
              <a:path w="1573891" h="302703">
                <a:moveTo>
                  <a:pt x="12522" y="0"/>
                </a:moveTo>
                <a:lnTo>
                  <a:pt x="1561370" y="0"/>
                </a:lnTo>
                <a:cubicBezTo>
                  <a:pt x="1564691" y="0"/>
                  <a:pt x="1567876" y="1319"/>
                  <a:pt x="1570224" y="3667"/>
                </a:cubicBezTo>
                <a:cubicBezTo>
                  <a:pt x="1572572" y="6016"/>
                  <a:pt x="1573891" y="9201"/>
                  <a:pt x="1573891" y="12522"/>
                </a:cubicBezTo>
                <a:lnTo>
                  <a:pt x="1573891" y="290181"/>
                </a:lnTo>
                <a:cubicBezTo>
                  <a:pt x="1573891" y="297096"/>
                  <a:pt x="1568285" y="302703"/>
                  <a:pt x="1561370" y="302703"/>
                </a:cubicBezTo>
                <a:lnTo>
                  <a:pt x="12522" y="302703"/>
                </a:lnTo>
                <a:cubicBezTo>
                  <a:pt x="9201" y="302703"/>
                  <a:pt x="6016" y="301383"/>
                  <a:pt x="3667" y="299035"/>
                </a:cubicBezTo>
                <a:cubicBezTo>
                  <a:pt x="1319" y="296687"/>
                  <a:pt x="0" y="293502"/>
                  <a:pt x="0" y="290181"/>
                </a:cubicBezTo>
                <a:lnTo>
                  <a:pt x="0" y="12522"/>
                </a:lnTo>
                <a:cubicBezTo>
                  <a:pt x="0" y="5606"/>
                  <a:pt x="5606" y="0"/>
                  <a:pt x="12522" y="0"/>
                </a:cubicBezTo>
                <a:close/>
              </a:path>
            </a:pathLst>
          </a:custGeom>
          <a:solidFill>
            <a:srgbClr val="0449E1">
              <a:alpha val="27843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C9666CA2-5926-F06D-03A0-754FD9BD56A0}"/>
              </a:ext>
            </a:extLst>
          </p:cNvPr>
          <p:cNvSpPr/>
          <p:nvPr/>
        </p:nvSpPr>
        <p:spPr>
          <a:xfrm>
            <a:off x="3730744" y="6835132"/>
            <a:ext cx="9241552" cy="1147067"/>
          </a:xfrm>
          <a:custGeom>
            <a:avLst/>
            <a:gdLst/>
            <a:ahLst/>
            <a:cxnLst/>
            <a:rect l="l" t="t" r="r" b="b"/>
            <a:pathLst>
              <a:path w="1573891" h="302703">
                <a:moveTo>
                  <a:pt x="12522" y="0"/>
                </a:moveTo>
                <a:lnTo>
                  <a:pt x="1561370" y="0"/>
                </a:lnTo>
                <a:cubicBezTo>
                  <a:pt x="1564691" y="0"/>
                  <a:pt x="1567876" y="1319"/>
                  <a:pt x="1570224" y="3667"/>
                </a:cubicBezTo>
                <a:cubicBezTo>
                  <a:pt x="1572572" y="6016"/>
                  <a:pt x="1573891" y="9201"/>
                  <a:pt x="1573891" y="12522"/>
                </a:cubicBezTo>
                <a:lnTo>
                  <a:pt x="1573891" y="290181"/>
                </a:lnTo>
                <a:cubicBezTo>
                  <a:pt x="1573891" y="297096"/>
                  <a:pt x="1568285" y="302703"/>
                  <a:pt x="1561370" y="302703"/>
                </a:cubicBezTo>
                <a:lnTo>
                  <a:pt x="12522" y="302703"/>
                </a:lnTo>
                <a:cubicBezTo>
                  <a:pt x="9201" y="302703"/>
                  <a:pt x="6016" y="301383"/>
                  <a:pt x="3667" y="299035"/>
                </a:cubicBezTo>
                <a:cubicBezTo>
                  <a:pt x="1319" y="296687"/>
                  <a:pt x="0" y="293502"/>
                  <a:pt x="0" y="290181"/>
                </a:cubicBezTo>
                <a:lnTo>
                  <a:pt x="0" y="12522"/>
                </a:lnTo>
                <a:cubicBezTo>
                  <a:pt x="0" y="5606"/>
                  <a:pt x="5606" y="0"/>
                  <a:pt x="12522" y="0"/>
                </a:cubicBezTo>
                <a:close/>
              </a:path>
            </a:pathLst>
          </a:custGeom>
          <a:solidFill>
            <a:srgbClr val="0449E1">
              <a:alpha val="27843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A34AD-904C-7282-9397-2DE28AC6E148}"/>
              </a:ext>
            </a:extLst>
          </p:cNvPr>
          <p:cNvSpPr txBox="1"/>
          <p:nvPr/>
        </p:nvSpPr>
        <p:spPr>
          <a:xfrm>
            <a:off x="5684520" y="3113158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 Bold" panose="020B0604020202020204" charset="0"/>
                <a:cs typeface="Poppins Bold" panose="020B0604020202020204" charset="0"/>
              </a:rPr>
              <a:t>Choose Playbook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94155C-CDF8-D043-EB6D-B973D31832B5}"/>
              </a:ext>
            </a:extLst>
          </p:cNvPr>
          <p:cNvSpPr txBox="1"/>
          <p:nvPr/>
        </p:nvSpPr>
        <p:spPr>
          <a:xfrm>
            <a:off x="5562600" y="5077714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 Bold" panose="020B0604020202020204" charset="0"/>
                <a:cs typeface="Poppins Bold" panose="020B0604020202020204" charset="0"/>
              </a:rPr>
              <a:t>Choose Tools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F4BCEE-8E7E-1D02-7EC7-6E7681256681}"/>
              </a:ext>
            </a:extLst>
          </p:cNvPr>
          <p:cNvSpPr txBox="1"/>
          <p:nvPr/>
        </p:nvSpPr>
        <p:spPr>
          <a:xfrm>
            <a:off x="5715000" y="7054722"/>
            <a:ext cx="533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oppins Bold" panose="020B0604020202020204" charset="0"/>
                <a:cs typeface="Poppins Bold" panose="020B0604020202020204" charset="0"/>
              </a:rPr>
              <a:t>Final Output</a:t>
            </a:r>
          </a:p>
        </p:txBody>
      </p:sp>
      <p:sp>
        <p:nvSpPr>
          <p:cNvPr id="24" name="AutoShape 19">
            <a:extLst>
              <a:ext uri="{FF2B5EF4-FFF2-40B4-BE49-F238E27FC236}">
                <a16:creationId xmlns:a16="http://schemas.microsoft.com/office/drawing/2014/main" id="{F643707B-C4F0-9776-F1D7-7FE153959CB1}"/>
              </a:ext>
            </a:extLst>
          </p:cNvPr>
          <p:cNvSpPr/>
          <p:nvPr/>
        </p:nvSpPr>
        <p:spPr>
          <a:xfrm>
            <a:off x="8305800" y="4040635"/>
            <a:ext cx="0" cy="823715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AutoShape 19">
            <a:extLst>
              <a:ext uri="{FF2B5EF4-FFF2-40B4-BE49-F238E27FC236}">
                <a16:creationId xmlns:a16="http://schemas.microsoft.com/office/drawing/2014/main" id="{5E199753-AF38-A948-1F32-5D3074FB053F}"/>
              </a:ext>
            </a:extLst>
          </p:cNvPr>
          <p:cNvSpPr/>
          <p:nvPr/>
        </p:nvSpPr>
        <p:spPr>
          <a:xfrm>
            <a:off x="8305800" y="6011417"/>
            <a:ext cx="0" cy="823715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48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7E9CA8-9D8D-CA87-2B10-B65D0EE0E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0E6BC66-2A77-4003-E739-F8BA1B6E7C90}"/>
              </a:ext>
            </a:extLst>
          </p:cNvPr>
          <p:cNvSpPr/>
          <p:nvPr/>
        </p:nvSpPr>
        <p:spPr>
          <a:xfrm>
            <a:off x="662292" y="2096224"/>
            <a:ext cx="2790591" cy="0"/>
          </a:xfrm>
          <a:prstGeom prst="line">
            <a:avLst/>
          </a:prstGeom>
          <a:ln w="66675" cap="flat">
            <a:solidFill>
              <a:srgbClr val="03398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7634006-78A2-A85E-AA91-E9826ECBC987}"/>
              </a:ext>
            </a:extLst>
          </p:cNvPr>
          <p:cNvSpPr txBox="1"/>
          <p:nvPr/>
        </p:nvSpPr>
        <p:spPr>
          <a:xfrm>
            <a:off x="662292" y="668638"/>
            <a:ext cx="12833694" cy="1147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47"/>
              </a:lnSpc>
            </a:pPr>
            <a:r>
              <a:rPr lang="en-US" sz="7899" spc="505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DEMO</a:t>
            </a:r>
          </a:p>
        </p:txBody>
      </p:sp>
      <p:pic>
        <p:nvPicPr>
          <p:cNvPr id="9" name="Picture 8" descr="A computer with a colorful keyboard&#10;&#10;AI-generated content may be incorrect.">
            <a:extLst>
              <a:ext uri="{FF2B5EF4-FFF2-40B4-BE49-F238E27FC236}">
                <a16:creationId xmlns:a16="http://schemas.microsoft.com/office/drawing/2014/main" id="{6964BA14-3C52-66AD-61FC-E86933EC2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657432"/>
            <a:ext cx="9525000" cy="95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077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4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4494954" y="3977544"/>
            <a:ext cx="10083948" cy="2331913"/>
          </a:xfrm>
          <a:custGeom>
            <a:avLst/>
            <a:gdLst/>
            <a:ahLst/>
            <a:cxnLst/>
            <a:rect l="l" t="t" r="r" b="b"/>
            <a:pathLst>
              <a:path w="10083948" h="2331913">
                <a:moveTo>
                  <a:pt x="0" y="0"/>
                </a:moveTo>
                <a:lnTo>
                  <a:pt x="10083947" y="0"/>
                </a:lnTo>
                <a:lnTo>
                  <a:pt x="10083947" y="2331912"/>
                </a:lnTo>
                <a:lnTo>
                  <a:pt x="0" y="2331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55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Poppins Bold</vt:lpstr>
      <vt:lpstr>Arial</vt:lpstr>
      <vt:lpstr>Calibri</vt:lpstr>
      <vt:lpstr>Anton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Cryptography</dc:title>
  <dc:creator>reems</dc:creator>
  <cp:lastModifiedBy>Mohamad Hasan Ibrahim</cp:lastModifiedBy>
  <cp:revision>14</cp:revision>
  <dcterms:created xsi:type="dcterms:W3CDTF">2006-08-16T00:00:00Z</dcterms:created>
  <dcterms:modified xsi:type="dcterms:W3CDTF">2025-07-18T08:03:44Z</dcterms:modified>
  <dc:identifier>DAGpBHntUmM</dc:identifier>
</cp:coreProperties>
</file>