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C8FE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5" d="100"/>
          <a:sy n="25" d="100"/>
        </p:scale>
        <p:origin x="612" y="-3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2298816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133716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1199481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394231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134793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2316589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2085692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1159556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3880491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3202128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dirty="0"/>
              <a:t>Click icon to add picture</a:t>
            </a:r>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7D1928EB-812E-4844-8199-B5156400BF89}"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8E23ADD-68D2-4DC3-8EA4-B7F75425E485}" type="slidenum">
              <a:rPr lang="en-US" smtClean="0"/>
              <a:t>‹#›</a:t>
            </a:fld>
            <a:endParaRPr lang="en-US" dirty="0"/>
          </a:p>
        </p:txBody>
      </p:sp>
    </p:spTree>
    <p:extLst>
      <p:ext uri="{BB962C8B-B14F-4D97-AF65-F5344CB8AC3E}">
        <p14:creationId xmlns:p14="http://schemas.microsoft.com/office/powerpoint/2010/main" val="1420109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7D1928EB-812E-4844-8199-B5156400BF89}" type="datetimeFigureOut">
              <a:rPr lang="en-US" smtClean="0"/>
              <a:t>5/24/2025</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38E23ADD-68D2-4DC3-8EA4-B7F75425E485}" type="slidenum">
              <a:rPr lang="en-US" smtClean="0"/>
              <a:t>‹#›</a:t>
            </a:fld>
            <a:endParaRPr lang="en-US" dirty="0"/>
          </a:p>
        </p:txBody>
      </p:sp>
    </p:spTree>
    <p:extLst>
      <p:ext uri="{BB962C8B-B14F-4D97-AF65-F5344CB8AC3E}">
        <p14:creationId xmlns:p14="http://schemas.microsoft.com/office/powerpoint/2010/main" val="145975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125" name="Text Box 241">
            <a:extLst>
              <a:ext uri="{FF2B5EF4-FFF2-40B4-BE49-F238E27FC236}">
                <a16:creationId xmlns:a16="http://schemas.microsoft.com/office/drawing/2014/main" id="{A8DAF591-7963-E5AC-AA00-5F4B0BAE1A6E}"/>
              </a:ext>
            </a:extLst>
          </p:cNvPr>
          <p:cNvSpPr txBox="1">
            <a:spLocks noChangeArrowheads="1"/>
          </p:cNvSpPr>
          <p:nvPr/>
        </p:nvSpPr>
        <p:spPr bwMode="auto">
          <a:xfrm>
            <a:off x="509299" y="670006"/>
            <a:ext cx="31889700" cy="4560467"/>
          </a:xfrm>
          <a:prstGeom prst="snip2DiagRect">
            <a:avLst/>
          </a:prstGeom>
          <a:solidFill>
            <a:schemeClr val="tx1">
              <a:lumMod val="65000"/>
              <a:lumOff val="35000"/>
            </a:schemeClr>
          </a:solidFill>
          <a:ln w="25400">
            <a:noFill/>
            <a:miter lim="800000"/>
          </a:ln>
        </p:spPr>
        <p:txBody>
          <a:bodyPr lIns="45878" tIns="22938" rIns="45878" bIns="22938"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3150" b="1" i="1" u="sng" dirty="0">
              <a:solidFill>
                <a:schemeClr val="bg1"/>
              </a:solidFill>
              <a:latin typeface="Arial"/>
              <a:ea typeface="SimSun" pitchFamily="2" charset="-122"/>
            </a:endParaRPr>
          </a:p>
        </p:txBody>
      </p:sp>
      <p:sp>
        <p:nvSpPr>
          <p:cNvPr id="126" name="Text Placeholder 5">
            <a:extLst>
              <a:ext uri="{FF2B5EF4-FFF2-40B4-BE49-F238E27FC236}">
                <a16:creationId xmlns:a16="http://schemas.microsoft.com/office/drawing/2014/main" id="{97B1B9BF-882D-AACF-2F90-E44B97471857}"/>
              </a:ext>
            </a:extLst>
          </p:cNvPr>
          <p:cNvSpPr txBox="1"/>
          <p:nvPr/>
        </p:nvSpPr>
        <p:spPr>
          <a:xfrm>
            <a:off x="4259572" y="1235391"/>
            <a:ext cx="23948372" cy="220308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r>
              <a:rPr lang="en-US" sz="7200" b="1" dirty="0">
                <a:solidFill>
                  <a:schemeClr val="bg1"/>
                </a:solidFill>
                <a:latin typeface="Arial Rounded MT Bold" panose="020F0704030504030204" pitchFamily="34" charset="0"/>
              </a:rPr>
              <a:t>AI-Based Depression Detection from </a:t>
            </a:r>
            <a:r>
              <a:rPr lang="en-US" sz="6600" b="1" dirty="0">
                <a:solidFill>
                  <a:schemeClr val="bg1"/>
                </a:solidFill>
                <a:latin typeface="Arial Rounded MT Bold" panose="020F0704030504030204" pitchFamily="34" charset="0"/>
              </a:rPr>
              <a:t>Social</a:t>
            </a:r>
            <a:r>
              <a:rPr lang="en-US" sz="7200" b="1" dirty="0">
                <a:solidFill>
                  <a:schemeClr val="bg1"/>
                </a:solidFill>
                <a:latin typeface="Arial Rounded MT Bold" panose="020F0704030504030204" pitchFamily="34" charset="0"/>
              </a:rPr>
              <a:t> Media</a:t>
            </a:r>
          </a:p>
        </p:txBody>
      </p:sp>
      <p:sp>
        <p:nvSpPr>
          <p:cNvPr id="127" name="Text Placeholder 5">
            <a:extLst>
              <a:ext uri="{FF2B5EF4-FFF2-40B4-BE49-F238E27FC236}">
                <a16:creationId xmlns:a16="http://schemas.microsoft.com/office/drawing/2014/main" id="{AFAE680A-40B4-2D62-1632-8E75739265DD}"/>
              </a:ext>
            </a:extLst>
          </p:cNvPr>
          <p:cNvSpPr txBox="1"/>
          <p:nvPr/>
        </p:nvSpPr>
        <p:spPr>
          <a:xfrm>
            <a:off x="2768029" y="2668740"/>
            <a:ext cx="27432000" cy="2302169"/>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3300" b="1" dirty="0">
                <a:solidFill>
                  <a:schemeClr val="bg1"/>
                </a:solidFill>
                <a:effectLst/>
                <a:latin typeface="Bahnschrift Light" panose="020B0502040204020203" pitchFamily="34" charset="0"/>
                <a:cs typeface="Arial" pitchFamily="34" charset="0"/>
              </a:rPr>
              <a:t>Student Name:  </a:t>
            </a:r>
            <a:r>
              <a:rPr lang="en-US" sz="3300" dirty="0">
                <a:solidFill>
                  <a:schemeClr val="bg1"/>
                </a:solidFill>
                <a:effectLst/>
                <a:latin typeface="Bahnschrift Light" panose="020B0502040204020203" pitchFamily="34" charset="0"/>
                <a:cs typeface="Arial" pitchFamily="34" charset="0"/>
              </a:rPr>
              <a:t>Muhammad Hassaan Shahid           </a:t>
            </a:r>
            <a:r>
              <a:rPr lang="en-US" sz="3300" b="1" dirty="0">
                <a:solidFill>
                  <a:schemeClr val="bg1"/>
                </a:solidFill>
                <a:effectLst/>
                <a:latin typeface="Bahnschrift Light" panose="020B0502040204020203" pitchFamily="34" charset="0"/>
                <a:cs typeface="Arial" pitchFamily="34" charset="0"/>
              </a:rPr>
              <a:t>Registration No.:</a:t>
            </a:r>
            <a:r>
              <a:rPr lang="en-US" sz="3300" b="1" dirty="0">
                <a:solidFill>
                  <a:schemeClr val="bg1"/>
                </a:solidFill>
                <a:latin typeface="Bahnschrift Light" panose="020B0502040204020203" pitchFamily="34" charset="0"/>
                <a:cs typeface="Arial" pitchFamily="34" charset="0"/>
              </a:rPr>
              <a:t>  </a:t>
            </a:r>
            <a:r>
              <a:rPr lang="en-US" sz="3300" dirty="0">
                <a:solidFill>
                  <a:schemeClr val="bg1"/>
                </a:solidFill>
                <a:effectLst/>
                <a:latin typeface="Bahnschrift Light" panose="020B0502040204020203" pitchFamily="34" charset="0"/>
                <a:cs typeface="Arial" pitchFamily="34" charset="0"/>
              </a:rPr>
              <a:t>2023-CS-79</a:t>
            </a:r>
          </a:p>
          <a:p>
            <a:pPr algn="ctr">
              <a:defRPr/>
            </a:pPr>
            <a:r>
              <a:rPr lang="en-US" sz="3300" b="1" dirty="0">
                <a:solidFill>
                  <a:schemeClr val="bg1"/>
                </a:solidFill>
                <a:effectLst/>
                <a:latin typeface="Bahnschrift Light" panose="020B0502040204020203" pitchFamily="34" charset="0"/>
                <a:cs typeface="Arial" pitchFamily="34" charset="0"/>
              </a:rPr>
              <a:t>Supervisor Name:</a:t>
            </a:r>
            <a:r>
              <a:rPr lang="en-US" sz="3300" dirty="0">
                <a:solidFill>
                  <a:schemeClr val="bg1"/>
                </a:solidFill>
                <a:effectLst/>
                <a:latin typeface="Bahnschrift Light" panose="020B0502040204020203" pitchFamily="34" charset="0"/>
                <a:cs typeface="Arial" pitchFamily="34" charset="0"/>
              </a:rPr>
              <a:t> Muhammad Waseem        </a:t>
            </a:r>
          </a:p>
          <a:p>
            <a:pPr algn="ctr">
              <a:defRPr/>
            </a:pPr>
            <a:r>
              <a:rPr lang="en-US" sz="3300" dirty="0">
                <a:solidFill>
                  <a:schemeClr val="bg1"/>
                </a:solidFill>
                <a:effectLst/>
                <a:latin typeface="Bahnschrift Light" panose="020B0502040204020203" pitchFamily="34" charset="0"/>
                <a:cs typeface="Arial" pitchFamily="34" charset="0"/>
              </a:rPr>
              <a:t>Department of Computer Science,</a:t>
            </a:r>
            <a:br>
              <a:rPr lang="en-US" sz="3300" dirty="0">
                <a:solidFill>
                  <a:schemeClr val="bg1"/>
                </a:solidFill>
                <a:effectLst/>
                <a:latin typeface="Bahnschrift Light" panose="020B0502040204020203" pitchFamily="34" charset="0"/>
                <a:cs typeface="Arial" pitchFamily="34" charset="0"/>
              </a:rPr>
            </a:br>
            <a:r>
              <a:rPr lang="en-US" sz="3300" dirty="0">
                <a:solidFill>
                  <a:schemeClr val="bg1"/>
                </a:solidFill>
                <a:effectLst/>
                <a:latin typeface="Bahnschrift Light" panose="020B0502040204020203" pitchFamily="34" charset="0"/>
                <a:cs typeface="Arial" pitchFamily="34" charset="0"/>
              </a:rPr>
              <a:t> University of Engineering &amp; Technology, Lahore</a:t>
            </a:r>
          </a:p>
        </p:txBody>
      </p:sp>
      <p:sp>
        <p:nvSpPr>
          <p:cNvPr id="128" name="Rectangle 127">
            <a:extLst>
              <a:ext uri="{FF2B5EF4-FFF2-40B4-BE49-F238E27FC236}">
                <a16:creationId xmlns:a16="http://schemas.microsoft.com/office/drawing/2014/main" id="{EADB8C73-4A7F-C058-FB06-2CC8B9B70501}"/>
              </a:ext>
            </a:extLst>
          </p:cNvPr>
          <p:cNvSpPr/>
          <p:nvPr/>
        </p:nvSpPr>
        <p:spPr>
          <a:xfrm>
            <a:off x="939228" y="6674535"/>
            <a:ext cx="15072571" cy="3262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29" name="TextBox 19">
            <a:extLst>
              <a:ext uri="{FF2B5EF4-FFF2-40B4-BE49-F238E27FC236}">
                <a16:creationId xmlns:a16="http://schemas.microsoft.com/office/drawing/2014/main" id="{E42146A1-21DF-B826-421E-527D73A6CD9E}"/>
              </a:ext>
            </a:extLst>
          </p:cNvPr>
          <p:cNvSpPr txBox="1">
            <a:spLocks noChangeArrowheads="1"/>
          </p:cNvSpPr>
          <p:nvPr/>
        </p:nvSpPr>
        <p:spPr bwMode="auto">
          <a:xfrm>
            <a:off x="1284052" y="7019142"/>
            <a:ext cx="14382924" cy="265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rtl="0"/>
            <a:r>
              <a:rPr lang="en-US" sz="2400" dirty="0">
                <a:latin typeface="Quattrocento Sans" panose="020B0502050000020003" pitchFamily="34" charset="0"/>
              </a:rPr>
              <a:t>This study introduces an AI-driven system to detect depression from social media posts on platforms like Twitter and Reddit, leveraging RoBERTa, a transformer model. A dataset of 10,000 posts (60% non-depressed, 40% depressed) was preprocessed to remove noise (URLs, hashtags, emojis) and tokenized. Fine-tuned on an NVIDIA V100 with class weighting, the model achieves 95.85% accuracy and 95.86% F1 score, outperforming benchmarks like prior work. By capturing linguistic cues such as negative sentiment and self-referential language, this system lays the foundation for scalable tools to flag mental health risks in real time, offering hope for early intervention and support for those silently struggling with depression.</a:t>
            </a:r>
          </a:p>
        </p:txBody>
      </p:sp>
      <p:sp>
        <p:nvSpPr>
          <p:cNvPr id="130" name="Rectangle 10">
            <a:extLst>
              <a:ext uri="{FF2B5EF4-FFF2-40B4-BE49-F238E27FC236}">
                <a16:creationId xmlns:a16="http://schemas.microsoft.com/office/drawing/2014/main" id="{84D48E70-BE65-9739-A8E0-85BBB209CE04}"/>
              </a:ext>
            </a:extLst>
          </p:cNvPr>
          <p:cNvSpPr>
            <a:spLocks noChangeArrowheads="1"/>
          </p:cNvSpPr>
          <p:nvPr/>
        </p:nvSpPr>
        <p:spPr bwMode="auto">
          <a:xfrm>
            <a:off x="939228" y="5756454"/>
            <a:ext cx="7544372" cy="914400"/>
          </a:xfrm>
          <a:prstGeom prst="snipRoundRect">
            <a:avLst>
              <a:gd name="adj1" fmla="val 0"/>
              <a:gd name="adj2" fmla="val 50000"/>
            </a:avLst>
          </a:prstGeom>
          <a:solidFill>
            <a:schemeClr val="accent4">
              <a:lumMod val="75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Abstract</a:t>
            </a:r>
          </a:p>
        </p:txBody>
      </p:sp>
      <p:sp>
        <p:nvSpPr>
          <p:cNvPr id="134" name="Rectangle 133">
            <a:extLst>
              <a:ext uri="{FF2B5EF4-FFF2-40B4-BE49-F238E27FC236}">
                <a16:creationId xmlns:a16="http://schemas.microsoft.com/office/drawing/2014/main" id="{8B1F789B-FCC7-983B-F68D-1B0E11BA7D2B}"/>
              </a:ext>
            </a:extLst>
          </p:cNvPr>
          <p:cNvSpPr/>
          <p:nvPr/>
        </p:nvSpPr>
        <p:spPr>
          <a:xfrm>
            <a:off x="893252" y="23278498"/>
            <a:ext cx="15072571" cy="199426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35" name="TextBox 19">
            <a:extLst>
              <a:ext uri="{FF2B5EF4-FFF2-40B4-BE49-F238E27FC236}">
                <a16:creationId xmlns:a16="http://schemas.microsoft.com/office/drawing/2014/main" id="{2F55FC76-C79C-FB82-CE93-7FFE15FE62D2}"/>
              </a:ext>
            </a:extLst>
          </p:cNvPr>
          <p:cNvSpPr txBox="1">
            <a:spLocks noChangeArrowheads="1"/>
          </p:cNvSpPr>
          <p:nvPr/>
        </p:nvSpPr>
        <p:spPr bwMode="auto">
          <a:xfrm>
            <a:off x="1032217" y="31318200"/>
            <a:ext cx="14893583" cy="418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20000"/>
              </a:lnSpc>
              <a:spcAft>
                <a:spcPts val="1000"/>
              </a:spcAft>
            </a:pPr>
            <a:endParaRPr lang="en-US" dirty="0">
              <a:effectLst/>
              <a:latin typeface="Quattrocento Sans" panose="020B0502050000020003" pitchFamily="34" charset="0"/>
              <a:ea typeface="Times New Roman" panose="02020603050405020304" pitchFamily="18" charset="0"/>
              <a:cs typeface="Times New Roman" panose="02020603050405020304" pitchFamily="18" charset="0"/>
            </a:endParaRPr>
          </a:p>
        </p:txBody>
      </p:sp>
      <p:sp>
        <p:nvSpPr>
          <p:cNvPr id="136" name="Rectangle 10">
            <a:extLst>
              <a:ext uri="{FF2B5EF4-FFF2-40B4-BE49-F238E27FC236}">
                <a16:creationId xmlns:a16="http://schemas.microsoft.com/office/drawing/2014/main" id="{A32419CB-6798-239E-3D48-593A37565120}"/>
              </a:ext>
            </a:extLst>
          </p:cNvPr>
          <p:cNvSpPr>
            <a:spLocks noChangeArrowheads="1"/>
          </p:cNvSpPr>
          <p:nvPr/>
        </p:nvSpPr>
        <p:spPr bwMode="auto">
          <a:xfrm>
            <a:off x="885737" y="22338699"/>
            <a:ext cx="7543800" cy="914400"/>
          </a:xfrm>
          <a:prstGeom prst="snipRoundRect">
            <a:avLst>
              <a:gd name="adj1" fmla="val 0"/>
              <a:gd name="adj2" fmla="val 50000"/>
            </a:avLst>
          </a:prstGeom>
          <a:solidFill>
            <a:srgbClr val="664F93"/>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Methodology</a:t>
            </a:r>
          </a:p>
        </p:txBody>
      </p:sp>
      <p:sp>
        <p:nvSpPr>
          <p:cNvPr id="137" name="Rectangle 136">
            <a:extLst>
              <a:ext uri="{FF2B5EF4-FFF2-40B4-BE49-F238E27FC236}">
                <a16:creationId xmlns:a16="http://schemas.microsoft.com/office/drawing/2014/main" id="{A2E5A78E-3E2E-5642-9A41-3909DF878721}"/>
              </a:ext>
            </a:extLst>
          </p:cNvPr>
          <p:cNvSpPr/>
          <p:nvPr/>
        </p:nvSpPr>
        <p:spPr>
          <a:xfrm>
            <a:off x="16992600" y="32663763"/>
            <a:ext cx="15072571" cy="5004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38" name="TextBox 19">
            <a:extLst>
              <a:ext uri="{FF2B5EF4-FFF2-40B4-BE49-F238E27FC236}">
                <a16:creationId xmlns:a16="http://schemas.microsoft.com/office/drawing/2014/main" id="{80983A85-5797-623A-8BD2-9EC43B656110}"/>
              </a:ext>
            </a:extLst>
          </p:cNvPr>
          <p:cNvSpPr txBox="1">
            <a:spLocks noChangeArrowheads="1"/>
          </p:cNvSpPr>
          <p:nvPr/>
        </p:nvSpPr>
        <p:spPr bwMode="auto">
          <a:xfrm>
            <a:off x="17366297" y="32924765"/>
            <a:ext cx="14382924" cy="450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rtl="0"/>
            <a:r>
              <a:rPr lang="en-US" sz="2400" b="1" dirty="0">
                <a:latin typeface="Quattrocento Sans" panose="020B0502050000020003" pitchFamily="34" charset="0"/>
              </a:rPr>
              <a:t>Conclusion</a:t>
            </a:r>
            <a:r>
              <a:rPr lang="en-US" sz="2400" dirty="0">
                <a:latin typeface="Quattrocento Sans" panose="020B0502050000020003" pitchFamily="34" charset="0"/>
              </a:rPr>
              <a:t>: </a:t>
            </a:r>
          </a:p>
          <a:p>
            <a:pPr rtl="0"/>
            <a:r>
              <a:rPr lang="en-US" sz="2400" dirty="0">
                <a:latin typeface="Quattrocento Sans" panose="020B0502050000020003" pitchFamily="34" charset="0"/>
              </a:rPr>
              <a:t>			The RoBERTa-based system detects depression with 95.85% accuracy, surpassing prior benchmarks through advanced NLP and robust preprocessing. It offers a foundation for real-time mental health tools, potentially saving lives by flagging risks early.</a:t>
            </a:r>
          </a:p>
          <a:p>
            <a:pPr rtl="0"/>
            <a:endParaRPr lang="en-US" sz="2400" dirty="0">
              <a:latin typeface="Quattrocento Sans" panose="020B0502050000020003" pitchFamily="34" charset="0"/>
            </a:endParaRPr>
          </a:p>
          <a:p>
            <a:pPr rtl="0"/>
            <a:r>
              <a:rPr lang="en-US" sz="2400" b="1" dirty="0">
                <a:latin typeface="Quattrocento Sans" panose="020B0502050000020003" pitchFamily="34" charset="0"/>
              </a:rPr>
              <a:t>Future Directions</a:t>
            </a:r>
            <a:r>
              <a:rPr lang="en-US" sz="2400" dirty="0">
                <a:latin typeface="Quattrocento Sans" panose="020B0502050000020003" pitchFamily="34" charset="0"/>
              </a:rPr>
              <a:t>:</a:t>
            </a:r>
          </a:p>
          <a:p>
            <a:pPr marL="742950" lvl="1" indent="-285750" rtl="0">
              <a:buFont typeface="Arial" panose="020B0604020202020204" pitchFamily="34" charset="0"/>
              <a:buChar char="•"/>
            </a:pPr>
            <a:r>
              <a:rPr lang="en-US" sz="2400" dirty="0">
                <a:latin typeface="Quattrocento Sans" panose="020B0502050000020003" pitchFamily="34" charset="0"/>
              </a:rPr>
              <a:t>Integrate multimodal data (images, posting times) to boost accuracy.</a:t>
            </a:r>
          </a:p>
          <a:p>
            <a:pPr marL="742950" lvl="1" indent="-285750" rtl="0">
              <a:buFont typeface="Arial" panose="020B0604020202020204" pitchFamily="34" charset="0"/>
              <a:buChar char="•"/>
            </a:pPr>
            <a:r>
              <a:rPr lang="en-US" sz="2400" dirty="0">
                <a:latin typeface="Quattrocento Sans" panose="020B0502050000020003" pitchFamily="34" charset="0"/>
              </a:rPr>
              <a:t>Develop a real-time API for platforms like X, addressing scalability.</a:t>
            </a:r>
          </a:p>
          <a:p>
            <a:pPr marL="742950" lvl="1" indent="-285750" rtl="0">
              <a:buFont typeface="Arial" panose="020B0604020202020204" pitchFamily="34" charset="0"/>
              <a:buChar char="•"/>
            </a:pPr>
            <a:r>
              <a:rPr lang="en-US" sz="2400" dirty="0">
                <a:latin typeface="Quattrocento Sans" panose="020B0502050000020003" pitchFamily="34" charset="0"/>
              </a:rPr>
              <a:t>Expand dataset to include non-English posts and diverse cultures.</a:t>
            </a:r>
          </a:p>
          <a:p>
            <a:pPr marL="742950" lvl="1" indent="-285750" rtl="0">
              <a:buFont typeface="Arial" panose="020B0604020202020204" pitchFamily="34" charset="0"/>
              <a:buChar char="•"/>
            </a:pPr>
            <a:r>
              <a:rPr lang="en-US" sz="2400" dirty="0">
                <a:latin typeface="Quattrocento Sans" panose="020B0502050000020003" pitchFamily="34" charset="0"/>
              </a:rPr>
              <a:t>Improve sarcasm detection and ensure ethical use with anonymized data and user consent. This work underscores AI’s potential to bridge technology and empathy, inspiring tools that connect people to help.</a:t>
            </a:r>
          </a:p>
        </p:txBody>
      </p:sp>
      <p:sp>
        <p:nvSpPr>
          <p:cNvPr id="139" name="Rectangle 10">
            <a:extLst>
              <a:ext uri="{FF2B5EF4-FFF2-40B4-BE49-F238E27FC236}">
                <a16:creationId xmlns:a16="http://schemas.microsoft.com/office/drawing/2014/main" id="{F1878CA3-A34A-6A73-A8C4-E767B3348918}"/>
              </a:ext>
            </a:extLst>
          </p:cNvPr>
          <p:cNvSpPr>
            <a:spLocks noChangeArrowheads="1"/>
          </p:cNvSpPr>
          <p:nvPr/>
        </p:nvSpPr>
        <p:spPr bwMode="auto">
          <a:xfrm>
            <a:off x="16992600" y="31749363"/>
            <a:ext cx="7543800" cy="914400"/>
          </a:xfrm>
          <a:prstGeom prst="snipRoundRect">
            <a:avLst>
              <a:gd name="adj1" fmla="val 0"/>
              <a:gd name="adj2" fmla="val 46622"/>
            </a:avLst>
          </a:prstGeom>
          <a:solidFill>
            <a:srgbClr val="C00000"/>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Conclusion &amp; Future Directions</a:t>
            </a:r>
          </a:p>
        </p:txBody>
      </p:sp>
      <p:sp>
        <p:nvSpPr>
          <p:cNvPr id="140" name="Rectangle 139">
            <a:extLst>
              <a:ext uri="{FF2B5EF4-FFF2-40B4-BE49-F238E27FC236}">
                <a16:creationId xmlns:a16="http://schemas.microsoft.com/office/drawing/2014/main" id="{FB79FC3E-DBA7-6E80-D0E5-A8A11CCAD11E}"/>
              </a:ext>
            </a:extLst>
          </p:cNvPr>
          <p:cNvSpPr/>
          <p:nvPr/>
        </p:nvSpPr>
        <p:spPr>
          <a:xfrm>
            <a:off x="16952578" y="18623007"/>
            <a:ext cx="15072571" cy="128921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lnSpc>
                <a:spcPct val="110000"/>
              </a:lnSpc>
            </a:pPr>
            <a:r>
              <a:rPr lang="en-US" sz="2000" b="1" dirty="0">
                <a:solidFill>
                  <a:srgbClr val="7030A0"/>
                </a:solidFill>
                <a:effectLst/>
                <a:latin typeface="Calibri(body)"/>
                <a:cs typeface="Calibri" panose="020F0502020204030204" pitchFamily="34" charset="0"/>
              </a:rPr>
              <a:t>            </a:t>
            </a:r>
          </a:p>
          <a:p>
            <a:pPr algn="just">
              <a:lnSpc>
                <a:spcPct val="110000"/>
              </a:lnSpc>
            </a:pPr>
            <a:endParaRPr lang="en-US" sz="2000" b="1" dirty="0">
              <a:solidFill>
                <a:srgbClr val="7030A0"/>
              </a:solidFill>
              <a:effectLst/>
              <a:latin typeface="Calibri(body)"/>
              <a:cs typeface="Calibri" panose="020F0502020204030204" pitchFamily="34" charset="0"/>
            </a:endParaRPr>
          </a:p>
          <a:p>
            <a:pPr algn="just">
              <a:lnSpc>
                <a:spcPct val="110000"/>
              </a:lnSpc>
            </a:pPr>
            <a:endParaRPr lang="en-US" sz="2000" b="1" dirty="0">
              <a:solidFill>
                <a:srgbClr val="7030A0"/>
              </a:solidFill>
              <a:effectLst/>
              <a:latin typeface="Calibri(body)"/>
              <a:cs typeface="Calibri" panose="020F0502020204030204" pitchFamily="34" charset="0"/>
            </a:endParaRPr>
          </a:p>
        </p:txBody>
      </p:sp>
      <p:sp>
        <p:nvSpPr>
          <p:cNvPr id="142" name="Rectangle 10">
            <a:extLst>
              <a:ext uri="{FF2B5EF4-FFF2-40B4-BE49-F238E27FC236}">
                <a16:creationId xmlns:a16="http://schemas.microsoft.com/office/drawing/2014/main" id="{0D297D6A-2D3A-6D17-5320-99772E27A1F6}"/>
              </a:ext>
            </a:extLst>
          </p:cNvPr>
          <p:cNvSpPr>
            <a:spLocks noChangeArrowheads="1"/>
          </p:cNvSpPr>
          <p:nvPr/>
        </p:nvSpPr>
        <p:spPr bwMode="auto">
          <a:xfrm>
            <a:off x="16952578" y="17708607"/>
            <a:ext cx="7543800" cy="914400"/>
          </a:xfrm>
          <a:prstGeom prst="snipRoundRect">
            <a:avLst>
              <a:gd name="adj1" fmla="val 0"/>
              <a:gd name="adj2" fmla="val 50000"/>
            </a:avLst>
          </a:prstGeom>
          <a:solidFill>
            <a:schemeClr val="tx2"/>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Results</a:t>
            </a:r>
          </a:p>
        </p:txBody>
      </p:sp>
      <p:pic>
        <p:nvPicPr>
          <p:cNvPr id="143" name="Picture 142" descr="A picture containing text, sign&#10;&#10;Description automatically generated">
            <a:extLst>
              <a:ext uri="{FF2B5EF4-FFF2-40B4-BE49-F238E27FC236}">
                <a16:creationId xmlns:a16="http://schemas.microsoft.com/office/drawing/2014/main" id="{EC279FBB-AB1D-5D22-FC38-C3FAEFA7F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372" y="1145187"/>
            <a:ext cx="3566160" cy="3578087"/>
          </a:xfrm>
          <a:prstGeom prst="rect">
            <a:avLst/>
          </a:prstGeom>
          <a:ln>
            <a:noFill/>
          </a:ln>
          <a:effectLst>
            <a:outerShdw blurRad="292100" dist="139700" dir="2700000" algn="tl" rotWithShape="0">
              <a:srgbClr val="333333">
                <a:alpha val="65000"/>
              </a:srgbClr>
            </a:outerShdw>
          </a:effectLst>
        </p:spPr>
      </p:pic>
      <p:pic>
        <p:nvPicPr>
          <p:cNvPr id="144" name="Picture 143" descr="cs final logo with color trnasparent.png">
            <a:extLst>
              <a:ext uri="{FF2B5EF4-FFF2-40B4-BE49-F238E27FC236}">
                <a16:creationId xmlns:a16="http://schemas.microsoft.com/office/drawing/2014/main" id="{DFA9045D-C736-6A70-3C76-04FDF143919D}"/>
              </a:ext>
            </a:extLst>
          </p:cNvPr>
          <p:cNvPicPr>
            <a:picLocks/>
          </p:cNvPicPr>
          <p:nvPr/>
        </p:nvPicPr>
        <p:blipFill>
          <a:blip r:embed="rId3"/>
          <a:stretch>
            <a:fillRect/>
          </a:stretch>
        </p:blipFill>
        <p:spPr>
          <a:xfrm>
            <a:off x="28016200" y="1079873"/>
            <a:ext cx="3773870" cy="3643401"/>
          </a:xfrm>
          <a:prstGeom prst="rect">
            <a:avLst/>
          </a:prstGeom>
          <a:ln>
            <a:noFill/>
          </a:ln>
          <a:effectLst>
            <a:outerShdw blurRad="292100" dist="139700" dir="2700000" algn="tl" rotWithShape="0">
              <a:srgbClr val="333333">
                <a:alpha val="65000"/>
              </a:srgbClr>
            </a:outerShdw>
          </a:effectLst>
        </p:spPr>
      </p:pic>
      <p:sp>
        <p:nvSpPr>
          <p:cNvPr id="145" name="Rectangle 144">
            <a:extLst>
              <a:ext uri="{FF2B5EF4-FFF2-40B4-BE49-F238E27FC236}">
                <a16:creationId xmlns:a16="http://schemas.microsoft.com/office/drawing/2014/main" id="{8E83DEB8-792B-B9A5-4E81-E057472D7A80}"/>
              </a:ext>
            </a:extLst>
          </p:cNvPr>
          <p:cNvSpPr/>
          <p:nvPr/>
        </p:nvSpPr>
        <p:spPr>
          <a:xfrm>
            <a:off x="939229" y="11098278"/>
            <a:ext cx="15072571" cy="109673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46" name="TextBox 19">
            <a:extLst>
              <a:ext uri="{FF2B5EF4-FFF2-40B4-BE49-F238E27FC236}">
                <a16:creationId xmlns:a16="http://schemas.microsoft.com/office/drawing/2014/main" id="{35FB6046-2712-C614-69F7-A38B01F5F66C}"/>
              </a:ext>
            </a:extLst>
          </p:cNvPr>
          <p:cNvSpPr txBox="1">
            <a:spLocks noChangeArrowheads="1"/>
          </p:cNvSpPr>
          <p:nvPr/>
        </p:nvSpPr>
        <p:spPr bwMode="auto">
          <a:xfrm>
            <a:off x="1284052" y="11192041"/>
            <a:ext cx="14382924" cy="10779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rtl="0">
              <a:buNone/>
            </a:pPr>
            <a:r>
              <a:rPr lang="en-US" sz="2400" b="1" dirty="0">
                <a:latin typeface="Quattrocento Sans" panose="020B0502050000020003" pitchFamily="34" charset="0"/>
              </a:rPr>
              <a:t>Background</a:t>
            </a:r>
          </a:p>
          <a:p>
            <a:pPr rtl="0">
              <a:buFont typeface="Arial" panose="020B0604020202020204" pitchFamily="34" charset="0"/>
              <a:buChar char="•"/>
            </a:pPr>
            <a:r>
              <a:rPr lang="en-US" sz="2400" b="1" dirty="0">
                <a:latin typeface="Quattrocento Sans" panose="020B0502050000020003" pitchFamily="34" charset="0"/>
              </a:rPr>
              <a:t>Global Challenge</a:t>
            </a:r>
            <a:r>
              <a:rPr lang="en-US" sz="2400" dirty="0">
                <a:latin typeface="Quattrocento Sans" panose="020B0502050000020003" pitchFamily="34" charset="0"/>
              </a:rPr>
              <a:t>: Depression impacts over 280 million people worldwide, making it a leading cause of disability and emotional distress (prior work).</a:t>
            </a:r>
          </a:p>
          <a:p>
            <a:pPr rtl="0">
              <a:buFont typeface="Arial" panose="020B0604020202020204" pitchFamily="34" charset="0"/>
              <a:buChar char="•"/>
            </a:pPr>
            <a:r>
              <a:rPr lang="en-US" sz="2400" b="1" dirty="0">
                <a:latin typeface="Quattrocento Sans" panose="020B0502050000020003" pitchFamily="34" charset="0"/>
              </a:rPr>
              <a:t>Social Media Insights</a:t>
            </a:r>
            <a:r>
              <a:rPr lang="en-US" sz="2400" dirty="0">
                <a:latin typeface="Quattrocento Sans" panose="020B0502050000020003" pitchFamily="34" charset="0"/>
              </a:rPr>
              <a:t>: Platforms like Twitter and Reddit serve as windows into users’ minds, capturing raw emotions—despair, hopelessness, or occasional hope—in real-time posts.</a:t>
            </a:r>
          </a:p>
          <a:p>
            <a:pPr rtl="0">
              <a:buFont typeface="Arial" panose="020B0604020202020204" pitchFamily="34" charset="0"/>
              <a:buChar char="•"/>
            </a:pPr>
            <a:r>
              <a:rPr lang="en-US" sz="2400" b="1" dirty="0">
                <a:latin typeface="Quattrocento Sans" panose="020B0502050000020003" pitchFamily="34" charset="0"/>
              </a:rPr>
              <a:t>Digital Traces</a:t>
            </a:r>
            <a:r>
              <a:rPr lang="en-US" sz="2400" dirty="0">
                <a:latin typeface="Quattrocento Sans" panose="020B0502050000020003" pitchFamily="34" charset="0"/>
              </a:rPr>
              <a:t>: These posts reveal linguistic patterns, such as negative sentiment or frequent use of “I,” which are known indicators of depressive states.</a:t>
            </a:r>
          </a:p>
          <a:p>
            <a:pPr rtl="0">
              <a:buFont typeface="Arial" panose="020B0604020202020204" pitchFamily="34" charset="0"/>
              <a:buChar char="•"/>
            </a:pPr>
            <a:r>
              <a:rPr lang="en-US" sz="2400" b="1" dirty="0">
                <a:latin typeface="Quattrocento Sans" panose="020B0502050000020003" pitchFamily="34" charset="0"/>
              </a:rPr>
              <a:t>Opportunity for AI</a:t>
            </a:r>
            <a:r>
              <a:rPr lang="en-US" sz="2400" dirty="0">
                <a:latin typeface="Quattrocento Sans" panose="020B0502050000020003" pitchFamily="34" charset="0"/>
              </a:rPr>
              <a:t>: The volume and authenticity of social media data offer a unique chance to detect depression early, enabling timely support for those in need.</a:t>
            </a:r>
          </a:p>
          <a:p>
            <a:pPr rtl="0">
              <a:buFont typeface="Arial" panose="020B0604020202020204" pitchFamily="34" charset="0"/>
              <a:buChar char="•"/>
            </a:pPr>
            <a:endParaRPr lang="en-US" sz="2400" dirty="0">
              <a:latin typeface="Quattrocento Sans" panose="020B0502050000020003" pitchFamily="34" charset="0"/>
            </a:endParaRPr>
          </a:p>
          <a:p>
            <a:pPr rtl="0">
              <a:buNone/>
            </a:pPr>
            <a:r>
              <a:rPr lang="en-US" sz="2400" b="1" dirty="0">
                <a:latin typeface="Quattrocento Sans" panose="020B0502050000020003" pitchFamily="34" charset="0"/>
              </a:rPr>
              <a:t>Motivation</a:t>
            </a:r>
          </a:p>
          <a:p>
            <a:pPr rtl="0">
              <a:buFont typeface="Arial" panose="020B0604020202020204" pitchFamily="34" charset="0"/>
              <a:buChar char="•"/>
            </a:pPr>
            <a:r>
              <a:rPr lang="en-US" sz="2400" b="1" dirty="0">
                <a:latin typeface="Quattrocento Sans" panose="020B0502050000020003" pitchFamily="34" charset="0"/>
              </a:rPr>
              <a:t>Need for Early Action</a:t>
            </a:r>
            <a:r>
              <a:rPr lang="en-US" sz="2400" dirty="0">
                <a:latin typeface="Quattrocento Sans" panose="020B0502050000020003" pitchFamily="34" charset="0"/>
              </a:rPr>
              <a:t>: Depression is treatable with therapy or support, but late detection can lead to severe outcomes, impacting lives and communities.</a:t>
            </a:r>
          </a:p>
          <a:p>
            <a:pPr rtl="0">
              <a:buFont typeface="Arial" panose="020B0604020202020204" pitchFamily="34" charset="0"/>
              <a:buChar char="•"/>
            </a:pPr>
            <a:r>
              <a:rPr lang="en-US" sz="2400" b="1" dirty="0">
                <a:latin typeface="Quattrocento Sans" panose="020B0502050000020003" pitchFamily="34" charset="0"/>
              </a:rPr>
              <a:t>Detection Challenges</a:t>
            </a:r>
            <a:r>
              <a:rPr lang="en-US" sz="2400" dirty="0">
                <a:latin typeface="Quattrocento Sans" panose="020B0502050000020003" pitchFamily="34" charset="0"/>
              </a:rPr>
              <a:t>: Identifying at-risk individuals is difficult due to stigma, limited access to care, and reliance on self-reported symptoms.</a:t>
            </a:r>
          </a:p>
          <a:p>
            <a:pPr rtl="0">
              <a:buFont typeface="Arial" panose="020B0604020202020204" pitchFamily="34" charset="0"/>
              <a:buChar char="•"/>
            </a:pPr>
            <a:r>
              <a:rPr lang="en-US" sz="2400" b="1" dirty="0">
                <a:latin typeface="Quattrocento Sans" panose="020B0502050000020003" pitchFamily="34" charset="0"/>
              </a:rPr>
              <a:t>Social Media’s Role</a:t>
            </a:r>
            <a:r>
              <a:rPr lang="en-US" sz="2400" dirty="0">
                <a:latin typeface="Quattrocento Sans" panose="020B0502050000020003" pitchFamily="34" charset="0"/>
              </a:rPr>
              <a:t>: Users share unfiltered thoughts online, providing a non-invasive source for monitoring mental health signals.</a:t>
            </a:r>
          </a:p>
          <a:p>
            <a:pPr rtl="0">
              <a:buFont typeface="Arial" panose="020B0604020202020204" pitchFamily="34" charset="0"/>
              <a:buChar char="•"/>
            </a:pPr>
            <a:r>
              <a:rPr lang="en-US" sz="2400" b="1" dirty="0">
                <a:latin typeface="Quattrocento Sans" panose="020B0502050000020003" pitchFamily="34" charset="0"/>
              </a:rPr>
              <a:t>AI’s Potential</a:t>
            </a:r>
            <a:r>
              <a:rPr lang="en-US" sz="2400" dirty="0">
                <a:latin typeface="Quattrocento Sans" panose="020B0502050000020003" pitchFamily="34" charset="0"/>
              </a:rPr>
              <a:t>: Advanced AI can analyze millions of posts to flag depressive patterns, enabling early intervention and guiding people to resources.</a:t>
            </a:r>
          </a:p>
          <a:p>
            <a:pPr rtl="0">
              <a:buFont typeface="Arial" panose="020B0604020202020204" pitchFamily="34" charset="0"/>
              <a:buChar char="•"/>
            </a:pPr>
            <a:endParaRPr lang="en-US" sz="2400" dirty="0">
              <a:latin typeface="Quattrocento Sans" panose="020B0502050000020003" pitchFamily="34" charset="0"/>
            </a:endParaRPr>
          </a:p>
          <a:p>
            <a:pPr rtl="0">
              <a:buNone/>
            </a:pPr>
            <a:r>
              <a:rPr lang="en-US" sz="2400" b="1" dirty="0">
                <a:latin typeface="Quattrocento Sans" panose="020B0502050000020003" pitchFamily="34" charset="0"/>
              </a:rPr>
              <a:t>Significance</a:t>
            </a:r>
          </a:p>
          <a:p>
            <a:pPr rtl="0">
              <a:buFont typeface="Arial" panose="020B0604020202020204" pitchFamily="34" charset="0"/>
              <a:buChar char="•"/>
            </a:pPr>
            <a:r>
              <a:rPr lang="en-US" sz="2400" b="1" dirty="0">
                <a:latin typeface="Quattrocento Sans" panose="020B0502050000020003" pitchFamily="34" charset="0"/>
              </a:rPr>
              <a:t>High Performance</a:t>
            </a:r>
            <a:r>
              <a:rPr lang="en-US" sz="2400" dirty="0">
                <a:latin typeface="Quattrocento Sans" panose="020B0502050000020003" pitchFamily="34" charset="0"/>
              </a:rPr>
              <a:t>: Achieves 95.85% accuracy, outperforming prior studies and setting a new benchmark for depression detection.</a:t>
            </a:r>
          </a:p>
          <a:p>
            <a:pPr rtl="0">
              <a:buFont typeface="Arial" panose="020B0604020202020204" pitchFamily="34" charset="0"/>
              <a:buChar char="•"/>
            </a:pPr>
            <a:r>
              <a:rPr lang="en-US" sz="2400" b="1" dirty="0">
                <a:latin typeface="Quattrocento Sans" panose="020B0502050000020003" pitchFamily="34" charset="0"/>
              </a:rPr>
              <a:t>Technical Innovation</a:t>
            </a:r>
            <a:r>
              <a:rPr lang="en-US" sz="2400" dirty="0">
                <a:latin typeface="Quattrocento Sans" panose="020B0502050000020003" pitchFamily="34" charset="0"/>
              </a:rPr>
              <a:t>: Leverages RoBERTa’s deep language understanding and robust preprocessing to handle noisy, imbalanced social media data.</a:t>
            </a:r>
          </a:p>
          <a:p>
            <a:pPr rtl="0">
              <a:buFont typeface="Arial" panose="020B0604020202020204" pitchFamily="34" charset="0"/>
              <a:buChar char="•"/>
            </a:pPr>
            <a:r>
              <a:rPr lang="en-US" sz="2400" b="1" dirty="0">
                <a:latin typeface="Quattrocento Sans" panose="020B0502050000020003" pitchFamily="34" charset="0"/>
              </a:rPr>
              <a:t>Real-World Impact</a:t>
            </a:r>
            <a:r>
              <a:rPr lang="en-US" sz="2400" dirty="0">
                <a:latin typeface="Quattrocento Sans" panose="020B0502050000020003" pitchFamily="34" charset="0"/>
              </a:rPr>
              <a:t>: Lays the foundation for scalable tools that could integrate with platforms like Twitter or Reddit to flag mental health risks in real time.</a:t>
            </a:r>
          </a:p>
          <a:p>
            <a:pPr rtl="0">
              <a:buFont typeface="Arial" panose="020B0604020202020204" pitchFamily="34" charset="0"/>
              <a:buChar char="•"/>
            </a:pPr>
            <a:r>
              <a:rPr lang="en-US" sz="2400" b="1" dirty="0">
                <a:latin typeface="Quattrocento Sans" panose="020B0502050000020003" pitchFamily="34" charset="0"/>
              </a:rPr>
              <a:t>Broader Vision</a:t>
            </a:r>
            <a:r>
              <a:rPr lang="en-US" sz="2400" dirty="0">
                <a:latin typeface="Quattrocento Sans" panose="020B0502050000020003" pitchFamily="34" charset="0"/>
              </a:rPr>
              <a:t>: Advances AI-driven mental health support, offering hope for early intervention and improved outcomes for millions.</a:t>
            </a:r>
          </a:p>
        </p:txBody>
      </p:sp>
      <p:sp>
        <p:nvSpPr>
          <p:cNvPr id="147" name="Rectangle 10">
            <a:extLst>
              <a:ext uri="{FF2B5EF4-FFF2-40B4-BE49-F238E27FC236}">
                <a16:creationId xmlns:a16="http://schemas.microsoft.com/office/drawing/2014/main" id="{EDD1A621-92E9-D347-F97F-D3302A7BBDBF}"/>
              </a:ext>
            </a:extLst>
          </p:cNvPr>
          <p:cNvSpPr>
            <a:spLocks noChangeArrowheads="1"/>
          </p:cNvSpPr>
          <p:nvPr/>
        </p:nvSpPr>
        <p:spPr bwMode="auto">
          <a:xfrm>
            <a:off x="939229" y="10165816"/>
            <a:ext cx="7543800" cy="914400"/>
          </a:xfrm>
          <a:prstGeom prst="snipRoundRect">
            <a:avLst>
              <a:gd name="adj1" fmla="val 0"/>
              <a:gd name="adj2" fmla="val 46622"/>
            </a:avLst>
          </a:prstGeom>
          <a:solidFill>
            <a:schemeClr val="accent6">
              <a:lumMod val="75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Introduction</a:t>
            </a:r>
          </a:p>
        </p:txBody>
      </p:sp>
      <p:sp>
        <p:nvSpPr>
          <p:cNvPr id="148" name="Rectangle 147">
            <a:extLst>
              <a:ext uri="{FF2B5EF4-FFF2-40B4-BE49-F238E27FC236}">
                <a16:creationId xmlns:a16="http://schemas.microsoft.com/office/drawing/2014/main" id="{AA61B92B-AF80-C715-C381-7D1A8E95D690}"/>
              </a:ext>
            </a:extLst>
          </p:cNvPr>
          <p:cNvSpPr/>
          <p:nvPr/>
        </p:nvSpPr>
        <p:spPr>
          <a:xfrm>
            <a:off x="16952578" y="6818239"/>
            <a:ext cx="15072571" cy="106293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just"/>
            <a:endParaRPr lang="en-US" sz="2000" dirty="0">
              <a:solidFill>
                <a:schemeClr val="tx1"/>
              </a:solidFill>
              <a:effectLst/>
              <a:latin typeface="Quattrocento Sans" panose="020B0502050000020003" pitchFamily="34" charset="0"/>
            </a:endParaRPr>
          </a:p>
        </p:txBody>
      </p:sp>
      <p:sp>
        <p:nvSpPr>
          <p:cNvPr id="149" name="Rectangle 10">
            <a:extLst>
              <a:ext uri="{FF2B5EF4-FFF2-40B4-BE49-F238E27FC236}">
                <a16:creationId xmlns:a16="http://schemas.microsoft.com/office/drawing/2014/main" id="{A4417FBA-BE1C-C8DA-E5C8-97206076948F}"/>
              </a:ext>
            </a:extLst>
          </p:cNvPr>
          <p:cNvSpPr>
            <a:spLocks noChangeArrowheads="1"/>
          </p:cNvSpPr>
          <p:nvPr/>
        </p:nvSpPr>
        <p:spPr bwMode="auto">
          <a:xfrm>
            <a:off x="16952579" y="5872058"/>
            <a:ext cx="7544372" cy="914400"/>
          </a:xfrm>
          <a:prstGeom prst="snipRoundRect">
            <a:avLst>
              <a:gd name="adj1" fmla="val 0"/>
              <a:gd name="adj2" fmla="val 46622"/>
            </a:avLst>
          </a:prstGeom>
          <a:solidFill>
            <a:schemeClr val="accent2">
              <a:lumMod val="50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Related Work</a:t>
            </a:r>
          </a:p>
        </p:txBody>
      </p:sp>
      <p:sp>
        <p:nvSpPr>
          <p:cNvPr id="151" name="Rectangle 150">
            <a:extLst>
              <a:ext uri="{FF2B5EF4-FFF2-40B4-BE49-F238E27FC236}">
                <a16:creationId xmlns:a16="http://schemas.microsoft.com/office/drawing/2014/main" id="{1D3DCDB9-C159-95DD-0B3C-C8934502D209}"/>
              </a:ext>
            </a:extLst>
          </p:cNvPr>
          <p:cNvSpPr/>
          <p:nvPr/>
        </p:nvSpPr>
        <p:spPr>
          <a:xfrm>
            <a:off x="16992600" y="38786485"/>
            <a:ext cx="15072571" cy="44347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latin typeface="+mj-lt"/>
            </a:endParaRPr>
          </a:p>
        </p:txBody>
      </p:sp>
      <p:sp>
        <p:nvSpPr>
          <p:cNvPr id="152" name="TextBox 19">
            <a:extLst>
              <a:ext uri="{FF2B5EF4-FFF2-40B4-BE49-F238E27FC236}">
                <a16:creationId xmlns:a16="http://schemas.microsoft.com/office/drawing/2014/main" id="{EC3FABF0-9158-B6D2-F6B8-1F2F6C6555B7}"/>
              </a:ext>
            </a:extLst>
          </p:cNvPr>
          <p:cNvSpPr txBox="1">
            <a:spLocks noChangeArrowheads="1"/>
          </p:cNvSpPr>
          <p:nvPr/>
        </p:nvSpPr>
        <p:spPr bwMode="auto">
          <a:xfrm>
            <a:off x="17345755" y="39033665"/>
            <a:ext cx="14424006" cy="37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spcAft>
                <a:spcPts val="800"/>
              </a:spcAft>
              <a:buAutoNum type="arabicPeriod"/>
            </a:pPr>
            <a:r>
              <a:rPr lang="en-US" sz="2400" dirty="0">
                <a:solidFill>
                  <a:srgbClr val="222222"/>
                </a:solidFill>
                <a:effectLst/>
                <a:latin typeface="Quattrocento Sans" panose="020B0502050000020003" pitchFamily="34" charset="0"/>
                <a:ea typeface="Calibri" panose="020F0502020204030204" pitchFamily="34" charset="0"/>
                <a:cs typeface="Calibri" panose="020F0502020204030204" pitchFamily="34" charset="0"/>
              </a:rPr>
              <a:t>H. Chen et al., “Graph neural networks for depression detection on </a:t>
            </a:r>
            <a:r>
              <a:rPr lang="en-US" sz="2400" dirty="0" err="1">
                <a:solidFill>
                  <a:srgbClr val="222222"/>
                </a:solidFill>
                <a:effectLst/>
                <a:latin typeface="Quattrocento Sans" panose="020B0502050000020003" pitchFamily="34" charset="0"/>
                <a:ea typeface="Calibri" panose="020F0502020204030204" pitchFamily="34" charset="0"/>
                <a:cs typeface="Calibri" panose="020F0502020204030204" pitchFamily="34" charset="0"/>
              </a:rPr>
              <a:t>linkedin</a:t>
            </a:r>
            <a:r>
              <a:rPr lang="en-US" sz="2400" dirty="0">
                <a:solidFill>
                  <a:srgbClr val="222222"/>
                </a:solidFill>
                <a:effectLst/>
                <a:latin typeface="Quattrocento Sans" panose="020B0502050000020003" pitchFamily="34" charset="0"/>
                <a:ea typeface="Calibri" panose="020F0502020204030204" pitchFamily="34" charset="0"/>
                <a:cs typeface="Calibri" panose="020F0502020204030204" pitchFamily="34" charset="0"/>
              </a:rPr>
              <a:t>,” in Proc. IEEE Conf., 2024</a:t>
            </a:r>
          </a:p>
          <a:p>
            <a:pPr marL="457200" indent="-457200" algn="just">
              <a:spcAft>
                <a:spcPts val="800"/>
              </a:spcAft>
              <a:buAutoNum type="arabicPeriod"/>
            </a:pPr>
            <a:r>
              <a:rPr lang="en-US" sz="2400" dirty="0">
                <a:solidFill>
                  <a:srgbClr val="222222"/>
                </a:solidFill>
                <a:effectLst/>
                <a:latin typeface="Quattrocento Sans" panose="020B0502050000020003" pitchFamily="34" charset="0"/>
                <a:ea typeface="Calibri" panose="020F0502020204030204" pitchFamily="34" charset="0"/>
                <a:cs typeface="Calibri" panose="020F0502020204030204" pitchFamily="34" charset="0"/>
              </a:rPr>
              <a:t>S. Park et al., “Xgboost-based depression detection from tiktok com-ments,” in Proc. IEEE Conf., 2024</a:t>
            </a:r>
          </a:p>
          <a:p>
            <a:pPr marL="457200" indent="-457200" algn="just">
              <a:spcAft>
                <a:spcPts val="800"/>
              </a:spcAft>
              <a:buAutoNum type="arabicPeriod"/>
            </a:pPr>
            <a:r>
              <a:rPr lang="en-US" sz="2400" dirty="0">
                <a:solidFill>
                  <a:srgbClr val="222222"/>
                </a:solidFill>
                <a:effectLst/>
                <a:latin typeface="Quattrocento Sans" panose="020B0502050000020003" pitchFamily="34" charset="0"/>
                <a:ea typeface="Calibri" panose="020F0502020204030204" pitchFamily="34" charset="0"/>
                <a:cs typeface="Calibri" panose="020F0502020204030204" pitchFamily="34" charset="0"/>
              </a:rPr>
              <a:t>R. Gupta et al., “Distilbert for scalable depression detection on reddit,”in Proc. IEEE Conf., 2023</a:t>
            </a:r>
          </a:p>
          <a:p>
            <a:pPr marL="457200" indent="-457200" algn="just">
              <a:spcAft>
                <a:spcPts val="800"/>
              </a:spcAft>
              <a:buAutoNum type="arabicPeriod"/>
            </a:pPr>
            <a:r>
              <a:rPr lang="fr-FR" sz="2400" dirty="0">
                <a:effectLst/>
                <a:latin typeface="Quattrocento Sans" panose="020B0502050000020003" pitchFamily="34" charset="0"/>
                <a:ea typeface="Calibri" panose="020F0502020204030204" pitchFamily="34" charset="0"/>
                <a:cs typeface="Times New Roman" panose="02020603050405020304" pitchFamily="18" charset="0"/>
              </a:rPr>
              <a:t>M. Islam et al., “Depression detection from social media comments,” inProc. IEEE Conf., 2018</a:t>
            </a:r>
          </a:p>
          <a:p>
            <a:pPr marL="457200" indent="-457200" algn="just">
              <a:spcAft>
                <a:spcPts val="800"/>
              </a:spcAft>
              <a:buAutoNum type="arabicPeriod"/>
            </a:pPr>
            <a:r>
              <a:rPr lang="en-US" sz="2400" dirty="0">
                <a:latin typeface="Quattrocento Sans" panose="020B0502050000020003" pitchFamily="34" charset="0"/>
              </a:rPr>
              <a:t>J. Kim et al., “Bert-based depression detection from instagram posts,” in Proc. IEEE Conf., 2021</a:t>
            </a:r>
          </a:p>
          <a:p>
            <a:pPr marL="457200" indent="-457200" algn="just">
              <a:spcAft>
                <a:spcPts val="800"/>
              </a:spcAft>
              <a:buAutoNum type="arabicPeriod"/>
            </a:pPr>
            <a:r>
              <a:rPr lang="en-US" sz="2400" dirty="0">
                <a:latin typeface="Quattrocento Sans" panose="020B0502050000020003" pitchFamily="34" charset="0"/>
              </a:rPr>
              <a:t>S. Tsugawa et al., “Recognizing depression from twitter activity,” in Proc. CHI Conf., 2015</a:t>
            </a:r>
          </a:p>
          <a:p>
            <a:pPr marL="457200" indent="-457200" algn="just">
              <a:spcAft>
                <a:spcPts val="800"/>
              </a:spcAft>
              <a:buAutoNum type="arabicPeriod"/>
            </a:pPr>
            <a:r>
              <a:rPr lang="en-US" sz="2400" dirty="0">
                <a:latin typeface="Quattrocento Sans" panose="020B0502050000020003" pitchFamily="34" charset="0"/>
              </a:rPr>
              <a:t>Y. Li et al., “Neural network-based depression detection,” in Proc. IEEE Conf., 2020</a:t>
            </a:r>
          </a:p>
          <a:p>
            <a:pPr marL="457200" indent="-457200" algn="just">
              <a:spcAft>
                <a:spcPts val="800"/>
              </a:spcAft>
              <a:buAutoNum type="arabicPeriod"/>
            </a:pPr>
            <a:r>
              <a:rPr lang="en-US" sz="2400" dirty="0">
                <a:latin typeface="Quattrocento Sans" panose="020B0502050000020003" pitchFamily="34" charset="0"/>
              </a:rPr>
              <a:t>S. Burdisso et al., “A text classification framework for early depression detection,” in Proc. IEEE Conf., 2019</a:t>
            </a:r>
            <a:endParaRPr lang="en-US" sz="2800" dirty="0">
              <a:effectLst/>
              <a:latin typeface="Quattrocento Sans" panose="020B0502050000020003" pitchFamily="34" charset="0"/>
              <a:ea typeface="Calibri" panose="020F0502020204030204" pitchFamily="34" charset="0"/>
              <a:cs typeface="Times New Roman" panose="02020603050405020304" pitchFamily="18" charset="0"/>
            </a:endParaRPr>
          </a:p>
        </p:txBody>
      </p:sp>
      <p:sp>
        <p:nvSpPr>
          <p:cNvPr id="153" name="Rectangle 10">
            <a:extLst>
              <a:ext uri="{FF2B5EF4-FFF2-40B4-BE49-F238E27FC236}">
                <a16:creationId xmlns:a16="http://schemas.microsoft.com/office/drawing/2014/main" id="{CC1BDA9B-D6E1-7D58-3FAF-154C830455C3}"/>
              </a:ext>
            </a:extLst>
          </p:cNvPr>
          <p:cNvSpPr>
            <a:spLocks noChangeArrowheads="1"/>
          </p:cNvSpPr>
          <p:nvPr/>
        </p:nvSpPr>
        <p:spPr bwMode="auto">
          <a:xfrm>
            <a:off x="17021473" y="37872085"/>
            <a:ext cx="7543800" cy="914400"/>
          </a:xfrm>
          <a:prstGeom prst="snipRoundRect">
            <a:avLst>
              <a:gd name="adj1" fmla="val 0"/>
              <a:gd name="adj2" fmla="val 46622"/>
            </a:avLst>
          </a:prstGeom>
          <a:solidFill>
            <a:schemeClr val="accent2">
              <a:lumMod val="75000"/>
            </a:schemeClr>
          </a:solidFill>
          <a:ln w="12700">
            <a:noFill/>
            <a:miter lim="800000"/>
          </a:ln>
        </p:spPr>
        <p:txBody>
          <a:bodyPr wrap="none" lIns="205740" tIns="54864" rIns="205740" bIns="51422" anchor="ctr" anchorCtr="0"/>
          <a:lstStyle>
            <a:defPPr>
              <a:defRPr kern="1200"/>
            </a:defPPr>
          </a:lstStyle>
          <a:p>
            <a:pPr defTabSz="3526941">
              <a:defRPr/>
            </a:pPr>
            <a:r>
              <a:rPr lang="en-US" sz="3600" b="1" dirty="0">
                <a:solidFill>
                  <a:schemeClr val="bg1"/>
                </a:solidFill>
                <a:effectLst/>
                <a:latin typeface="Bahnschrift Light" panose="020B0502040204020203" pitchFamily="34" charset="0"/>
              </a:rPr>
              <a:t>References</a:t>
            </a:r>
          </a:p>
        </p:txBody>
      </p:sp>
      <p:pic>
        <p:nvPicPr>
          <p:cNvPr id="3" name="Picture 2">
            <a:extLst>
              <a:ext uri="{FF2B5EF4-FFF2-40B4-BE49-F238E27FC236}">
                <a16:creationId xmlns:a16="http://schemas.microsoft.com/office/drawing/2014/main" id="{BC7E17CC-7683-9CDD-CCDF-42B2026B52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179" y="23261562"/>
            <a:ext cx="14629049" cy="19745042"/>
          </a:xfrm>
          <a:prstGeom prst="rect">
            <a:avLst/>
          </a:prstGeom>
        </p:spPr>
      </p:pic>
      <p:pic>
        <p:nvPicPr>
          <p:cNvPr id="7" name="Picture 6">
            <a:extLst>
              <a:ext uri="{FF2B5EF4-FFF2-40B4-BE49-F238E27FC236}">
                <a16:creationId xmlns:a16="http://schemas.microsoft.com/office/drawing/2014/main" id="{A60F132A-A1F7-5DD7-B21E-F0FA7B5F1E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25217" y="22773682"/>
            <a:ext cx="14378126" cy="8356703"/>
          </a:xfrm>
          <a:prstGeom prst="rect">
            <a:avLst/>
          </a:prstGeom>
        </p:spPr>
      </p:pic>
      <p:sp>
        <p:nvSpPr>
          <p:cNvPr id="12" name="Rectangle 4">
            <a:extLst>
              <a:ext uri="{FF2B5EF4-FFF2-40B4-BE49-F238E27FC236}">
                <a16:creationId xmlns:a16="http://schemas.microsoft.com/office/drawing/2014/main" id="{C56CEA28-B5DF-48B9-C85D-2F00662B7C1E}"/>
              </a:ext>
            </a:extLst>
          </p:cNvPr>
          <p:cNvSpPr>
            <a:spLocks noChangeArrowheads="1"/>
          </p:cNvSpPr>
          <p:nvPr/>
        </p:nvSpPr>
        <p:spPr bwMode="auto">
          <a:xfrm>
            <a:off x="17325217" y="18836367"/>
            <a:ext cx="1429778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Quattrocento Sans" panose="020B0502050000020003" pitchFamily="34" charset="0"/>
              </a:rPr>
              <a:t>The RoBERTa model achieved 95.85% accuracy and 95.86% F1 score on a 1,000-post test set, outperforming prior 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Depressed Class</a:t>
            </a:r>
            <a:r>
              <a:rPr kumimoji="0" lang="en-US" altLang="en-US" sz="2400" b="0" i="0" u="none" strike="noStrike" cap="none" normalizeH="0" baseline="0" dirty="0">
                <a:ln>
                  <a:noFill/>
                </a:ln>
                <a:solidFill>
                  <a:schemeClr val="tx1"/>
                </a:solidFill>
                <a:effectLst/>
                <a:latin typeface="Quattrocento Sans" panose="020B0502050000020003" pitchFamily="34" charset="0"/>
              </a:rPr>
              <a:t>: Precision 95.79%, Recall 95.83%, F1 95.81%.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Non-Depressed Class</a:t>
            </a:r>
            <a:r>
              <a:rPr kumimoji="0" lang="en-US" altLang="en-US" sz="2400" b="0" i="0" u="none" strike="noStrike" cap="none" normalizeH="0" baseline="0" dirty="0">
                <a:ln>
                  <a:noFill/>
                </a:ln>
                <a:solidFill>
                  <a:schemeClr val="tx1"/>
                </a:solidFill>
                <a:effectLst/>
                <a:latin typeface="Quattrocento Sans" panose="020B0502050000020003" pitchFamily="34" charset="0"/>
              </a:rPr>
              <a:t>: Precision 95.90%, Recall 95.87%, F1 95.88%.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Overall</a:t>
            </a:r>
            <a:r>
              <a:rPr kumimoji="0" lang="en-US" altLang="en-US" sz="2400" b="0" i="0" u="none" strike="noStrike" cap="none" normalizeH="0" baseline="0" dirty="0">
                <a:ln>
                  <a:noFill/>
                </a:ln>
                <a:solidFill>
                  <a:schemeClr val="tx1"/>
                </a:solidFill>
                <a:effectLst/>
                <a:latin typeface="Quattrocento Sans" panose="020B0502050000020003" pitchFamily="34" charset="0"/>
              </a:rPr>
              <a:t>: Accuracy 95.85%, F1 95.86%.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Qualitative Insights</a:t>
            </a:r>
            <a:r>
              <a:rPr kumimoji="0" lang="en-US" altLang="en-US" sz="2400" b="0" i="0" u="none" strike="noStrike" cap="none" normalizeH="0" baseline="0" dirty="0">
                <a:ln>
                  <a:noFill/>
                </a:ln>
                <a:solidFill>
                  <a:schemeClr val="tx1"/>
                </a:solidFill>
                <a:effectLst/>
                <a:latin typeface="Quattrocento Sans" panose="020B0502050000020003" pitchFamily="34" charset="0"/>
              </a:rPr>
              <a:t>: Correctly identified posts like “I’m so tired of everything” (Depressed, 0.92) but struggled with sarcasm (e.g., “Wow, I’m </a:t>
            </a:r>
            <a:r>
              <a:rPr kumimoji="0" lang="en-US" altLang="en-US" sz="2400" b="0" i="1" u="none" strike="noStrike" cap="none" normalizeH="0" baseline="0" dirty="0">
                <a:ln>
                  <a:noFill/>
                </a:ln>
                <a:solidFill>
                  <a:schemeClr val="tx1"/>
                </a:solidFill>
                <a:effectLst/>
                <a:latin typeface="Quattrocento Sans" panose="020B0502050000020003" pitchFamily="34" charset="0"/>
              </a:rPr>
              <a:t>thriving</a:t>
            </a:r>
            <a:r>
              <a:rPr kumimoji="0" lang="en-US" altLang="en-US" sz="2400" b="0" i="0" u="none" strike="noStrike" cap="none" normalizeH="0" baseline="0" dirty="0">
                <a:ln>
                  <a:noFill/>
                </a:ln>
                <a:solidFill>
                  <a:schemeClr val="tx1"/>
                </a:solidFill>
                <a:effectLst/>
                <a:latin typeface="Quattrocento Sans" panose="020B05020500000200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Comparison</a:t>
            </a:r>
            <a:r>
              <a:rPr kumimoji="0" lang="en-US" altLang="en-US" sz="2400" b="0" i="0" u="none" strike="noStrike" cap="none" normalizeH="0" baseline="0" dirty="0">
                <a:ln>
                  <a:noFill/>
                </a:ln>
                <a:solidFill>
                  <a:schemeClr val="tx1"/>
                </a:solidFill>
                <a:effectLst/>
                <a:latin typeface="Quattrocento Sans" panose="020B0502050000020003" pitchFamily="34" charset="0"/>
              </a:rPr>
              <a:t>: Surpasses prior work’s 88.0% and 71.2% accuracies.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Table: Performance Metrics</a:t>
            </a:r>
            <a:endParaRPr kumimoji="0" lang="en-US" altLang="en-US" sz="2400" b="0" i="0" u="none" strike="noStrike" cap="none" normalizeH="0" baseline="0" dirty="0">
              <a:ln>
                <a:noFill/>
              </a:ln>
              <a:solidFill>
                <a:schemeClr val="tx1"/>
              </a:solidFill>
              <a:effectLst/>
              <a:latin typeface="Quattrocento Sans" panose="020B05020500000200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Quattrocento Sans" panose="020B0502050000020003" pitchFamily="34" charset="0"/>
              </a:rPr>
              <a:t>Figure</a:t>
            </a:r>
            <a:r>
              <a:rPr kumimoji="0" lang="en-US" altLang="en-US" sz="2400" b="0" i="0" u="none" strike="noStrike" cap="none" normalizeH="0" baseline="0" dirty="0">
                <a:ln>
                  <a:noFill/>
                </a:ln>
                <a:solidFill>
                  <a:schemeClr val="tx1"/>
                </a:solidFill>
                <a:effectLst/>
                <a:latin typeface="Quattrocento Sans" panose="020B0502050000020003" pitchFamily="34" charset="0"/>
              </a:rPr>
              <a:t>: Bar Plot (precision, recall, F1 score for classes; overall accuracy, F1).</a:t>
            </a:r>
          </a:p>
        </p:txBody>
      </p:sp>
      <p:sp>
        <p:nvSpPr>
          <p:cNvPr id="14" name="TextBox 19">
            <a:extLst>
              <a:ext uri="{FF2B5EF4-FFF2-40B4-BE49-F238E27FC236}">
                <a16:creationId xmlns:a16="http://schemas.microsoft.com/office/drawing/2014/main" id="{BB8F3779-277A-420B-233C-D32E577A3EEC}"/>
              </a:ext>
            </a:extLst>
          </p:cNvPr>
          <p:cNvSpPr txBox="1">
            <a:spLocks noChangeArrowheads="1"/>
          </p:cNvSpPr>
          <p:nvPr/>
        </p:nvSpPr>
        <p:spPr bwMode="auto">
          <a:xfrm>
            <a:off x="17238489" y="7040255"/>
            <a:ext cx="14464854" cy="265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64" tIns="34282" rIns="68564" bIns="34282">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rtl="0"/>
            <a:r>
              <a:rPr lang="en-US" sz="2400" dirty="0">
                <a:latin typeface="Quattrocento Sans" panose="020B0502050000020003" pitchFamily="34" charset="0"/>
              </a:rPr>
              <a:t>The field of AI-based depression detection is rich with diverse approaches. Wang et al. (2013) used Bayesian classifiers on Sina microblogs, achieving an F-measure of 0.812. Fatima et al. (2018) reached 95.0% accuracy on LiveJournal with Random Forest, focusing on linguistic cues. Orabi et al. (2018) combined CNN and RNN for 88.0% accuracy on Twitter. Gupta et al. (2023) applied DistilBERT to Reddit, scoring an F-measure of 0.82. Park et al. (2024) used XGBoost on TikTok, hitting 76.0% accuracy, while Chen et al. (2024) leveraged graph neural networks on LinkedIn for an F-measure of 0.80. This work builds on these, using RoBERTa to achieve 95.85% accuracy.</a:t>
            </a:r>
          </a:p>
        </p:txBody>
      </p:sp>
      <p:graphicFrame>
        <p:nvGraphicFramePr>
          <p:cNvPr id="15" name="Table 14">
            <a:extLst>
              <a:ext uri="{FF2B5EF4-FFF2-40B4-BE49-F238E27FC236}">
                <a16:creationId xmlns:a16="http://schemas.microsoft.com/office/drawing/2014/main" id="{89833E7B-B3E3-4B26-E8D8-A8E645BFD120}"/>
              </a:ext>
            </a:extLst>
          </p:cNvPr>
          <p:cNvGraphicFramePr>
            <a:graphicFrameLocks noGrp="1"/>
          </p:cNvGraphicFramePr>
          <p:nvPr>
            <p:extLst>
              <p:ext uri="{D42A27DB-BD31-4B8C-83A1-F6EECF244321}">
                <p14:modId xmlns:p14="http://schemas.microsoft.com/office/powerpoint/2010/main" val="1858707858"/>
              </p:ext>
            </p:extLst>
          </p:nvPr>
        </p:nvGraphicFramePr>
        <p:xfrm>
          <a:off x="17926282" y="9988471"/>
          <a:ext cx="13205206" cy="6831913"/>
        </p:xfrm>
        <a:graphic>
          <a:graphicData uri="http://schemas.openxmlformats.org/drawingml/2006/table">
            <a:tbl>
              <a:tblPr firstRow="1" bandRow="1">
                <a:tableStyleId>{073A0DAA-6AF3-43AB-8588-CEC1D06C72B9}</a:tableStyleId>
              </a:tblPr>
              <a:tblGrid>
                <a:gridCol w="1016317">
                  <a:extLst>
                    <a:ext uri="{9D8B030D-6E8A-4147-A177-3AD203B41FA5}">
                      <a16:colId xmlns:a16="http://schemas.microsoft.com/office/drawing/2014/main" val="2317741662"/>
                    </a:ext>
                  </a:extLst>
                </a:gridCol>
                <a:gridCol w="867093">
                  <a:extLst>
                    <a:ext uri="{9D8B030D-6E8A-4147-A177-3AD203B41FA5}">
                      <a16:colId xmlns:a16="http://schemas.microsoft.com/office/drawing/2014/main" val="3894985458"/>
                    </a:ext>
                  </a:extLst>
                </a:gridCol>
                <a:gridCol w="2225485">
                  <a:extLst>
                    <a:ext uri="{9D8B030D-6E8A-4147-A177-3AD203B41FA5}">
                      <a16:colId xmlns:a16="http://schemas.microsoft.com/office/drawing/2014/main" val="3006105318"/>
                    </a:ext>
                  </a:extLst>
                </a:gridCol>
                <a:gridCol w="3874770">
                  <a:extLst>
                    <a:ext uri="{9D8B030D-6E8A-4147-A177-3AD203B41FA5}">
                      <a16:colId xmlns:a16="http://schemas.microsoft.com/office/drawing/2014/main" val="1272225651"/>
                    </a:ext>
                  </a:extLst>
                </a:gridCol>
                <a:gridCol w="1160780">
                  <a:extLst>
                    <a:ext uri="{9D8B030D-6E8A-4147-A177-3AD203B41FA5}">
                      <a16:colId xmlns:a16="http://schemas.microsoft.com/office/drawing/2014/main" val="2479349527"/>
                    </a:ext>
                  </a:extLst>
                </a:gridCol>
                <a:gridCol w="4060761">
                  <a:extLst>
                    <a:ext uri="{9D8B030D-6E8A-4147-A177-3AD203B41FA5}">
                      <a16:colId xmlns:a16="http://schemas.microsoft.com/office/drawing/2014/main" val="4058815307"/>
                    </a:ext>
                  </a:extLst>
                </a:gridCol>
              </a:tblGrid>
              <a:tr h="745126">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Sr No.</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Year</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Model</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Datasets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Acc/F1</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Description</a:t>
                      </a:r>
                    </a:p>
                  </a:txBody>
                  <a:tcPr>
                    <a:cell3D prstMaterial="dkEdge">
                      <a:bevel prst="cross"/>
                      <a:lightRig rig="flood" dir="t"/>
                    </a:cell3D>
                  </a:tcPr>
                </a:tc>
                <a:extLst>
                  <a:ext uri="{0D108BD9-81ED-4DB2-BD59-A6C34878D82A}">
                    <a16:rowId xmlns:a16="http://schemas.microsoft.com/office/drawing/2014/main" val="1590116636"/>
                  </a:ext>
                </a:extLst>
              </a:tr>
              <a:tr h="869541">
                <a:tc>
                  <a:txBody>
                    <a:bodyPr/>
                    <a:lstStyle/>
                    <a:p>
                      <a:pPr algn="ctr"/>
                      <a:r>
                        <a:rPr lang="en-US" sz="2400" dirty="0"/>
                        <a:t>1</a:t>
                      </a:r>
                    </a:p>
                  </a:txBody>
                  <a:tcPr>
                    <a:cell3D prstMaterial="dkEdge">
                      <a:bevel prst="cross"/>
                      <a:lightRig rig="flood" dir="t"/>
                    </a:cell3D>
                  </a:tcPr>
                </a:tc>
                <a:tc>
                  <a:txBody>
                    <a:bodyPr/>
                    <a:lstStyle/>
                    <a:p>
                      <a:pPr algn="ctr"/>
                      <a:r>
                        <a:rPr lang="en-US" sz="2400" dirty="0"/>
                        <a:t>2013</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Bayes, Trees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Sina microblog (468 posts)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0.812</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User interactions, post content</a:t>
                      </a:r>
                    </a:p>
                  </a:txBody>
                  <a:tcPr>
                    <a:cell3D prstMaterial="dkEdge">
                      <a:bevel prst="cross"/>
                      <a:lightRig rig="flood" dir="t"/>
                    </a:cell3D>
                  </a:tcPr>
                </a:tc>
                <a:extLst>
                  <a:ext uri="{0D108BD9-81ED-4DB2-BD59-A6C34878D82A}">
                    <a16:rowId xmlns:a16="http://schemas.microsoft.com/office/drawing/2014/main" val="520214748"/>
                  </a:ext>
                </a:extLst>
              </a:tr>
              <a:tr h="869541">
                <a:tc>
                  <a:txBody>
                    <a:bodyPr/>
                    <a:lstStyle/>
                    <a:p>
                      <a:pPr algn="ctr"/>
                      <a:r>
                        <a:rPr lang="en-US" sz="2400" dirty="0"/>
                        <a:t>2</a:t>
                      </a:r>
                    </a:p>
                  </a:txBody>
                  <a:tcPr>
                    <a:cell3D prstMaterial="dkEdge">
                      <a:bevel prst="cross"/>
                      <a:lightRig rig="flood" dir="t"/>
                    </a:cell3D>
                  </a:tcPr>
                </a:tc>
                <a:tc>
                  <a:txBody>
                    <a:bodyPr/>
                    <a:lstStyle/>
                    <a:p>
                      <a:pPr algn="ctr"/>
                      <a:r>
                        <a:rPr lang="en-US" sz="2400" dirty="0"/>
                        <a:t>2018</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RF, SVM</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LiveJournal (4026 posts)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95.0%</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Linguistic cues like pronouns</a:t>
                      </a:r>
                    </a:p>
                  </a:txBody>
                  <a:tcPr>
                    <a:cell3D prstMaterial="dkEdge">
                      <a:bevel prst="cross"/>
                      <a:lightRig rig="flood" dir="t"/>
                    </a:cell3D>
                  </a:tcPr>
                </a:tc>
                <a:extLst>
                  <a:ext uri="{0D108BD9-81ED-4DB2-BD59-A6C34878D82A}">
                    <a16:rowId xmlns:a16="http://schemas.microsoft.com/office/drawing/2014/main" val="3547393342"/>
                  </a:ext>
                </a:extLst>
              </a:tr>
              <a:tr h="869541">
                <a:tc>
                  <a:txBody>
                    <a:bodyPr/>
                    <a:lstStyle/>
                    <a:p>
                      <a:pPr algn="ctr"/>
                      <a:r>
                        <a:rPr lang="en-US" sz="2400" dirty="0"/>
                        <a:t>3</a:t>
                      </a:r>
                    </a:p>
                  </a:txBody>
                  <a:tcPr>
                    <a:cell3D prstMaterial="dkEdge">
                      <a:bevel prst="cross"/>
                      <a:lightRig rig="flood" dir="t"/>
                    </a:cell3D>
                  </a:tcPr>
                </a:tc>
                <a:tc>
                  <a:txBody>
                    <a:bodyPr/>
                    <a:lstStyle/>
                    <a:p>
                      <a:pPr algn="ctr"/>
                      <a:r>
                        <a:rPr lang="en-US" sz="2400" dirty="0"/>
                        <a:t>2018</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CNN, RNN, SVM</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Twitter (154 subjects)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88.0%</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Short, informal text</a:t>
                      </a:r>
                    </a:p>
                  </a:txBody>
                  <a:tcPr>
                    <a:cell3D prstMaterial="dkEdge">
                      <a:bevel prst="cross"/>
                      <a:lightRig rig="flood" dir="t"/>
                    </a:cell3D>
                  </a:tcPr>
                </a:tc>
                <a:extLst>
                  <a:ext uri="{0D108BD9-81ED-4DB2-BD59-A6C34878D82A}">
                    <a16:rowId xmlns:a16="http://schemas.microsoft.com/office/drawing/2014/main" val="3293509911"/>
                  </a:ext>
                </a:extLst>
              </a:tr>
              <a:tr h="869541">
                <a:tc>
                  <a:txBody>
                    <a:bodyPr/>
                    <a:lstStyle/>
                    <a:p>
                      <a:pPr algn="ctr"/>
                      <a:r>
                        <a:rPr lang="en-US" sz="2400" dirty="0"/>
                        <a:t>4</a:t>
                      </a:r>
                    </a:p>
                  </a:txBody>
                  <a:tcPr>
                    <a:cell3D prstMaterial="dkEdge">
                      <a:bevel prst="cross"/>
                      <a:lightRig rig="flood" dir="t"/>
                    </a:cell3D>
                  </a:tcPr>
                </a:tc>
                <a:tc>
                  <a:txBody>
                    <a:bodyPr/>
                    <a:lstStyle/>
                    <a:p>
                      <a:pPr algn="ctr"/>
                      <a:r>
                        <a:rPr lang="en-US" sz="2400" dirty="0"/>
                        <a:t>2023</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DistilBERT</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Reddit (600 users)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0.82</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Lightweight, scalable model</a:t>
                      </a:r>
                    </a:p>
                  </a:txBody>
                  <a:tcPr>
                    <a:cell3D prstMaterial="dkEdge">
                      <a:bevel prst="cross"/>
                      <a:lightRig rig="flood" dir="t"/>
                    </a:cell3D>
                  </a:tcPr>
                </a:tc>
                <a:extLst>
                  <a:ext uri="{0D108BD9-81ED-4DB2-BD59-A6C34878D82A}">
                    <a16:rowId xmlns:a16="http://schemas.microsoft.com/office/drawing/2014/main" val="2251430128"/>
                  </a:ext>
                </a:extLst>
              </a:tr>
              <a:tr h="869541">
                <a:tc>
                  <a:txBody>
                    <a:bodyPr/>
                    <a:lstStyle/>
                    <a:p>
                      <a:pPr algn="ctr"/>
                      <a:r>
                        <a:rPr lang="en-US" sz="2400" dirty="0"/>
                        <a:t>5</a:t>
                      </a:r>
                    </a:p>
                  </a:txBody>
                  <a:tcPr>
                    <a:cell3D prstMaterial="dkEdge">
                      <a:bevel prst="cross"/>
                      <a:lightRig rig="flood" dir="t"/>
                    </a:cell3D>
                  </a:tcPr>
                </a:tc>
                <a:tc>
                  <a:txBody>
                    <a:bodyPr/>
                    <a:lstStyle/>
                    <a:p>
                      <a:pPr algn="ctr"/>
                      <a:r>
                        <a:rPr lang="en-US" sz="2400" dirty="0"/>
                        <a:t>2024</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XGBoost</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TikTok (1000 comments)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76.0%</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Short, dynamic text</a:t>
                      </a:r>
                    </a:p>
                  </a:txBody>
                  <a:tcPr>
                    <a:cell3D prstMaterial="dkEdge">
                      <a:bevel prst="cross"/>
                      <a:lightRig rig="flood" dir="t"/>
                    </a:cell3D>
                  </a:tcPr>
                </a:tc>
                <a:extLst>
                  <a:ext uri="{0D108BD9-81ED-4DB2-BD59-A6C34878D82A}">
                    <a16:rowId xmlns:a16="http://schemas.microsoft.com/office/drawing/2014/main" val="2828386533"/>
                  </a:ext>
                </a:extLst>
              </a:tr>
              <a:tr h="869541">
                <a:tc>
                  <a:txBody>
                    <a:bodyPr/>
                    <a:lstStyle/>
                    <a:p>
                      <a:pPr algn="ctr"/>
                      <a:r>
                        <a:rPr lang="en-US" sz="2400" dirty="0"/>
                        <a:t>6</a:t>
                      </a:r>
                    </a:p>
                  </a:txBody>
                  <a:tcPr>
                    <a:cell3D prstMaterial="dkEdge">
                      <a:bevel prst="cross"/>
                      <a:lightRig rig="flood" dir="t"/>
                    </a:cell3D>
                  </a:tcPr>
                </a:tc>
                <a:tc>
                  <a:txBody>
                    <a:bodyPr/>
                    <a:lstStyle/>
                    <a:p>
                      <a:pPr algn="ctr"/>
                      <a:r>
                        <a:rPr lang="en-US" sz="2400" dirty="0"/>
                        <a:t>2024</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GNN, NLP</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LinkedIn (300 posts)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0.80</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Professional network data</a:t>
                      </a:r>
                    </a:p>
                  </a:txBody>
                  <a:tcPr>
                    <a:cell3D prstMaterial="dkEdge">
                      <a:bevel prst="cross"/>
                      <a:lightRig rig="flood" dir="t"/>
                    </a:cell3D>
                  </a:tcPr>
                </a:tc>
                <a:extLst>
                  <a:ext uri="{0D108BD9-81ED-4DB2-BD59-A6C34878D82A}">
                    <a16:rowId xmlns:a16="http://schemas.microsoft.com/office/drawing/2014/main" val="2548554588"/>
                  </a:ext>
                </a:extLst>
              </a:tr>
              <a:tr h="869541">
                <a:tc>
                  <a:txBody>
                    <a:bodyPr/>
                    <a:lstStyle/>
                    <a:p>
                      <a:pPr algn="ctr"/>
                      <a:r>
                        <a:rPr lang="en-US" sz="2400" dirty="0"/>
                        <a:t>7</a:t>
                      </a:r>
                    </a:p>
                  </a:txBody>
                  <a:tcPr>
                    <a:cell3D prstMaterial="dkEdge">
                      <a:bevel prst="cross"/>
                      <a:lightRig rig="flood" dir="t"/>
                    </a:cell3D>
                  </a:tcPr>
                </a:tc>
                <a:tc>
                  <a:txBody>
                    <a:bodyPr/>
                    <a:lstStyle/>
                    <a:p>
                      <a:pPr algn="ctr"/>
                      <a:r>
                        <a:rPr lang="en-US" sz="2400" dirty="0"/>
                        <a:t>2025</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RoBERTa</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Twitter/Reddit (10,000 posts)</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95.85%</a:t>
                      </a:r>
                    </a:p>
                  </a:txBody>
                  <a:tcPr>
                    <a:cell3D prstMaterial="dkEdge">
                      <a:bevel prst="cross"/>
                      <a:lightRig rig="flood" dir="t"/>
                    </a:cell3D>
                  </a:tcPr>
                </a:tc>
                <a:tc>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400" dirty="0"/>
                        <a:t>Text cleaning, class weighting</a:t>
                      </a:r>
                    </a:p>
                  </a:txBody>
                  <a:tcPr>
                    <a:cell3D prstMaterial="dkEdge">
                      <a:bevel prst="cross"/>
                      <a:lightRig rig="flood" dir="t"/>
                    </a:cell3D>
                  </a:tcPr>
                </a:tc>
                <a:extLst>
                  <a:ext uri="{0D108BD9-81ED-4DB2-BD59-A6C34878D82A}">
                    <a16:rowId xmlns:a16="http://schemas.microsoft.com/office/drawing/2014/main" val="81441452"/>
                  </a:ext>
                </a:extLst>
              </a:tr>
            </a:tbl>
          </a:graphicData>
        </a:graphic>
      </p:graphicFrame>
    </p:spTree>
    <p:extLst>
      <p:ext uri="{BB962C8B-B14F-4D97-AF65-F5344CB8AC3E}">
        <p14:creationId xmlns:p14="http://schemas.microsoft.com/office/powerpoint/2010/main" val="20715415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200</TotalTime>
  <Words>1138</Words>
  <Application>Microsoft Office PowerPoint</Application>
  <PresentationFormat>Custom</PresentationFormat>
  <Paragraphs>103</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Arial Rounded MT Bold</vt:lpstr>
      <vt:lpstr>Bahnschrift Light</vt:lpstr>
      <vt:lpstr>Calibri</vt:lpstr>
      <vt:lpstr>Calibri Light</vt:lpstr>
      <vt:lpstr>Calibri(body)</vt:lpstr>
      <vt:lpstr>Quattrocento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Financial Aid &amp; Career Services</dc:creator>
  <cp:lastModifiedBy>Muhammad Hassaan Shahid</cp:lastModifiedBy>
  <cp:revision>41</cp:revision>
  <dcterms:created xsi:type="dcterms:W3CDTF">2023-09-05T11:14:28Z</dcterms:created>
  <dcterms:modified xsi:type="dcterms:W3CDTF">2025-05-24T18:35:16Z</dcterms:modified>
</cp:coreProperties>
</file>