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58" r:id="rId6"/>
    <p:sldId id="259" r:id="rId7"/>
    <p:sldId id="260" r:id="rId8"/>
    <p:sldId id="262"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61FF6B-97F9-4168-A400-3090531422A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789DB-9294-4D13-9136-E53A57965D1D}" type="slidenum">
              <a:rPr lang="en-US" smtClean="0"/>
              <a:t>‹#›</a:t>
            </a:fld>
            <a:endParaRPr lang="en-US"/>
          </a:p>
        </p:txBody>
      </p:sp>
    </p:spTree>
    <p:extLst>
      <p:ext uri="{BB962C8B-B14F-4D97-AF65-F5344CB8AC3E}">
        <p14:creationId xmlns:p14="http://schemas.microsoft.com/office/powerpoint/2010/main" val="2363174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61FF6B-97F9-4168-A400-3090531422A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789DB-9294-4D13-9136-E53A57965D1D}" type="slidenum">
              <a:rPr lang="en-US" smtClean="0"/>
              <a:t>‹#›</a:t>
            </a:fld>
            <a:endParaRPr lang="en-US"/>
          </a:p>
        </p:txBody>
      </p:sp>
    </p:spTree>
    <p:extLst>
      <p:ext uri="{BB962C8B-B14F-4D97-AF65-F5344CB8AC3E}">
        <p14:creationId xmlns:p14="http://schemas.microsoft.com/office/powerpoint/2010/main" val="259820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61FF6B-97F9-4168-A400-3090531422A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789DB-9294-4D13-9136-E53A57965D1D}" type="slidenum">
              <a:rPr lang="en-US" smtClean="0"/>
              <a:t>‹#›</a:t>
            </a:fld>
            <a:endParaRPr lang="en-US"/>
          </a:p>
        </p:txBody>
      </p:sp>
    </p:spTree>
    <p:extLst>
      <p:ext uri="{BB962C8B-B14F-4D97-AF65-F5344CB8AC3E}">
        <p14:creationId xmlns:p14="http://schemas.microsoft.com/office/powerpoint/2010/main" val="78365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61FF6B-97F9-4168-A400-3090531422A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789DB-9294-4D13-9136-E53A57965D1D}" type="slidenum">
              <a:rPr lang="en-US" smtClean="0"/>
              <a:t>‹#›</a:t>
            </a:fld>
            <a:endParaRPr lang="en-US"/>
          </a:p>
        </p:txBody>
      </p:sp>
    </p:spTree>
    <p:extLst>
      <p:ext uri="{BB962C8B-B14F-4D97-AF65-F5344CB8AC3E}">
        <p14:creationId xmlns:p14="http://schemas.microsoft.com/office/powerpoint/2010/main" val="332011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61FF6B-97F9-4168-A400-3090531422A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789DB-9294-4D13-9136-E53A57965D1D}" type="slidenum">
              <a:rPr lang="en-US" smtClean="0"/>
              <a:t>‹#›</a:t>
            </a:fld>
            <a:endParaRPr lang="en-US"/>
          </a:p>
        </p:txBody>
      </p:sp>
    </p:spTree>
    <p:extLst>
      <p:ext uri="{BB962C8B-B14F-4D97-AF65-F5344CB8AC3E}">
        <p14:creationId xmlns:p14="http://schemas.microsoft.com/office/powerpoint/2010/main" val="346540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61FF6B-97F9-4168-A400-3090531422A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789DB-9294-4D13-9136-E53A57965D1D}" type="slidenum">
              <a:rPr lang="en-US" smtClean="0"/>
              <a:t>‹#›</a:t>
            </a:fld>
            <a:endParaRPr lang="en-US"/>
          </a:p>
        </p:txBody>
      </p:sp>
    </p:spTree>
    <p:extLst>
      <p:ext uri="{BB962C8B-B14F-4D97-AF65-F5344CB8AC3E}">
        <p14:creationId xmlns:p14="http://schemas.microsoft.com/office/powerpoint/2010/main" val="2020955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61FF6B-97F9-4168-A400-3090531422A4}"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789DB-9294-4D13-9136-E53A57965D1D}" type="slidenum">
              <a:rPr lang="en-US" smtClean="0"/>
              <a:t>‹#›</a:t>
            </a:fld>
            <a:endParaRPr lang="en-US"/>
          </a:p>
        </p:txBody>
      </p:sp>
    </p:spTree>
    <p:extLst>
      <p:ext uri="{BB962C8B-B14F-4D97-AF65-F5344CB8AC3E}">
        <p14:creationId xmlns:p14="http://schemas.microsoft.com/office/powerpoint/2010/main" val="6470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61FF6B-97F9-4168-A400-3090531422A4}"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789DB-9294-4D13-9136-E53A57965D1D}" type="slidenum">
              <a:rPr lang="en-US" smtClean="0"/>
              <a:t>‹#›</a:t>
            </a:fld>
            <a:endParaRPr lang="en-US"/>
          </a:p>
        </p:txBody>
      </p:sp>
    </p:spTree>
    <p:extLst>
      <p:ext uri="{BB962C8B-B14F-4D97-AF65-F5344CB8AC3E}">
        <p14:creationId xmlns:p14="http://schemas.microsoft.com/office/powerpoint/2010/main" val="42435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61FF6B-97F9-4168-A400-3090531422A4}"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789DB-9294-4D13-9136-E53A57965D1D}" type="slidenum">
              <a:rPr lang="en-US" smtClean="0"/>
              <a:t>‹#›</a:t>
            </a:fld>
            <a:endParaRPr lang="en-US"/>
          </a:p>
        </p:txBody>
      </p:sp>
    </p:spTree>
    <p:extLst>
      <p:ext uri="{BB962C8B-B14F-4D97-AF65-F5344CB8AC3E}">
        <p14:creationId xmlns:p14="http://schemas.microsoft.com/office/powerpoint/2010/main" val="279562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61FF6B-97F9-4168-A400-3090531422A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789DB-9294-4D13-9136-E53A57965D1D}" type="slidenum">
              <a:rPr lang="en-US" smtClean="0"/>
              <a:t>‹#›</a:t>
            </a:fld>
            <a:endParaRPr lang="en-US"/>
          </a:p>
        </p:txBody>
      </p:sp>
    </p:spTree>
    <p:extLst>
      <p:ext uri="{BB962C8B-B14F-4D97-AF65-F5344CB8AC3E}">
        <p14:creationId xmlns:p14="http://schemas.microsoft.com/office/powerpoint/2010/main" val="324422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61FF6B-97F9-4168-A400-3090531422A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789DB-9294-4D13-9136-E53A57965D1D}" type="slidenum">
              <a:rPr lang="en-US" smtClean="0"/>
              <a:t>‹#›</a:t>
            </a:fld>
            <a:endParaRPr lang="en-US"/>
          </a:p>
        </p:txBody>
      </p:sp>
    </p:spTree>
    <p:extLst>
      <p:ext uri="{BB962C8B-B14F-4D97-AF65-F5344CB8AC3E}">
        <p14:creationId xmlns:p14="http://schemas.microsoft.com/office/powerpoint/2010/main" val="3368707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1FF6B-97F9-4168-A400-3090531422A4}" type="datetimeFigureOut">
              <a:rPr lang="en-US" smtClean="0"/>
              <a:t>11/28/2023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789DB-9294-4D13-9136-E53A57965D1D}" type="slidenum">
              <a:rPr lang="en-US" smtClean="0"/>
              <a:t>‹#›</a:t>
            </a:fld>
            <a:endParaRPr lang="en-US"/>
          </a:p>
        </p:txBody>
      </p:sp>
    </p:spTree>
    <p:extLst>
      <p:ext uri="{BB962C8B-B14F-4D97-AF65-F5344CB8AC3E}">
        <p14:creationId xmlns:p14="http://schemas.microsoft.com/office/powerpoint/2010/main" val="3070676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tate_(computer_science)" TargetMode="External"/><Relationship Id="rId2" Type="http://schemas.openxmlformats.org/officeDocument/2006/relationships/hyperlink" Target="https://en.wikipedia.org/wiki/Class_(computer_programm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Encapsulation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101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meaning of Encapsulation, is to make sure that "sensitive" data is hidden from users.</a:t>
            </a:r>
          </a:p>
          <a:p>
            <a:r>
              <a:rPr lang="en-US" dirty="0"/>
              <a:t>encapsulation describes bundling data and methods that work on that data within one </a:t>
            </a:r>
            <a:r>
              <a:rPr lang="en-US" dirty="0" smtClean="0"/>
              <a:t>unit.</a:t>
            </a:r>
          </a:p>
          <a:p>
            <a:r>
              <a:rPr lang="en-US" dirty="0"/>
              <a:t>encapsulation refers to the bundling of data with the mechanisms or methods that operate on the data. It may also refer to the limiting of direct access to some of that </a:t>
            </a:r>
            <a:r>
              <a:rPr lang="en-US" dirty="0" smtClean="0"/>
              <a:t>data</a:t>
            </a:r>
          </a:p>
          <a:p>
            <a:r>
              <a:rPr lang="en-US" dirty="0" smtClean="0"/>
              <a:t>As </a:t>
            </a:r>
            <a:r>
              <a:rPr lang="en-US" dirty="0"/>
              <a:t>one example, encapsulation can be used to hide the values or state of a structured data object inside a </a:t>
            </a:r>
            <a:r>
              <a:rPr lang="en-US" dirty="0">
                <a:hlinkClick r:id="rId2" tooltip="Class (computer programming)"/>
              </a:rPr>
              <a:t>class</a:t>
            </a:r>
            <a:r>
              <a:rPr lang="en-US" dirty="0"/>
              <a:t>, preventing direct access to them by clients in a way that could expose hidden implementation details or violate </a:t>
            </a:r>
            <a:r>
              <a:rPr lang="en-US" dirty="0">
                <a:hlinkClick r:id="rId3" tooltip="State (computer science)"/>
              </a:rPr>
              <a:t>state</a:t>
            </a:r>
            <a:r>
              <a:rPr lang="en-US" dirty="0"/>
              <a:t> invariance maintained by the methods.</a:t>
            </a:r>
            <a:endParaRPr lang="en-US" dirty="0" smtClean="0"/>
          </a:p>
        </p:txBody>
      </p:sp>
    </p:spTree>
    <p:extLst>
      <p:ext uri="{BB962C8B-B14F-4D97-AF65-F5344CB8AC3E}">
        <p14:creationId xmlns:p14="http://schemas.microsoft.com/office/powerpoint/2010/main" val="18439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367" t="15083" r="2154" b="18872"/>
          <a:stretch/>
        </p:blipFill>
        <p:spPr>
          <a:xfrm>
            <a:off x="1123407" y="2037806"/>
            <a:ext cx="9492342" cy="3814354"/>
          </a:xfrm>
          <a:prstGeom prst="rect">
            <a:avLst/>
          </a:prstGeom>
        </p:spPr>
      </p:pic>
    </p:spTree>
    <p:extLst>
      <p:ext uri="{BB962C8B-B14F-4D97-AF65-F5344CB8AC3E}">
        <p14:creationId xmlns:p14="http://schemas.microsoft.com/office/powerpoint/2010/main" val="221541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1030" t="16084" r="11611" b="18871"/>
          <a:stretch/>
        </p:blipFill>
        <p:spPr>
          <a:xfrm>
            <a:off x="1802674" y="2525486"/>
            <a:ext cx="8194765" cy="2830286"/>
          </a:xfrm>
          <a:prstGeom prst="rect">
            <a:avLst/>
          </a:prstGeom>
        </p:spPr>
      </p:pic>
    </p:spTree>
    <p:extLst>
      <p:ext uri="{BB962C8B-B14F-4D97-AF65-F5344CB8AC3E}">
        <p14:creationId xmlns:p14="http://schemas.microsoft.com/office/powerpoint/2010/main" val="421881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405" t="23386" r="965" b="23254"/>
          <a:stretch/>
        </p:blipFill>
        <p:spPr>
          <a:xfrm>
            <a:off x="1611087" y="296091"/>
            <a:ext cx="8978536" cy="6217920"/>
          </a:xfrm>
        </p:spPr>
      </p:pic>
    </p:spTree>
    <p:extLst>
      <p:ext uri="{BB962C8B-B14F-4D97-AF65-F5344CB8AC3E}">
        <p14:creationId xmlns:p14="http://schemas.microsoft.com/office/powerpoint/2010/main" val="396642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java</a:t>
            </a:r>
            <a:br>
              <a:rPr lang="en-US" dirty="0" smtClean="0"/>
            </a:br>
            <a:endParaRPr lang="en-US" dirty="0"/>
          </a:p>
        </p:txBody>
      </p:sp>
      <p:pic>
        <p:nvPicPr>
          <p:cNvPr id="5" name="Content Placeholder 4"/>
          <p:cNvPicPr>
            <a:picLocks noGrp="1" noChangeAspect="1"/>
          </p:cNvPicPr>
          <p:nvPr>
            <p:ph idx="1"/>
          </p:nvPr>
        </p:nvPicPr>
        <p:blipFill>
          <a:blip r:embed="rId2"/>
          <a:stretch>
            <a:fillRect/>
          </a:stretch>
        </p:blipFill>
        <p:spPr>
          <a:xfrm>
            <a:off x="1854926" y="1158240"/>
            <a:ext cx="7384868" cy="5442857"/>
          </a:xfrm>
          <a:prstGeom prst="rect">
            <a:avLst/>
          </a:prstGeom>
        </p:spPr>
      </p:pic>
    </p:spTree>
    <p:extLst>
      <p:ext uri="{BB962C8B-B14F-4D97-AF65-F5344CB8AC3E}">
        <p14:creationId xmlns:p14="http://schemas.microsoft.com/office/powerpoint/2010/main" val="254324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Python..</a:t>
            </a:r>
            <a:endParaRPr lang="en-US" dirty="0"/>
          </a:p>
        </p:txBody>
      </p:sp>
      <p:pic>
        <p:nvPicPr>
          <p:cNvPr id="5" name="Content Placeholder 4"/>
          <p:cNvPicPr>
            <a:picLocks noGrp="1" noChangeAspect="1"/>
          </p:cNvPicPr>
          <p:nvPr>
            <p:ph idx="1"/>
          </p:nvPr>
        </p:nvPicPr>
        <p:blipFill>
          <a:blip r:embed="rId2"/>
          <a:stretch>
            <a:fillRect/>
          </a:stretch>
        </p:blipFill>
        <p:spPr>
          <a:xfrm>
            <a:off x="3344092" y="1825625"/>
            <a:ext cx="4109502" cy="4351338"/>
          </a:xfrm>
          <a:prstGeom prst="rect">
            <a:avLst/>
          </a:prstGeom>
        </p:spPr>
      </p:pic>
    </p:spTree>
    <p:extLst>
      <p:ext uri="{BB962C8B-B14F-4D97-AF65-F5344CB8AC3E}">
        <p14:creationId xmlns:p14="http://schemas.microsoft.com/office/powerpoint/2010/main" val="3956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Encapsulation</a:t>
            </a:r>
            <a:r>
              <a:rPr lang="en-US" smtClean="0"/>
              <a:t>?</a:t>
            </a:r>
            <a:endParaRPr lang="en-US"/>
          </a:p>
        </p:txBody>
      </p:sp>
      <p:sp>
        <p:nvSpPr>
          <p:cNvPr id="3" name="Content Placeholder 2"/>
          <p:cNvSpPr>
            <a:spLocks noGrp="1"/>
          </p:cNvSpPr>
          <p:nvPr>
            <p:ph idx="1"/>
          </p:nvPr>
        </p:nvSpPr>
        <p:spPr/>
        <p:txBody>
          <a:bodyPr/>
          <a:lstStyle/>
          <a:p>
            <a:r>
              <a:rPr lang="en-US" smtClean="0"/>
              <a:t>Better control of class attributes and methods</a:t>
            </a:r>
          </a:p>
          <a:p>
            <a:r>
              <a:rPr lang="en-US" smtClean="0"/>
              <a:t>Class attributes can be made read-only (if you only use the get method), or write-only (if you only use the set method)</a:t>
            </a:r>
          </a:p>
          <a:p>
            <a:r>
              <a:rPr lang="en-US" smtClean="0"/>
              <a:t>Flexible: the programmer can change one part of the code without affecting other parts</a:t>
            </a:r>
          </a:p>
          <a:p>
            <a:r>
              <a:rPr lang="en-US" smtClean="0"/>
              <a:t>Increased security of data</a:t>
            </a:r>
            <a:endParaRPr lang="en-US"/>
          </a:p>
        </p:txBody>
      </p:sp>
    </p:spTree>
    <p:extLst>
      <p:ext uri="{BB962C8B-B14F-4D97-AF65-F5344CB8AC3E}">
        <p14:creationId xmlns:p14="http://schemas.microsoft.com/office/powerpoint/2010/main" val="3062964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a:xfrm>
            <a:off x="838200" y="1454330"/>
            <a:ext cx="10515600" cy="5164183"/>
          </a:xfrm>
        </p:spPr>
        <p:txBody>
          <a:bodyPr>
            <a:normAutofit lnSpcReduction="10000"/>
          </a:bodyPr>
          <a:lstStyle/>
          <a:p>
            <a:r>
              <a:rPr lang="en-US" dirty="0"/>
              <a:t>Task: Employee Information </a:t>
            </a:r>
            <a:r>
              <a:rPr lang="en-US" dirty="0" smtClean="0"/>
              <a:t>System</a:t>
            </a:r>
            <a:endParaRPr lang="en-US" dirty="0"/>
          </a:p>
          <a:p>
            <a:pPr lvl="1"/>
            <a:r>
              <a:rPr lang="en-US" dirty="0"/>
              <a:t>Design an Employee class with private attributes like </a:t>
            </a:r>
            <a:r>
              <a:rPr lang="en-US" dirty="0" err="1"/>
              <a:t>employeeId</a:t>
            </a:r>
            <a:r>
              <a:rPr lang="en-US" dirty="0"/>
              <a:t>, </a:t>
            </a:r>
            <a:r>
              <a:rPr lang="en-US" dirty="0" err="1"/>
              <a:t>employeeName</a:t>
            </a:r>
            <a:r>
              <a:rPr lang="en-US" dirty="0"/>
              <a:t>, and salary. Provide methods to access employee details and update the salary. Implement encapsulation to protect the integrity of employee data</a:t>
            </a:r>
            <a:r>
              <a:rPr lang="en-US" dirty="0" smtClean="0"/>
              <a:t>.</a:t>
            </a:r>
            <a:endParaRPr lang="en-US" dirty="0"/>
          </a:p>
          <a:p>
            <a:r>
              <a:rPr lang="en-US" dirty="0"/>
              <a:t>Task: Student Enrollment </a:t>
            </a:r>
            <a:r>
              <a:rPr lang="en-US" dirty="0" smtClean="0"/>
              <a:t>System</a:t>
            </a:r>
            <a:endParaRPr lang="en-US" dirty="0"/>
          </a:p>
          <a:p>
            <a:pPr lvl="1"/>
            <a:r>
              <a:rPr lang="en-US" dirty="0"/>
              <a:t>Develop a Student class with private attributes such as </a:t>
            </a:r>
            <a:r>
              <a:rPr lang="en-US" dirty="0" err="1"/>
              <a:t>studentId</a:t>
            </a:r>
            <a:r>
              <a:rPr lang="en-US" dirty="0"/>
              <a:t>, </a:t>
            </a:r>
            <a:r>
              <a:rPr lang="en-US" dirty="0" err="1"/>
              <a:t>studentName</a:t>
            </a:r>
            <a:r>
              <a:rPr lang="en-US" dirty="0"/>
              <a:t>, and </a:t>
            </a:r>
            <a:r>
              <a:rPr lang="en-US" dirty="0" err="1"/>
              <a:t>coursesEnrolled</a:t>
            </a:r>
            <a:r>
              <a:rPr lang="en-US" dirty="0"/>
              <a:t>. Implement methods to display student information and add or remove courses. Apply encapsulation to control access to the student's data</a:t>
            </a:r>
            <a:r>
              <a:rPr lang="en-US" dirty="0" smtClean="0"/>
              <a:t>.</a:t>
            </a:r>
          </a:p>
          <a:p>
            <a:r>
              <a:rPr lang="en-US" dirty="0"/>
              <a:t>Task: Product Inventory System</a:t>
            </a:r>
          </a:p>
          <a:p>
            <a:pPr lvl="1"/>
            <a:r>
              <a:rPr lang="en-US" dirty="0"/>
              <a:t>Create a Product class with private attributes such as </a:t>
            </a:r>
            <a:r>
              <a:rPr lang="en-US" dirty="0" err="1"/>
              <a:t>productCode</a:t>
            </a:r>
            <a:r>
              <a:rPr lang="en-US" dirty="0"/>
              <a:t>, </a:t>
            </a:r>
            <a:r>
              <a:rPr lang="en-US" dirty="0" err="1"/>
              <a:t>productName</a:t>
            </a:r>
            <a:r>
              <a:rPr lang="en-US" dirty="0"/>
              <a:t>, and </a:t>
            </a:r>
            <a:r>
              <a:rPr lang="en-US" dirty="0" err="1"/>
              <a:t>quantityInStock</a:t>
            </a:r>
            <a:r>
              <a:rPr lang="en-US" dirty="0"/>
              <a:t>. Utilize encapsulation to provide methods for updating stock, checking stock availability, and displaying product information</a:t>
            </a:r>
            <a:r>
              <a:rPr lang="en-US" dirty="0" smtClean="0"/>
              <a:t>.</a:t>
            </a:r>
            <a:endParaRPr lang="en-US" dirty="0"/>
          </a:p>
        </p:txBody>
      </p:sp>
    </p:spTree>
    <p:extLst>
      <p:ext uri="{BB962C8B-B14F-4D97-AF65-F5344CB8AC3E}">
        <p14:creationId xmlns:p14="http://schemas.microsoft.com/office/powerpoint/2010/main" val="2928710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222</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Encapsulation</vt:lpstr>
      <vt:lpstr>Encapsulation</vt:lpstr>
      <vt:lpstr>PowerPoint Presentation</vt:lpstr>
      <vt:lpstr>PowerPoint Presentation</vt:lpstr>
      <vt:lpstr>PowerPoint Presentation</vt:lpstr>
      <vt:lpstr>In java </vt:lpstr>
      <vt:lpstr>In Python..</vt:lpstr>
      <vt:lpstr>Why Encapsulation?</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Muhammad Hassan</dc:creator>
  <cp:lastModifiedBy>Muhammad Hassan</cp:lastModifiedBy>
  <cp:revision>9</cp:revision>
  <dcterms:created xsi:type="dcterms:W3CDTF">2023-11-27T06:10:58Z</dcterms:created>
  <dcterms:modified xsi:type="dcterms:W3CDTF">2023-11-28T06:04:29Z</dcterms:modified>
</cp:coreProperties>
</file>