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69" r:id="rId4"/>
    <p:sldId id="270" r:id="rId5"/>
    <p:sldId id="257" r:id="rId6"/>
    <p:sldId id="258" r:id="rId7"/>
    <p:sldId id="259" r:id="rId8"/>
    <p:sldId id="260" r:id="rId9"/>
    <p:sldId id="261" r:id="rId10"/>
    <p:sldId id="262" r:id="rId11"/>
    <p:sldId id="263" r:id="rId12"/>
    <p:sldId id="267" r:id="rId13"/>
    <p:sldId id="264" r:id="rId14"/>
    <p:sldId id="265" r:id="rId15"/>
    <p:sldId id="266"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160"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2164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800235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40613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385961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83503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351221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797644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144117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24048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F639FE-AEF3-4430-BDAF-D7953388546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60024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F639FE-AEF3-4430-BDAF-D7953388546F}"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55767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F639FE-AEF3-4430-BDAF-D7953388546F}" type="datetimeFigureOut">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82594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F639FE-AEF3-4430-BDAF-D7953388546F}" type="datetimeFigureOut">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243904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F639FE-AEF3-4430-BDAF-D7953388546F}" type="datetimeFigureOut">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409954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F639FE-AEF3-4430-BDAF-D7953388546F}"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15319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639FE-AEF3-4430-BDAF-D7953388546F}" type="datetimeFigureOut">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92E3B-06C2-4DCD-99AC-3855F4A1A3E5}" type="slidenum">
              <a:rPr lang="en-US" smtClean="0"/>
              <a:t>‹#›</a:t>
            </a:fld>
            <a:endParaRPr lang="en-US"/>
          </a:p>
        </p:txBody>
      </p:sp>
    </p:spTree>
    <p:extLst>
      <p:ext uri="{BB962C8B-B14F-4D97-AF65-F5344CB8AC3E}">
        <p14:creationId xmlns:p14="http://schemas.microsoft.com/office/powerpoint/2010/main" val="249574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F639FE-AEF3-4430-BDAF-D7953388546F}" type="datetimeFigureOut">
              <a:rPr lang="en-US" smtClean="0"/>
              <a:t>5/5/2024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C92E3B-06C2-4DCD-99AC-3855F4A1A3E5}" type="slidenum">
              <a:rPr lang="en-US" smtClean="0"/>
              <a:t>‹#›</a:t>
            </a:fld>
            <a:endParaRPr lang="en-US"/>
          </a:p>
        </p:txBody>
      </p:sp>
    </p:spTree>
    <p:extLst>
      <p:ext uri="{BB962C8B-B14F-4D97-AF65-F5344CB8AC3E}">
        <p14:creationId xmlns:p14="http://schemas.microsoft.com/office/powerpoint/2010/main" val="2617672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6DC31D8-70E8-AAAD-BA93-3E5132BD5DA5}"/>
              </a:ext>
            </a:extLst>
          </p:cNvPr>
          <p:cNvSpPr txBox="1"/>
          <p:nvPr/>
        </p:nvSpPr>
        <p:spPr>
          <a:xfrm>
            <a:off x="1274163" y="441653"/>
            <a:ext cx="9728617" cy="6063198"/>
          </a:xfrm>
          <a:prstGeom prst="rect">
            <a:avLst/>
          </a:prstGeom>
          <a:noFill/>
        </p:spPr>
        <p:txBody>
          <a:bodyPr wrap="square">
            <a:spAutoFit/>
          </a:bodyPr>
          <a:lstStyle/>
          <a:p>
            <a:pPr algn="ctr"/>
            <a:r>
              <a:rPr lang="en-US" sz="2800" b="1" u="sng" dirty="0">
                <a:latin typeface="Arial" panose="020B0604020202020204" pitchFamily="34" charset="0"/>
                <a:cs typeface="Arial" panose="020B0604020202020204" pitchFamily="34" charset="0"/>
              </a:rPr>
              <a:t>PROJECT PROPOSAL </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HEART DISEASE PREDICTION USING MACHINE LEARNING</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NAME: MUHAMMAD HUSSAIN</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FATHER NAME: KALB ALI</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MOBILE NO: 03111667720</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EMAIL:mhussainsmr6@gmail.com</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Course : Advance python programming and applications</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CENTER: APTECH LEARNING SHAHRAH FAISAL KARACHI</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634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12D07-3A7B-20C1-8775-979486944819}"/>
              </a:ext>
            </a:extLst>
          </p:cNvPr>
          <p:cNvSpPr txBox="1"/>
          <p:nvPr/>
        </p:nvSpPr>
        <p:spPr>
          <a:xfrm>
            <a:off x="749507" y="651514"/>
            <a:ext cx="9623686" cy="4339650"/>
          </a:xfrm>
          <a:prstGeom prst="rect">
            <a:avLst/>
          </a:prstGeom>
          <a:noFill/>
        </p:spPr>
        <p:txBody>
          <a:bodyPr wrap="square">
            <a:spAutoFit/>
          </a:bodyPr>
          <a:lstStyle/>
          <a:p>
            <a:pPr algn="l"/>
            <a:r>
              <a:rPr lang="en-US" sz="2800" b="1" dirty="0">
                <a:solidFill>
                  <a:srgbClr val="0D0D0D"/>
                </a:solidFill>
                <a:highlight>
                  <a:srgbClr val="FFFFFF"/>
                </a:highlight>
                <a:latin typeface="Arial" panose="020B0604020202020204" pitchFamily="34" charset="0"/>
                <a:cs typeface="Arial" panose="020B0604020202020204" pitchFamily="34" charset="0"/>
              </a:rPr>
              <a:t>phase</a:t>
            </a:r>
            <a:r>
              <a:rPr lang="en-US" sz="4000" b="1" i="0" dirty="0">
                <a:solidFill>
                  <a:srgbClr val="0D0D0D"/>
                </a:solidFill>
                <a:effectLst/>
                <a:highlight>
                  <a:srgbClr val="FFFFFF"/>
                </a:highlight>
                <a:latin typeface="Arial" panose="020B0604020202020204" pitchFamily="34" charset="0"/>
                <a:cs typeface="Arial" panose="020B0604020202020204" pitchFamily="34" charset="0"/>
              </a:rPr>
              <a:t> </a:t>
            </a:r>
            <a:r>
              <a:rPr lang="en-US" sz="2800" b="1" dirty="0">
                <a:solidFill>
                  <a:srgbClr val="0D0D0D"/>
                </a:solidFill>
                <a:highlight>
                  <a:srgbClr val="FFFFFF"/>
                </a:highlight>
                <a:latin typeface="Arial" panose="020B0604020202020204" pitchFamily="34" charset="0"/>
                <a:cs typeface="Arial" panose="020B0604020202020204" pitchFamily="34" charset="0"/>
              </a:rPr>
              <a:t>6</a:t>
            </a:r>
            <a:r>
              <a:rPr lang="en-US" sz="2800" b="1" i="0" dirty="0">
                <a:solidFill>
                  <a:srgbClr val="0D0D0D"/>
                </a:solidFill>
                <a:effectLst/>
                <a:highlight>
                  <a:srgbClr val="FFFFFF"/>
                </a:highlight>
                <a:latin typeface="Arial" panose="020B0604020202020204" pitchFamily="34" charset="0"/>
                <a:cs typeface="Arial" panose="020B0604020202020204" pitchFamily="34" charset="0"/>
              </a:rPr>
              <a:t>: Deployment:</a:t>
            </a: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Develop a simple web or desktop application that allows medical professionals to input patient data and receive a risk prediction.</a:t>
            </a:r>
          </a:p>
          <a:p>
            <a:pPr algn="l"/>
            <a:r>
              <a:rPr lang="en-US" sz="2800" b="1" dirty="0">
                <a:solidFill>
                  <a:srgbClr val="0D0D0D"/>
                </a:solidFill>
                <a:highlight>
                  <a:srgbClr val="FFFFFF"/>
                </a:highlight>
                <a:latin typeface="Arial" panose="020B0604020202020204" pitchFamily="34" charset="0"/>
                <a:cs typeface="Arial" panose="020B0604020202020204" pitchFamily="34" charset="0"/>
              </a:rPr>
              <a:t>phase</a:t>
            </a:r>
            <a:r>
              <a:rPr lang="en-US" sz="4000" b="1" i="0" dirty="0">
                <a:solidFill>
                  <a:srgbClr val="0D0D0D"/>
                </a:solidFill>
                <a:effectLst/>
                <a:highlight>
                  <a:srgbClr val="FFFFFF"/>
                </a:highlight>
                <a:latin typeface="Arial" panose="020B0604020202020204" pitchFamily="34" charset="0"/>
                <a:cs typeface="Arial" panose="020B0604020202020204" pitchFamily="34" charset="0"/>
              </a:rPr>
              <a:t> </a:t>
            </a:r>
            <a:r>
              <a:rPr lang="en-US" sz="2800" b="1" dirty="0">
                <a:solidFill>
                  <a:srgbClr val="0D0D0D"/>
                </a:solidFill>
                <a:highlight>
                  <a:srgbClr val="FFFFFF"/>
                </a:highlight>
                <a:latin typeface="Arial" panose="020B0604020202020204" pitchFamily="34" charset="0"/>
                <a:cs typeface="Arial" panose="020B0604020202020204" pitchFamily="34" charset="0"/>
              </a:rPr>
              <a:t>6</a:t>
            </a:r>
            <a:r>
              <a:rPr lang="en-US" sz="2800" b="1" i="0" dirty="0">
                <a:solidFill>
                  <a:srgbClr val="0D0D0D"/>
                </a:solidFill>
                <a:effectLst/>
                <a:highlight>
                  <a:srgbClr val="FFFFFF"/>
                </a:highlight>
                <a:latin typeface="Arial" panose="020B0604020202020204" pitchFamily="34" charset="0"/>
                <a:cs typeface="Arial" panose="020B0604020202020204" pitchFamily="34" charset="0"/>
              </a:rPr>
              <a:t>: Expected Outcomes:</a:t>
            </a: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A logistic regression model that accurately predicts heart disease.</a:t>
            </a:r>
          </a:p>
          <a:p>
            <a:pPr algn="l">
              <a:buFont typeface="Arial" panose="020B0604020202020204" pitchFamily="34" charset="0"/>
              <a:buChar char="•"/>
            </a:pP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9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CB01-A969-C38F-8085-CE9C634A85F5}"/>
              </a:ext>
            </a:extLst>
          </p:cNvPr>
          <p:cNvSpPr>
            <a:spLocks noGrp="1"/>
          </p:cNvSpPr>
          <p:nvPr>
            <p:ph type="ctrTitle"/>
          </p:nvPr>
        </p:nvSpPr>
        <p:spPr>
          <a:xfrm>
            <a:off x="832757" y="844803"/>
            <a:ext cx="2579557" cy="659566"/>
          </a:xfrm>
        </p:spPr>
        <p:txBody>
          <a:bodyPr>
            <a:noAutofit/>
          </a:bodyPr>
          <a:lstStyle/>
          <a:p>
            <a:r>
              <a:rPr lang="en-US" sz="3200" b="1" u="sng" dirty="0">
                <a:solidFill>
                  <a:schemeClr val="tx1"/>
                </a:solidFill>
                <a:latin typeface="Arial" panose="020B0604020202020204" pitchFamily="34" charset="0"/>
                <a:cs typeface="Arial" panose="020B0604020202020204" pitchFamily="34" charset="0"/>
              </a:rPr>
              <a:t>Algorithm:</a:t>
            </a:r>
          </a:p>
        </p:txBody>
      </p:sp>
      <p:sp>
        <p:nvSpPr>
          <p:cNvPr id="3" name="Subtitle 2">
            <a:extLst>
              <a:ext uri="{FF2B5EF4-FFF2-40B4-BE49-F238E27FC236}">
                <a16:creationId xmlns:a16="http://schemas.microsoft.com/office/drawing/2014/main" id="{E7857634-E085-9A3F-089E-40D0767F1167}"/>
              </a:ext>
            </a:extLst>
          </p:cNvPr>
          <p:cNvSpPr>
            <a:spLocks noGrp="1"/>
          </p:cNvSpPr>
          <p:nvPr>
            <p:ph type="subTitle" idx="1"/>
          </p:nvPr>
        </p:nvSpPr>
        <p:spPr>
          <a:xfrm>
            <a:off x="969365" y="1743945"/>
            <a:ext cx="8860435" cy="3402768"/>
          </a:xfrm>
        </p:spPr>
        <p:txBody>
          <a:bodyPr>
            <a:normAutofit/>
          </a:bodyPr>
          <a:lstStyle/>
          <a:p>
            <a:pPr algn="just"/>
            <a:r>
              <a:rPr lang="en-US" sz="3200" b="1" i="0" u="sng" dirty="0">
                <a:solidFill>
                  <a:srgbClr val="273239"/>
                </a:solidFill>
                <a:effectLst/>
                <a:highlight>
                  <a:srgbClr val="FFFFFF"/>
                </a:highlight>
                <a:latin typeface="Arial" panose="020B0604020202020204" pitchFamily="34" charset="0"/>
                <a:cs typeface="Arial" panose="020B0604020202020204" pitchFamily="34" charset="0"/>
              </a:rPr>
              <a:t>Logistic Regression in Machine Learning</a:t>
            </a:r>
          </a:p>
          <a:p>
            <a:pPr algn="just"/>
            <a:r>
              <a:rPr lang="en-US" sz="2800" i="0" dirty="0">
                <a:solidFill>
                  <a:srgbClr val="273239"/>
                </a:solidFill>
                <a:effectLst/>
                <a:highlight>
                  <a:srgbClr val="FFFFFF"/>
                </a:highlight>
                <a:latin typeface="Arial" panose="020B0604020202020204" pitchFamily="34" charset="0"/>
                <a:cs typeface="Arial" panose="020B0604020202020204" pitchFamily="34" charset="0"/>
              </a:rPr>
              <a:t>Logistic regression is a supervised machine learning algorithm used for classification tasks </a:t>
            </a:r>
            <a:r>
              <a:rPr lang="en-US" sz="2800" b="0" i="0" dirty="0">
                <a:solidFill>
                  <a:srgbClr val="273239"/>
                </a:solidFill>
                <a:effectLst/>
                <a:highlight>
                  <a:srgbClr val="FFFFFF"/>
                </a:highlight>
                <a:latin typeface="Arial" panose="020B0604020202020204" pitchFamily="34" charset="0"/>
                <a:cs typeface="Arial" panose="020B0604020202020204" pitchFamily="34" charset="0"/>
              </a:rPr>
              <a:t>where the goal is to predict the probability that an instance belongs to a given class or not. Logistic regression is a statistical algorithm which analyze the relationship between two data factors.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633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18E5BF3-266F-20AF-8071-D0FBEC500BF6}"/>
              </a:ext>
            </a:extLst>
          </p:cNvPr>
          <p:cNvSpPr>
            <a:spLocks noGrp="1" noChangeArrowheads="1"/>
          </p:cNvSpPr>
          <p:nvPr>
            <p:ph type="ctrTitle"/>
          </p:nvPr>
        </p:nvSpPr>
        <p:spPr bwMode="auto">
          <a:xfrm>
            <a:off x="504826" y="610219"/>
            <a:ext cx="10604441"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a:solidFill>
                  <a:srgbClr val="000000"/>
                </a:solidFill>
                <a:latin typeface="Arial" panose="020B0604020202020204" pitchFamily="34" charset="0"/>
                <a:cs typeface="Arial" panose="020B0604020202020204" pitchFamily="34" charset="0"/>
              </a:rPr>
              <a:t>N</a:t>
            </a:r>
            <a:r>
              <a:rPr kumimoji="0" lang="en-US" altLang="en-US" sz="32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 of patients affected with coronary heart disease (CHD) </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2463F6A-E3B8-FF46-826C-178A3FB4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826" y="1447170"/>
            <a:ext cx="9193810" cy="4983609"/>
          </a:xfrm>
          <a:prstGeom prst="rect">
            <a:avLst/>
          </a:prstGeom>
        </p:spPr>
      </p:pic>
    </p:spTree>
    <p:extLst>
      <p:ext uri="{BB962C8B-B14F-4D97-AF65-F5344CB8AC3E}">
        <p14:creationId xmlns:p14="http://schemas.microsoft.com/office/powerpoint/2010/main" val="25454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B9E8A-9C1C-809D-2F46-03219AE17DFF}"/>
              </a:ext>
            </a:extLst>
          </p:cNvPr>
          <p:cNvSpPr>
            <a:spLocks noGrp="1"/>
          </p:cNvSpPr>
          <p:nvPr>
            <p:ph type="title"/>
          </p:nvPr>
        </p:nvSpPr>
        <p:spPr>
          <a:xfrm>
            <a:off x="613348" y="179882"/>
            <a:ext cx="10515600" cy="785917"/>
          </a:xfrm>
        </p:spPr>
        <p:txBody>
          <a:bodyPr/>
          <a:lstStyle/>
          <a:p>
            <a:r>
              <a:rPr lang="en-US" dirty="0">
                <a:solidFill>
                  <a:schemeClr val="tx1"/>
                </a:solidFill>
              </a:rPr>
              <a:t>Heatmap</a:t>
            </a:r>
          </a:p>
        </p:txBody>
      </p:sp>
      <p:pic>
        <p:nvPicPr>
          <p:cNvPr id="5" name="Content Placeholder 4">
            <a:extLst>
              <a:ext uri="{FF2B5EF4-FFF2-40B4-BE49-F238E27FC236}">
                <a16:creationId xmlns:a16="http://schemas.microsoft.com/office/drawing/2014/main" id="{502E04FE-7353-4D93-51F5-D1A76E81EB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022" y="965799"/>
            <a:ext cx="10851629" cy="5524942"/>
          </a:xfrm>
        </p:spPr>
      </p:pic>
    </p:spTree>
    <p:extLst>
      <p:ext uri="{BB962C8B-B14F-4D97-AF65-F5344CB8AC3E}">
        <p14:creationId xmlns:p14="http://schemas.microsoft.com/office/powerpoint/2010/main" val="409046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CC18EA-DAF9-AE10-5D9E-FAE114C7E968}"/>
              </a:ext>
            </a:extLst>
          </p:cNvPr>
          <p:cNvSpPr>
            <a:spLocks noGrp="1"/>
          </p:cNvSpPr>
          <p:nvPr>
            <p:ph type="title"/>
          </p:nvPr>
        </p:nvSpPr>
        <p:spPr/>
        <p:txBody>
          <a:bodyPr/>
          <a:lstStyle/>
          <a:p>
            <a:r>
              <a:rPr lang="en-US" dirty="0"/>
              <a:t>Confusion Matrix</a:t>
            </a:r>
          </a:p>
        </p:txBody>
      </p:sp>
      <p:pic>
        <p:nvPicPr>
          <p:cNvPr id="11" name="Content Placeholder 10">
            <a:extLst>
              <a:ext uri="{FF2B5EF4-FFF2-40B4-BE49-F238E27FC236}">
                <a16:creationId xmlns:a16="http://schemas.microsoft.com/office/drawing/2014/main" id="{EEF787BB-AB77-584D-5508-1CB4E65C32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213" y="1690687"/>
            <a:ext cx="8559384" cy="4410309"/>
          </a:xfrm>
        </p:spPr>
      </p:pic>
    </p:spTree>
    <p:extLst>
      <p:ext uri="{BB962C8B-B14F-4D97-AF65-F5344CB8AC3E}">
        <p14:creationId xmlns:p14="http://schemas.microsoft.com/office/powerpoint/2010/main" val="91759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B59700-F027-C5F3-F263-6D17F115869E}"/>
              </a:ext>
            </a:extLst>
          </p:cNvPr>
          <p:cNvSpPr>
            <a:spLocks noGrp="1"/>
          </p:cNvSpPr>
          <p:nvPr>
            <p:ph type="title"/>
          </p:nvPr>
        </p:nvSpPr>
        <p:spPr/>
        <p:txBody>
          <a:bodyPr/>
          <a:lstStyle/>
          <a:p>
            <a:r>
              <a:rPr lang="en-US" dirty="0"/>
              <a:t>Model Accuracy</a:t>
            </a:r>
          </a:p>
        </p:txBody>
      </p:sp>
      <p:pic>
        <p:nvPicPr>
          <p:cNvPr id="5" name="Content Placeholder 4">
            <a:extLst>
              <a:ext uri="{FF2B5EF4-FFF2-40B4-BE49-F238E27FC236}">
                <a16:creationId xmlns:a16="http://schemas.microsoft.com/office/drawing/2014/main" id="{C406AB1E-BD85-31D5-0B9E-681E1AAFA7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66" y="1738859"/>
            <a:ext cx="9458795" cy="3822492"/>
          </a:xfrm>
          <a:prstGeom prst="rect">
            <a:avLst/>
          </a:prstGeom>
        </p:spPr>
      </p:pic>
    </p:spTree>
    <p:extLst>
      <p:ext uri="{BB962C8B-B14F-4D97-AF65-F5344CB8AC3E}">
        <p14:creationId xmlns:p14="http://schemas.microsoft.com/office/powerpoint/2010/main" val="3371778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51830-8732-427B-742B-C25BA609FD73}"/>
              </a:ext>
            </a:extLst>
          </p:cNvPr>
          <p:cNvSpPr>
            <a:spLocks noGrp="1"/>
          </p:cNvSpPr>
          <p:nvPr>
            <p:ph type="title"/>
          </p:nvPr>
        </p:nvSpPr>
        <p:spPr/>
        <p:txBody>
          <a:bodyPr>
            <a:normAutofit/>
          </a:bodyPr>
          <a:lstStyle/>
          <a:p>
            <a:r>
              <a:rPr lang="en-US" sz="3200" b="1" u="sng" dirty="0">
                <a:solidFill>
                  <a:srgbClr val="000000"/>
                </a:solidFill>
                <a:effectLst/>
                <a:latin typeface="Arial" panose="020B0604020202020204" pitchFamily="34" charset="0"/>
                <a:cs typeface="Arial" panose="020B0604020202020204" pitchFamily="34" charset="0"/>
              </a:rPr>
              <a:t>Acknowledgements: </a:t>
            </a:r>
            <a:br>
              <a:rPr lang="en-US" dirty="0"/>
            </a:br>
            <a:endParaRPr lang="en-US" dirty="0"/>
          </a:p>
        </p:txBody>
      </p:sp>
      <p:sp>
        <p:nvSpPr>
          <p:cNvPr id="3" name="Content Placeholder 2">
            <a:extLst>
              <a:ext uri="{FF2B5EF4-FFF2-40B4-BE49-F238E27FC236}">
                <a16:creationId xmlns:a16="http://schemas.microsoft.com/office/drawing/2014/main" id="{DCFA932E-6D0D-31F2-2B04-81475C95EADD}"/>
              </a:ext>
            </a:extLst>
          </p:cNvPr>
          <p:cNvSpPr>
            <a:spLocks noGrp="1"/>
          </p:cNvSpPr>
          <p:nvPr>
            <p:ph idx="1"/>
          </p:nvPr>
        </p:nvSpPr>
        <p:spPr>
          <a:xfrm>
            <a:off x="677334" y="1432945"/>
            <a:ext cx="6596921" cy="4351338"/>
          </a:xfrm>
        </p:spPr>
        <p:txBody>
          <a:bodyPr>
            <a:normAutofit/>
          </a:bodyPr>
          <a:lstStyle/>
          <a:p>
            <a:pPr marL="0" indent="0" algn="just">
              <a:buNone/>
            </a:pPr>
            <a:r>
              <a:rPr lang="en-US" sz="2800" dirty="0">
                <a:solidFill>
                  <a:schemeClr val="tx1"/>
                </a:solidFill>
                <a:effectLst/>
                <a:latin typeface="Arial" panose="020B0604020202020204" pitchFamily="34" charset="0"/>
                <a:cs typeface="Arial" panose="020B0604020202020204" pitchFamily="34" charset="0"/>
              </a:rPr>
              <a:t>I would like to thank Dr</a:t>
            </a:r>
            <a:r>
              <a:rPr lang="en-US" sz="2800" dirty="0">
                <a:solidFill>
                  <a:schemeClr val="accent5">
                    <a:lumMod val="60000"/>
                    <a:lumOff val="40000"/>
                  </a:schemeClr>
                </a:solidFill>
                <a:effectLst/>
                <a:latin typeface="Arial" panose="020B0604020202020204" pitchFamily="34" charset="0"/>
                <a:cs typeface="Arial" panose="020B0604020202020204" pitchFamily="34" charset="0"/>
              </a:rPr>
              <a:t>. </a:t>
            </a:r>
            <a:r>
              <a:rPr lang="en-US" sz="2800" dirty="0">
                <a:solidFill>
                  <a:schemeClr val="accent5">
                    <a:lumMod val="60000"/>
                    <a:lumOff val="40000"/>
                  </a:schemeClr>
                </a:solidFill>
                <a:latin typeface="Arial" panose="020B0604020202020204" pitchFamily="34" charset="0"/>
                <a:cs typeface="Arial" panose="020B0604020202020204" pitchFamily="34" charset="0"/>
              </a:rPr>
              <a:t>Syed </a:t>
            </a:r>
            <a:r>
              <a:rPr lang="en-US" sz="2800" dirty="0" err="1">
                <a:solidFill>
                  <a:schemeClr val="accent5">
                    <a:lumMod val="60000"/>
                    <a:lumOff val="40000"/>
                  </a:schemeClr>
                </a:solidFill>
                <a:latin typeface="Arial" panose="020B0604020202020204" pitchFamily="34" charset="0"/>
                <a:cs typeface="Arial" panose="020B0604020202020204" pitchFamily="34" charset="0"/>
              </a:rPr>
              <a:t>Masroor</a:t>
            </a:r>
            <a:r>
              <a:rPr lang="en-US" sz="2800" dirty="0">
                <a:solidFill>
                  <a:schemeClr val="accent5">
                    <a:lumMod val="60000"/>
                    <a:lumOff val="40000"/>
                  </a:schemeClr>
                </a:solidFill>
                <a:latin typeface="Arial" panose="020B0604020202020204" pitchFamily="34" charset="0"/>
                <a:cs typeface="Arial" panose="020B0604020202020204" pitchFamily="34" charset="0"/>
              </a:rPr>
              <a:t> Ali</a:t>
            </a:r>
            <a:r>
              <a:rPr lang="en-US" sz="2800" dirty="0">
                <a:solidFill>
                  <a:schemeClr val="tx1"/>
                </a:solidFill>
                <a:effectLst/>
                <a:latin typeface="Arial" panose="020B0604020202020204" pitchFamily="34" charset="0"/>
                <a:cs typeface="Arial" panose="020B0604020202020204" pitchFamily="34" charset="0"/>
              </a:rPr>
              <a:t> for being my instructor for my project and for all his help throughout the entire course . </a:t>
            </a:r>
            <a:r>
              <a:rPr lang="en-US" sz="2800" dirty="0">
                <a:solidFill>
                  <a:schemeClr val="tx1"/>
                </a:solidFill>
                <a:latin typeface="Arial" panose="020B0604020202020204" pitchFamily="34" charset="0"/>
                <a:cs typeface="Arial" panose="020B0604020202020204" pitchFamily="34" charset="0"/>
              </a:rPr>
              <a:t>A</a:t>
            </a:r>
            <a:r>
              <a:rPr lang="en-US" sz="2800" dirty="0">
                <a:solidFill>
                  <a:schemeClr val="tx1"/>
                </a:solidFill>
                <a:effectLst/>
                <a:latin typeface="Arial" panose="020B0604020202020204" pitchFamily="34" charset="0"/>
                <a:cs typeface="Arial" panose="020B0604020202020204" pitchFamily="34" charset="0"/>
              </a:rPr>
              <a:t>nd once again I would like to thanks to  Dr. </a:t>
            </a:r>
            <a:r>
              <a:rPr lang="en-US" sz="2800" dirty="0">
                <a:solidFill>
                  <a:schemeClr val="tx1"/>
                </a:solidFill>
                <a:latin typeface="Arial" panose="020B0604020202020204" pitchFamily="34" charset="0"/>
                <a:cs typeface="Arial" panose="020B0604020202020204" pitchFamily="34" charset="0"/>
              </a:rPr>
              <a:t>Syed </a:t>
            </a:r>
            <a:r>
              <a:rPr lang="en-US" sz="2800" dirty="0" err="1">
                <a:solidFill>
                  <a:schemeClr val="tx1"/>
                </a:solidFill>
                <a:latin typeface="Arial" panose="020B0604020202020204" pitchFamily="34" charset="0"/>
                <a:cs typeface="Arial" panose="020B0604020202020204" pitchFamily="34" charset="0"/>
              </a:rPr>
              <a:t>Masroor</a:t>
            </a:r>
            <a:r>
              <a:rPr lang="en-US" sz="2800" dirty="0">
                <a:solidFill>
                  <a:schemeClr val="tx1"/>
                </a:solidFill>
                <a:latin typeface="Arial" panose="020B0604020202020204" pitchFamily="34" charset="0"/>
                <a:cs typeface="Arial" panose="020B0604020202020204" pitchFamily="34" charset="0"/>
              </a:rPr>
              <a:t> Ali</a:t>
            </a:r>
            <a:r>
              <a:rPr lang="en-US" sz="2800" dirty="0">
                <a:solidFill>
                  <a:schemeClr val="tx1"/>
                </a:solidFill>
                <a:effectLst/>
                <a:latin typeface="Arial" panose="020B0604020202020204" pitchFamily="34" charset="0"/>
                <a:cs typeface="Arial" panose="020B0604020202020204" pitchFamily="34" charset="0"/>
              </a:rPr>
              <a:t> for accepting my request and </a:t>
            </a:r>
            <a:r>
              <a:rPr lang="en-US" sz="2800" dirty="0">
                <a:solidFill>
                  <a:schemeClr val="tx1"/>
                </a:solidFill>
                <a:latin typeface="Arial" panose="020B0604020202020204" pitchFamily="34" charset="0"/>
                <a:cs typeface="Arial" panose="020B0604020202020204" pitchFamily="34" charset="0"/>
              </a:rPr>
              <a:t>he guided me through </a:t>
            </a:r>
            <a:r>
              <a:rPr lang="en-US" sz="2800" dirty="0">
                <a:solidFill>
                  <a:schemeClr val="tx1"/>
                </a:solidFill>
                <a:effectLst/>
                <a:latin typeface="Arial" panose="020B0604020202020204" pitchFamily="34" charset="0"/>
                <a:cs typeface="Arial" panose="020B0604020202020204" pitchFamily="34" charset="0"/>
              </a:rPr>
              <a:t>this project.</a:t>
            </a:r>
            <a:endParaRPr lang="en-US"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92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9728953-AE02-4511-A177-3C44EC28B278}"/>
              </a:ext>
            </a:extLst>
          </p:cNvPr>
          <p:cNvSpPr txBox="1"/>
          <p:nvPr/>
        </p:nvSpPr>
        <p:spPr>
          <a:xfrm>
            <a:off x="899409" y="779489"/>
            <a:ext cx="10538085" cy="5262979"/>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HEART DISEASE PREDICTION USING MACHINE LEARNING</a:t>
            </a:r>
          </a:p>
          <a:p>
            <a:br>
              <a:rPr lang="en-US" sz="2800" b="1" dirty="0">
                <a:latin typeface="Arial" panose="020B0604020202020204" pitchFamily="34" charset="0"/>
                <a:cs typeface="Arial" panose="020B0604020202020204" pitchFamily="34" charset="0"/>
              </a:rPr>
            </a:br>
            <a:r>
              <a:rPr lang="en-US" sz="2800" b="1" dirty="0">
                <a:latin typeface="Arial" panose="020B0604020202020204" pitchFamily="34" charset="0"/>
                <a:cs typeface="Arial" panose="020B0604020202020204" pitchFamily="34" charset="0"/>
              </a:rPr>
              <a:t>Guide : DR .SYED MASROOR ALI </a:t>
            </a:r>
          </a:p>
          <a:p>
            <a:r>
              <a:rPr lang="en-US" sz="2800" b="1" u="sng" dirty="0">
                <a:solidFill>
                  <a:srgbClr val="000000"/>
                </a:solidFill>
                <a:effectLst/>
                <a:latin typeface="Arial" panose="020B0604020202020204" pitchFamily="34" charset="0"/>
                <a:cs typeface="Arial" panose="020B0604020202020204" pitchFamily="34" charset="0"/>
              </a:rPr>
              <a:t>A Project Report on </a:t>
            </a:r>
          </a:p>
          <a:p>
            <a:endParaRPr lang="en-US" sz="2800" b="1" u="sng"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HEART DISEASE PREDICTION </a:t>
            </a:r>
            <a:r>
              <a:rPr lang="en-US" sz="2800" b="1" dirty="0">
                <a:solidFill>
                  <a:srgbClr val="000000"/>
                </a:solidFill>
                <a:effectLst/>
                <a:latin typeface="Arial" panose="020B0604020202020204" pitchFamily="34" charset="0"/>
                <a:cs typeface="Arial" panose="020B0604020202020204" pitchFamily="34" charset="0"/>
              </a:rPr>
              <a:t>USING MACHINE LEARNING</a:t>
            </a:r>
          </a:p>
          <a:p>
            <a:r>
              <a:rPr lang="en-US" sz="2800" b="1" dirty="0">
                <a:solidFill>
                  <a:srgbClr val="000000"/>
                </a:solidFill>
                <a:effectLst/>
                <a:latin typeface="Arial" panose="020B0604020202020204" pitchFamily="34" charset="0"/>
                <a:cs typeface="Arial" panose="020B0604020202020204" pitchFamily="34" charset="0"/>
              </a:rPr>
              <a:t> </a:t>
            </a:r>
            <a:r>
              <a:rPr lang="en-US" sz="2800" dirty="0">
                <a:solidFill>
                  <a:srgbClr val="000000"/>
                </a:solidFill>
                <a:effectLst/>
                <a:latin typeface="Arial" panose="020B0604020202020204" pitchFamily="34" charset="0"/>
                <a:cs typeface="Arial" panose="020B0604020202020204" pitchFamily="34" charset="0"/>
              </a:rPr>
              <a:t>Submitted in partial fulfillment of the requirements </a:t>
            </a:r>
            <a:endParaRPr lang="en-US" sz="2800" dirty="0">
              <a:latin typeface="Arial" panose="020B0604020202020204" pitchFamily="34" charset="0"/>
              <a:cs typeface="Arial" panose="020B0604020202020204" pitchFamily="34" charset="0"/>
            </a:endParaRPr>
          </a:p>
          <a:p>
            <a:r>
              <a:rPr lang="en-US" sz="2800" dirty="0">
                <a:solidFill>
                  <a:srgbClr val="000000"/>
                </a:solidFill>
                <a:effectLst/>
                <a:latin typeface="Arial" panose="020B0604020202020204" pitchFamily="34" charset="0"/>
                <a:cs typeface="Arial" panose="020B0604020202020204" pitchFamily="34" charset="0"/>
              </a:rPr>
              <a:t>for the certificate of “</a:t>
            </a:r>
            <a:r>
              <a:rPr lang="en-US" sz="2800" b="1" dirty="0">
                <a:solidFill>
                  <a:srgbClr val="000000"/>
                </a:solidFill>
                <a:effectLst/>
                <a:latin typeface="Arial" panose="020B0604020202020204" pitchFamily="34" charset="0"/>
                <a:cs typeface="Arial" panose="020B0604020202020204" pitchFamily="34" charset="0"/>
              </a:rPr>
              <a:t>Advance python programming and applications “ in Aptech learning(</a:t>
            </a:r>
            <a:r>
              <a:rPr lang="en-US" sz="2800" b="1" i="0" dirty="0">
                <a:solidFill>
                  <a:srgbClr val="202124"/>
                </a:solidFill>
                <a:effectLst/>
                <a:highlight>
                  <a:srgbClr val="FFFFFF"/>
                </a:highlight>
                <a:latin typeface="Google Sans"/>
              </a:rPr>
              <a:t>National Vocational and Technical Training Commission</a:t>
            </a:r>
            <a:r>
              <a:rPr lang="en-US" sz="2800" b="1" dirty="0">
                <a:solidFill>
                  <a:srgbClr val="000000"/>
                </a:solidFill>
                <a:effectLst/>
                <a:latin typeface="Arial" panose="020B0604020202020204" pitchFamily="34" charset="0"/>
                <a:cs typeface="Arial" panose="020B0604020202020204" pitchFamily="34" charset="0"/>
              </a:rPr>
              <a:t> )</a:t>
            </a:r>
            <a:endParaRPr lang="en-US" sz="2800" b="1" dirty="0">
              <a:latin typeface="Arial" panose="020B0604020202020204" pitchFamily="34" charset="0"/>
              <a:cs typeface="Arial" panose="020B0604020202020204" pitchFamily="34" charset="0"/>
            </a:endParaRPr>
          </a:p>
          <a:p>
            <a:r>
              <a:rPr lang="en-US" sz="2800" dirty="0">
                <a:solidFill>
                  <a:srgbClr val="000000"/>
                </a:solidFill>
                <a:effectLst/>
                <a:latin typeface="Arial" panose="020B0604020202020204" pitchFamily="34" charset="0"/>
                <a:cs typeface="Arial" panose="020B0604020202020204" pitchFamily="34" charset="0"/>
              </a:rPr>
              <a:t>Under the guidance of </a:t>
            </a:r>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DR .SYED MASROOR ALI </a:t>
            </a:r>
          </a:p>
        </p:txBody>
      </p:sp>
    </p:spTree>
    <p:extLst>
      <p:ext uri="{BB962C8B-B14F-4D97-AF65-F5344CB8AC3E}">
        <p14:creationId xmlns:p14="http://schemas.microsoft.com/office/powerpoint/2010/main" val="678021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27881-FB55-ACC5-0484-68C0CF6E7269}"/>
              </a:ext>
            </a:extLst>
          </p:cNvPr>
          <p:cNvSpPr txBox="1"/>
          <p:nvPr/>
        </p:nvSpPr>
        <p:spPr>
          <a:xfrm>
            <a:off x="587115" y="797510"/>
            <a:ext cx="10580558" cy="5262979"/>
          </a:xfrm>
          <a:prstGeom prst="rect">
            <a:avLst/>
          </a:prstGeom>
          <a:noFill/>
        </p:spPr>
        <p:txBody>
          <a:bodyPr wrap="square">
            <a:spAutoFit/>
          </a:bodyPr>
          <a:lstStyle/>
          <a:p>
            <a:r>
              <a:rPr lang="en-US" sz="3200" b="1" u="sng" dirty="0">
                <a:solidFill>
                  <a:srgbClr val="000000"/>
                </a:solidFill>
                <a:effectLst/>
                <a:latin typeface="Arial" panose="020B0604020202020204" pitchFamily="34" charset="0"/>
                <a:cs typeface="Arial" panose="020B0604020202020204" pitchFamily="34" charset="0"/>
              </a:rPr>
              <a:t>Project Development and design </a:t>
            </a:r>
            <a:endParaRPr lang="en-US" sz="2400" b="1" u="sng"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 Technical Approach &amp; Python libraries Discussion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The solution I am proposing is to use Python as the primary language in implementing a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machine learning model that will predict whether a person has a heart disease or not. This model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will be implemented through </a:t>
            </a:r>
            <a:r>
              <a:rPr lang="en-US" sz="2400" dirty="0" err="1">
                <a:solidFill>
                  <a:srgbClr val="000000"/>
                </a:solidFill>
                <a:effectLst/>
                <a:latin typeface="Arial" panose="020B0604020202020204" pitchFamily="34" charset="0"/>
                <a:cs typeface="Arial" panose="020B0604020202020204" pitchFamily="34" charset="0"/>
              </a:rPr>
              <a:t>Jupyter</a:t>
            </a:r>
            <a:r>
              <a:rPr lang="en-US" sz="2400" dirty="0">
                <a:solidFill>
                  <a:srgbClr val="000000"/>
                </a:solidFill>
                <a:effectLst/>
                <a:latin typeface="Arial" panose="020B0604020202020204" pitchFamily="34" charset="0"/>
                <a:cs typeface="Arial" panose="020B0604020202020204" pitchFamily="34" charset="0"/>
              </a:rPr>
              <a:t> Notebook. I will import several libraries such as: </a:t>
            </a:r>
            <a:endParaRPr lang="en-US" sz="2400" dirty="0">
              <a:latin typeface="Arial" panose="020B0604020202020204" pitchFamily="34" charset="0"/>
              <a:cs typeface="Arial" panose="020B0604020202020204" pitchFamily="34" charset="0"/>
            </a:endParaRPr>
          </a:p>
          <a:p>
            <a:r>
              <a:rPr lang="en-US" sz="3200"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Numpy</a:t>
            </a:r>
            <a:r>
              <a:rPr lang="en-US" sz="2400" i="1" dirty="0">
                <a:solidFill>
                  <a:srgbClr val="000000"/>
                </a:solidFill>
                <a:effectLst/>
                <a:latin typeface="Arial" panose="020B0604020202020204" pitchFamily="34" charset="0"/>
                <a:cs typeface="Arial" panose="020B0604020202020204" pitchFamily="34" charset="0"/>
              </a:rPr>
              <a:t> </a:t>
            </a:r>
            <a:r>
              <a:rPr lang="en-US" sz="2400" dirty="0">
                <a:solidFill>
                  <a:srgbClr val="000000"/>
                </a:solidFill>
                <a:effectLst/>
                <a:latin typeface="Arial" panose="020B0604020202020204" pitchFamily="34" charset="0"/>
                <a:cs typeface="Arial" panose="020B0604020202020204" pitchFamily="34" charset="0"/>
              </a:rPr>
              <a:t>– a numeric library in Python that can work with linear algebra as well as arrays. </a:t>
            </a:r>
            <a:endParaRPr lang="en-US" sz="2400" dirty="0">
              <a:latin typeface="Arial" panose="020B0604020202020204" pitchFamily="34" charset="0"/>
              <a:cs typeface="Arial" panose="020B0604020202020204" pitchFamily="34" charset="0"/>
            </a:endParaRPr>
          </a:p>
          <a:p>
            <a:r>
              <a:rPr lang="en-US" sz="3200" dirty="0">
                <a:solidFill>
                  <a:srgbClr val="000000"/>
                </a:solidFill>
                <a:effectLst/>
                <a:latin typeface="Arial" panose="020B0604020202020204" pitchFamily="34" charset="0"/>
                <a:cs typeface="Arial" panose="020B0604020202020204" pitchFamily="34" charset="0"/>
              </a:rPr>
              <a:t>• </a:t>
            </a:r>
            <a:r>
              <a:rPr lang="en-US" sz="2400" i="1" dirty="0">
                <a:solidFill>
                  <a:srgbClr val="000000"/>
                </a:solidFill>
                <a:effectLst/>
                <a:latin typeface="Arial" panose="020B0604020202020204" pitchFamily="34" charset="0"/>
                <a:cs typeface="Arial" panose="020B0604020202020204" pitchFamily="34" charset="0"/>
              </a:rPr>
              <a:t>Pandas </a:t>
            </a:r>
            <a:r>
              <a:rPr lang="en-US" sz="2400" dirty="0">
                <a:solidFill>
                  <a:srgbClr val="000000"/>
                </a:solidFill>
                <a:effectLst/>
                <a:latin typeface="Arial" panose="020B0604020202020204" pitchFamily="34" charset="0"/>
                <a:cs typeface="Arial" panose="020B0604020202020204" pitchFamily="34" charset="0"/>
              </a:rPr>
              <a:t>– this library in Python is used for data analysis and machine learning. It is used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to manipulate and analyze the csv files and data frame.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16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AB6453-D9EE-F366-C3CF-B6F3605C1550}"/>
              </a:ext>
            </a:extLst>
          </p:cNvPr>
          <p:cNvSpPr txBox="1"/>
          <p:nvPr/>
        </p:nvSpPr>
        <p:spPr>
          <a:xfrm>
            <a:off x="434714" y="254833"/>
            <a:ext cx="11107712" cy="6001643"/>
          </a:xfrm>
          <a:prstGeom prst="rect">
            <a:avLst/>
          </a:prstGeom>
          <a:noFill/>
        </p:spPr>
        <p:txBody>
          <a:bodyPr wrap="square">
            <a:spAutoFit/>
          </a:bodyPr>
          <a:lstStyle/>
          <a:p>
            <a:r>
              <a:rPr lang="en-US" sz="3200" dirty="0">
                <a:solidFill>
                  <a:srgbClr val="000000"/>
                </a:solidFill>
                <a:effectLst/>
                <a:latin typeface="Arial" panose="020B0604020202020204" pitchFamily="34" charset="0"/>
                <a:cs typeface="Arial" panose="020B0604020202020204" pitchFamily="34" charset="0"/>
              </a:rPr>
              <a:t>• </a:t>
            </a:r>
            <a:r>
              <a:rPr lang="en-US" sz="2400" i="1" dirty="0">
                <a:solidFill>
                  <a:srgbClr val="000000"/>
                </a:solidFill>
                <a:effectLst/>
                <a:latin typeface="Arial" panose="020B0604020202020204" pitchFamily="34" charset="0"/>
                <a:cs typeface="Arial" panose="020B0604020202020204" pitchFamily="34" charset="0"/>
              </a:rPr>
              <a:t>Matplotlib </a:t>
            </a:r>
            <a:r>
              <a:rPr lang="en-US" sz="2400" dirty="0">
                <a:solidFill>
                  <a:srgbClr val="000000"/>
                </a:solidFill>
                <a:effectLst/>
                <a:latin typeface="Arial" panose="020B0604020202020204" pitchFamily="34" charset="0"/>
                <a:cs typeface="Arial" panose="020B0604020202020204" pitchFamily="34" charset="0"/>
              </a:rPr>
              <a:t>– this library in Python is used for plotting and visualizing the data. It will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help in plotting graphs, line plots, histograms, etc. as well define parameters for the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charts, and color the charts. </a:t>
            </a:r>
            <a:endParaRPr lang="en-US" sz="2400" dirty="0">
              <a:latin typeface="Arial" panose="020B0604020202020204" pitchFamily="34" charset="0"/>
              <a:cs typeface="Arial" panose="020B0604020202020204" pitchFamily="34" charset="0"/>
            </a:endParaRPr>
          </a:p>
          <a:p>
            <a:r>
              <a:rPr lang="en-US" sz="3200"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train_test_split</a:t>
            </a:r>
            <a:r>
              <a:rPr lang="en-US" sz="2400" i="1" dirty="0">
                <a:solidFill>
                  <a:srgbClr val="000000"/>
                </a:solidFill>
                <a:effectLst/>
                <a:latin typeface="Arial" panose="020B0604020202020204" pitchFamily="34" charset="0"/>
                <a:cs typeface="Arial" panose="020B0604020202020204" pitchFamily="34" charset="0"/>
              </a:rPr>
              <a:t> </a:t>
            </a:r>
            <a:r>
              <a:rPr lang="en-US" sz="2400" dirty="0">
                <a:solidFill>
                  <a:srgbClr val="000000"/>
                </a:solidFill>
                <a:effectLst/>
                <a:latin typeface="Arial" panose="020B0604020202020204" pitchFamily="34" charset="0"/>
                <a:cs typeface="Arial" panose="020B0604020202020204" pitchFamily="34" charset="0"/>
              </a:rPr>
              <a:t>– this scikit-learn library in Python will be used to split the dataset into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two parts – training dataset and test dataset. </a:t>
            </a:r>
            <a:endParaRPr lang="en-US" sz="2400" dirty="0">
              <a:latin typeface="Arial" panose="020B0604020202020204" pitchFamily="34" charset="0"/>
              <a:cs typeface="Arial" panose="020B0604020202020204" pitchFamily="34" charset="0"/>
            </a:endParaRPr>
          </a:p>
          <a:p>
            <a:r>
              <a:rPr lang="en-US" sz="3200" dirty="0">
                <a:solidFill>
                  <a:srgbClr val="000000"/>
                </a:solidFill>
                <a:effectLst/>
                <a:latin typeface="Arial" panose="020B0604020202020204" pitchFamily="34" charset="0"/>
                <a:cs typeface="Arial" panose="020B0604020202020204" pitchFamily="34" charset="0"/>
              </a:rPr>
              <a:t>• </a:t>
            </a:r>
            <a:r>
              <a:rPr lang="en-US" sz="2400" i="1" dirty="0" err="1">
                <a:solidFill>
                  <a:srgbClr val="000000"/>
                </a:solidFill>
                <a:effectLst/>
                <a:latin typeface="Arial" panose="020B0604020202020204" pitchFamily="34" charset="0"/>
                <a:cs typeface="Arial" panose="020B0604020202020204" pitchFamily="34" charset="0"/>
              </a:rPr>
              <a:t>StandardScalar</a:t>
            </a:r>
            <a:r>
              <a:rPr lang="en-US" sz="2400" i="1" dirty="0">
                <a:solidFill>
                  <a:srgbClr val="000000"/>
                </a:solidFill>
                <a:effectLst/>
                <a:latin typeface="Arial" panose="020B0604020202020204" pitchFamily="34" charset="0"/>
                <a:cs typeface="Arial" panose="020B0604020202020204" pitchFamily="34" charset="0"/>
              </a:rPr>
              <a:t> </a:t>
            </a:r>
            <a:r>
              <a:rPr lang="en-US" sz="2400" dirty="0">
                <a:solidFill>
                  <a:srgbClr val="000000"/>
                </a:solidFill>
                <a:effectLst/>
                <a:latin typeface="Arial" panose="020B0604020202020204" pitchFamily="34" charset="0"/>
                <a:cs typeface="Arial" panose="020B0604020202020204" pitchFamily="34" charset="0"/>
              </a:rPr>
              <a:t>– this scikit-learn library in Python will be performed as a preprocessing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step in order to standardize the functionality of the input dataset.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Next, using the scikit-learn, or </a:t>
            </a:r>
            <a:r>
              <a:rPr lang="en-US" sz="2400" dirty="0" err="1">
                <a:solidFill>
                  <a:srgbClr val="000000"/>
                </a:solidFill>
                <a:effectLst/>
                <a:latin typeface="Arial" panose="020B0604020202020204" pitchFamily="34" charset="0"/>
                <a:cs typeface="Arial" panose="020B0604020202020204" pitchFamily="34" charset="0"/>
              </a:rPr>
              <a:t>sklearn</a:t>
            </a:r>
            <a:r>
              <a:rPr lang="en-US" sz="2400" dirty="0">
                <a:solidFill>
                  <a:srgbClr val="000000"/>
                </a:solidFill>
                <a:effectLst/>
                <a:latin typeface="Arial" panose="020B0604020202020204" pitchFamily="34" charset="0"/>
                <a:cs typeface="Arial" panose="020B0604020202020204" pitchFamily="34" charset="0"/>
              </a:rPr>
              <a:t>, library in Python, I import the four machine learning </a:t>
            </a:r>
            <a:endParaRPr lang="en-US" sz="2400" dirty="0">
              <a:latin typeface="Arial" panose="020B0604020202020204" pitchFamily="34" charset="0"/>
              <a:cs typeface="Arial" panose="020B0604020202020204" pitchFamily="34" charset="0"/>
            </a:endParaRPr>
          </a:p>
          <a:p>
            <a:r>
              <a:rPr lang="en-US" sz="2400" dirty="0">
                <a:solidFill>
                  <a:srgbClr val="000000"/>
                </a:solidFill>
                <a:effectLst/>
                <a:latin typeface="Arial" panose="020B0604020202020204" pitchFamily="34" charset="0"/>
                <a:cs typeface="Arial" panose="020B0604020202020204" pitchFamily="34" charset="0"/>
              </a:rPr>
              <a:t>algorithms that will be used to implement the model which will predict heart disease in a person.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12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C09DE-5933-47C1-C3B3-050902B23F3A}"/>
              </a:ext>
            </a:extLst>
          </p:cNvPr>
          <p:cNvSpPr>
            <a:spLocks noGrp="1"/>
          </p:cNvSpPr>
          <p:nvPr>
            <p:ph type="title"/>
          </p:nvPr>
        </p:nvSpPr>
        <p:spPr>
          <a:xfrm>
            <a:off x="838200" y="646763"/>
            <a:ext cx="10515600" cy="1178862"/>
          </a:xfrm>
        </p:spPr>
        <p:txBody>
          <a:bodyPr>
            <a:normAutofit/>
          </a:bodyPr>
          <a:lstStyle/>
          <a:p>
            <a:r>
              <a:rPr lang="en-US" sz="2800" b="1" u="sng" dirty="0">
                <a:solidFill>
                  <a:srgbClr val="000000"/>
                </a:solidFill>
                <a:effectLst/>
                <a:latin typeface="Arial" panose="020B0604020202020204" pitchFamily="34" charset="0"/>
                <a:cs typeface="Arial" panose="020B0604020202020204" pitchFamily="34" charset="0"/>
              </a:rPr>
              <a:t>DECLARATION</a:t>
            </a:r>
            <a:r>
              <a:rPr lang="en-US" sz="2800" b="1" dirty="0">
                <a:solidFill>
                  <a:srgbClr val="000000"/>
                </a:solidFill>
                <a:effectLst/>
                <a:latin typeface="Arial" panose="020B0604020202020204" pitchFamily="34" charset="0"/>
                <a:cs typeface="Arial" panose="020B0604020202020204" pitchFamily="34" charset="0"/>
              </a:rPr>
              <a:t> :</a:t>
            </a:r>
            <a:endParaRPr lang="en-US" sz="6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0CB2FE-0D6F-CF8E-7C87-6943B75978D2}"/>
              </a:ext>
            </a:extLst>
          </p:cNvPr>
          <p:cNvSpPr>
            <a:spLocks noGrp="1"/>
          </p:cNvSpPr>
          <p:nvPr>
            <p:ph idx="1"/>
          </p:nvPr>
        </p:nvSpPr>
        <p:spPr>
          <a:xfrm>
            <a:off x="677333" y="1404257"/>
            <a:ext cx="9577009" cy="4637105"/>
          </a:xfrm>
        </p:spPr>
        <p:txBody>
          <a:bodyPr>
            <a:normAutofit fontScale="77500" lnSpcReduction="20000"/>
          </a:bodyPr>
          <a:lstStyle/>
          <a:p>
            <a:pPr marL="0" indent="0" algn="just">
              <a:buNone/>
            </a:pPr>
            <a:r>
              <a:rPr lang="en-US" sz="3300" dirty="0">
                <a:solidFill>
                  <a:srgbClr val="000000"/>
                </a:solidFill>
                <a:effectLst/>
                <a:latin typeface="Arial" panose="020B0604020202020204" pitchFamily="34" charset="0"/>
                <a:cs typeface="Arial" panose="020B0604020202020204" pitchFamily="34" charset="0"/>
              </a:rPr>
              <a:t>I </a:t>
            </a:r>
            <a:r>
              <a:rPr lang="en-US" sz="3300" dirty="0">
                <a:solidFill>
                  <a:srgbClr val="000000"/>
                </a:solidFill>
                <a:latin typeface="Arial" panose="020B0604020202020204" pitchFamily="34" charset="0"/>
                <a:cs typeface="Arial" panose="020B0604020202020204" pitchFamily="34" charset="0"/>
              </a:rPr>
              <a:t>MUHAMMAD HUSSAIN </a:t>
            </a:r>
            <a:r>
              <a:rPr lang="en-US" sz="3300" dirty="0">
                <a:solidFill>
                  <a:srgbClr val="000000"/>
                </a:solidFill>
                <a:effectLst/>
                <a:latin typeface="Arial" panose="020B0604020202020204" pitchFamily="34" charset="0"/>
                <a:cs typeface="Arial" panose="020B0604020202020204" pitchFamily="34" charset="0"/>
              </a:rPr>
              <a:t>hereby declare that the Project Report entitled </a:t>
            </a:r>
            <a:r>
              <a:rPr lang="en-US" sz="3300" dirty="0">
                <a:solidFill>
                  <a:srgbClr val="000000"/>
                </a:solidFill>
                <a:latin typeface="Arial" panose="020B0604020202020204" pitchFamily="34" charset="0"/>
                <a:cs typeface="Arial" panose="020B0604020202020204" pitchFamily="34" charset="0"/>
              </a:rPr>
              <a:t>Heart disease</a:t>
            </a:r>
            <a:r>
              <a:rPr lang="en-US" sz="3300" dirty="0">
                <a:solidFill>
                  <a:srgbClr val="000000"/>
                </a:solidFill>
                <a:effectLst/>
                <a:latin typeface="Arial" panose="020B0604020202020204" pitchFamily="34" charset="0"/>
                <a:cs typeface="Arial" panose="020B0604020202020204" pitchFamily="34" charset="0"/>
              </a:rPr>
              <a:t> prediction using machine learning done by me under the guidance of </a:t>
            </a:r>
            <a:r>
              <a:rPr lang="en-US" sz="3300" dirty="0">
                <a:latin typeface="Arial" panose="020B0604020202020204" pitchFamily="34" charset="0"/>
                <a:cs typeface="Arial" panose="020B0604020202020204" pitchFamily="34" charset="0"/>
              </a:rPr>
              <a:t>DR .SYED MASROOR ALI </a:t>
            </a:r>
            <a:r>
              <a:rPr lang="en-US" sz="3300" dirty="0">
                <a:solidFill>
                  <a:srgbClr val="000000"/>
                </a:solidFill>
                <a:effectLst/>
                <a:latin typeface="Arial" panose="020B0604020202020204" pitchFamily="34" charset="0"/>
                <a:cs typeface="Arial" panose="020B0604020202020204" pitchFamily="34" charset="0"/>
              </a:rPr>
              <a:t>is submitted in partial fulfillment of the requirements for the award of certificate in “Advance python programming and applications “</a:t>
            </a:r>
          </a:p>
          <a:p>
            <a:pPr marL="0" indent="0" algn="just">
              <a:buNone/>
            </a:pPr>
            <a:r>
              <a:rPr lang="en-US" sz="3300" b="1" u="sng" dirty="0">
                <a:solidFill>
                  <a:srgbClr val="000000"/>
                </a:solidFill>
                <a:effectLst/>
                <a:latin typeface="Arial" panose="020B0604020202020204" pitchFamily="34" charset="0"/>
                <a:cs typeface="Arial" panose="020B0604020202020204" pitchFamily="34" charset="0"/>
              </a:rPr>
              <a:t>PROPOSED SYSTEM</a:t>
            </a:r>
          </a:p>
          <a:p>
            <a:pPr marL="0" indent="0" algn="just">
              <a:buNone/>
            </a:pPr>
            <a:r>
              <a:rPr lang="en-US" sz="3300" b="0" i="0" dirty="0">
                <a:effectLst/>
                <a:highlight>
                  <a:srgbClr val="FFFFFF"/>
                </a:highlight>
                <a:latin typeface="Arial" panose="020B0604020202020204" pitchFamily="34" charset="0"/>
                <a:cs typeface="Arial" panose="020B0604020202020204" pitchFamily="34" charset="0"/>
              </a:rPr>
              <a:t>World Health Organization has estimated that four out of five cardiovascular disease (CVD) deaths are due to heart attacks. This whole research intends to pinpoint the ratio of patients who possess a good chance of being affected by CVD and also to predict the overall risk using Logistic Regression</a:t>
            </a:r>
            <a:r>
              <a:rPr lang="en-US" sz="2800" b="0" i="0" dirty="0">
                <a:effectLst/>
                <a:highlight>
                  <a:srgbClr val="FFFFFF"/>
                </a:highlight>
                <a:latin typeface="Arial" panose="020B0604020202020204" pitchFamily="34" charset="0"/>
                <a:cs typeface="Arial" panose="020B0604020202020204" pitchFamily="34" charset="0"/>
              </a:rPr>
              <a:t>.</a:t>
            </a:r>
            <a:endParaRPr lang="en-US"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275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1D6DC-4DF4-6A07-BF1D-E74A89A4A038}"/>
              </a:ext>
            </a:extLst>
          </p:cNvPr>
          <p:cNvSpPr>
            <a:spLocks noGrp="1"/>
          </p:cNvSpPr>
          <p:nvPr>
            <p:ph idx="1"/>
          </p:nvPr>
        </p:nvSpPr>
        <p:spPr>
          <a:xfrm>
            <a:off x="838200" y="959370"/>
            <a:ext cx="10515600" cy="5396460"/>
          </a:xfrm>
        </p:spPr>
        <p:txBody>
          <a:bodyPr/>
          <a:lstStyle/>
          <a:p>
            <a:pPr marL="0" indent="0">
              <a:buNone/>
            </a:pPr>
            <a:r>
              <a:rPr lang="en-US" sz="2800" b="1" dirty="0">
                <a:solidFill>
                  <a:srgbClr val="000000"/>
                </a:solidFill>
                <a:effectLst/>
                <a:latin typeface="Arial" panose="020B0604020202020204" pitchFamily="34" charset="0"/>
                <a:cs typeface="Arial" panose="020B0604020202020204" pitchFamily="34" charset="0"/>
              </a:rPr>
              <a:t>BLOCK DIAGRAM</a:t>
            </a:r>
            <a:endParaRPr lang="en-US" dirty="0"/>
          </a:p>
          <a:p>
            <a:pPr marL="0" indent="0">
              <a:buNone/>
            </a:pPr>
            <a:endParaRPr lang="en-US" dirty="0"/>
          </a:p>
        </p:txBody>
      </p:sp>
      <p:sp>
        <p:nvSpPr>
          <p:cNvPr id="4" name="Rectangle: Rounded Corners 3">
            <a:extLst>
              <a:ext uri="{FF2B5EF4-FFF2-40B4-BE49-F238E27FC236}">
                <a16:creationId xmlns:a16="http://schemas.microsoft.com/office/drawing/2014/main" id="{A327AEFA-38B1-71F9-85B7-F39D0315E758}"/>
              </a:ext>
            </a:extLst>
          </p:cNvPr>
          <p:cNvSpPr/>
          <p:nvPr/>
        </p:nvSpPr>
        <p:spPr>
          <a:xfrm>
            <a:off x="1046813" y="2259897"/>
            <a:ext cx="1628931"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Data Collection</a:t>
            </a:r>
          </a:p>
        </p:txBody>
      </p:sp>
      <p:sp>
        <p:nvSpPr>
          <p:cNvPr id="5" name="Rectangle: Rounded Corners 4">
            <a:extLst>
              <a:ext uri="{FF2B5EF4-FFF2-40B4-BE49-F238E27FC236}">
                <a16:creationId xmlns:a16="http://schemas.microsoft.com/office/drawing/2014/main" id="{A10C5C27-7CDA-716B-9155-B87F78DB7E38}"/>
              </a:ext>
            </a:extLst>
          </p:cNvPr>
          <p:cNvSpPr/>
          <p:nvPr/>
        </p:nvSpPr>
        <p:spPr>
          <a:xfrm>
            <a:off x="7450110" y="3931119"/>
            <a:ext cx="3407764"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Applications of Algorithms</a:t>
            </a:r>
          </a:p>
        </p:txBody>
      </p:sp>
      <p:sp>
        <p:nvSpPr>
          <p:cNvPr id="6" name="Rectangle: Rounded Corners 5">
            <a:extLst>
              <a:ext uri="{FF2B5EF4-FFF2-40B4-BE49-F238E27FC236}">
                <a16:creationId xmlns:a16="http://schemas.microsoft.com/office/drawing/2014/main" id="{0A232F69-5B93-D2E9-ABE6-AB2D7A0483B0}"/>
              </a:ext>
            </a:extLst>
          </p:cNvPr>
          <p:cNvSpPr/>
          <p:nvPr/>
        </p:nvSpPr>
        <p:spPr>
          <a:xfrm>
            <a:off x="3892448" y="2259897"/>
            <a:ext cx="1938727"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preprocessing</a:t>
            </a:r>
          </a:p>
        </p:txBody>
      </p:sp>
      <p:sp>
        <p:nvSpPr>
          <p:cNvPr id="7" name="Rectangle: Rounded Corners 6">
            <a:extLst>
              <a:ext uri="{FF2B5EF4-FFF2-40B4-BE49-F238E27FC236}">
                <a16:creationId xmlns:a16="http://schemas.microsoft.com/office/drawing/2014/main" id="{9BBDA872-C806-945A-E0D2-6883AD41BBE2}"/>
              </a:ext>
            </a:extLst>
          </p:cNvPr>
          <p:cNvSpPr/>
          <p:nvPr/>
        </p:nvSpPr>
        <p:spPr>
          <a:xfrm>
            <a:off x="7330189" y="2207742"/>
            <a:ext cx="1938727"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Data Analysis</a:t>
            </a:r>
          </a:p>
        </p:txBody>
      </p:sp>
      <p:sp>
        <p:nvSpPr>
          <p:cNvPr id="8" name="Rectangle: Rounded Corners 7">
            <a:extLst>
              <a:ext uri="{FF2B5EF4-FFF2-40B4-BE49-F238E27FC236}">
                <a16:creationId xmlns:a16="http://schemas.microsoft.com/office/drawing/2014/main" id="{BDCD639F-6ACA-790B-0AE9-1B5BE252771E}"/>
              </a:ext>
            </a:extLst>
          </p:cNvPr>
          <p:cNvSpPr/>
          <p:nvPr/>
        </p:nvSpPr>
        <p:spPr>
          <a:xfrm>
            <a:off x="2522097" y="5369912"/>
            <a:ext cx="1698885"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Testing</a:t>
            </a:r>
          </a:p>
        </p:txBody>
      </p:sp>
      <p:sp>
        <p:nvSpPr>
          <p:cNvPr id="9" name="Rectangle: Rounded Corners 8">
            <a:extLst>
              <a:ext uri="{FF2B5EF4-FFF2-40B4-BE49-F238E27FC236}">
                <a16:creationId xmlns:a16="http://schemas.microsoft.com/office/drawing/2014/main" id="{9AFFE06C-80FE-CAA5-9054-DE0686377A21}"/>
              </a:ext>
            </a:extLst>
          </p:cNvPr>
          <p:cNvSpPr/>
          <p:nvPr/>
        </p:nvSpPr>
        <p:spPr>
          <a:xfrm>
            <a:off x="2074892" y="3840916"/>
            <a:ext cx="2698229" cy="764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Evaluating the Model</a:t>
            </a:r>
          </a:p>
        </p:txBody>
      </p:sp>
      <p:cxnSp>
        <p:nvCxnSpPr>
          <p:cNvPr id="11" name="Straight Arrow Connector 10">
            <a:extLst>
              <a:ext uri="{FF2B5EF4-FFF2-40B4-BE49-F238E27FC236}">
                <a16:creationId xmlns:a16="http://schemas.microsoft.com/office/drawing/2014/main" id="{A9E0697B-D2DD-6FC8-1B12-371EBE08E97F}"/>
              </a:ext>
            </a:extLst>
          </p:cNvPr>
          <p:cNvCxnSpPr>
            <a:endCxn id="6" idx="1"/>
          </p:cNvCxnSpPr>
          <p:nvPr/>
        </p:nvCxnSpPr>
        <p:spPr>
          <a:xfrm>
            <a:off x="2675744" y="2642146"/>
            <a:ext cx="12167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98ACBCB-5F66-C819-5BA2-58893432E9E0}"/>
              </a:ext>
            </a:extLst>
          </p:cNvPr>
          <p:cNvCxnSpPr>
            <a:cxnSpLocks/>
            <a:endCxn id="7" idx="1"/>
          </p:cNvCxnSpPr>
          <p:nvPr/>
        </p:nvCxnSpPr>
        <p:spPr>
          <a:xfrm flipV="1">
            <a:off x="5856158" y="2589991"/>
            <a:ext cx="1474031" cy="6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3F60193-D693-9790-6F70-363027FEAE60}"/>
              </a:ext>
            </a:extLst>
          </p:cNvPr>
          <p:cNvCxnSpPr>
            <a:cxnSpLocks/>
          </p:cNvCxnSpPr>
          <p:nvPr/>
        </p:nvCxnSpPr>
        <p:spPr>
          <a:xfrm>
            <a:off x="8529403" y="2979425"/>
            <a:ext cx="0" cy="816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158635C-B532-B5D8-B92E-AD62839E282C}"/>
              </a:ext>
            </a:extLst>
          </p:cNvPr>
          <p:cNvCxnSpPr>
            <a:cxnSpLocks/>
          </p:cNvCxnSpPr>
          <p:nvPr/>
        </p:nvCxnSpPr>
        <p:spPr>
          <a:xfrm flipH="1">
            <a:off x="4861811" y="4207095"/>
            <a:ext cx="2588299" cy="16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A5C1479-1CAC-01C8-464F-A4FB9D026B41}"/>
              </a:ext>
            </a:extLst>
          </p:cNvPr>
          <p:cNvCxnSpPr>
            <a:cxnSpLocks/>
          </p:cNvCxnSpPr>
          <p:nvPr/>
        </p:nvCxnSpPr>
        <p:spPr>
          <a:xfrm>
            <a:off x="3371540" y="4605414"/>
            <a:ext cx="0" cy="6684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7223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4D7BE55-E016-74EF-2902-864FA91094BE}"/>
              </a:ext>
            </a:extLst>
          </p:cNvPr>
          <p:cNvSpPr/>
          <p:nvPr/>
        </p:nvSpPr>
        <p:spPr>
          <a:xfrm>
            <a:off x="4796852" y="459425"/>
            <a:ext cx="1299148" cy="81474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p>
        </p:txBody>
      </p:sp>
      <p:sp>
        <p:nvSpPr>
          <p:cNvPr id="5" name="Rectangle 4">
            <a:extLst>
              <a:ext uri="{FF2B5EF4-FFF2-40B4-BE49-F238E27FC236}">
                <a16:creationId xmlns:a16="http://schemas.microsoft.com/office/drawing/2014/main" id="{BFBC297F-FCBB-E575-4A61-C9C551DD4355}"/>
              </a:ext>
            </a:extLst>
          </p:cNvPr>
          <p:cNvSpPr/>
          <p:nvPr/>
        </p:nvSpPr>
        <p:spPr>
          <a:xfrm>
            <a:off x="2023671" y="2119857"/>
            <a:ext cx="1693889" cy="65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Train Dataset</a:t>
            </a:r>
          </a:p>
        </p:txBody>
      </p:sp>
      <p:sp>
        <p:nvSpPr>
          <p:cNvPr id="6" name="Rectangle 5">
            <a:extLst>
              <a:ext uri="{FF2B5EF4-FFF2-40B4-BE49-F238E27FC236}">
                <a16:creationId xmlns:a16="http://schemas.microsoft.com/office/drawing/2014/main" id="{7DB73FA7-CD2A-4DEB-0BD3-9C35C4F480FD}"/>
              </a:ext>
            </a:extLst>
          </p:cNvPr>
          <p:cNvSpPr/>
          <p:nvPr/>
        </p:nvSpPr>
        <p:spPr>
          <a:xfrm>
            <a:off x="1738858" y="3697573"/>
            <a:ext cx="2263514" cy="65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Logistic Regression</a:t>
            </a:r>
          </a:p>
        </p:txBody>
      </p:sp>
      <p:sp>
        <p:nvSpPr>
          <p:cNvPr id="7" name="Rectangle 6">
            <a:extLst>
              <a:ext uri="{FF2B5EF4-FFF2-40B4-BE49-F238E27FC236}">
                <a16:creationId xmlns:a16="http://schemas.microsoft.com/office/drawing/2014/main" id="{66A3C3B6-A69E-785E-0174-F3C89E4F5AD0}"/>
              </a:ext>
            </a:extLst>
          </p:cNvPr>
          <p:cNvSpPr/>
          <p:nvPr/>
        </p:nvSpPr>
        <p:spPr>
          <a:xfrm>
            <a:off x="7303957" y="3588892"/>
            <a:ext cx="1761343" cy="65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Build Model</a:t>
            </a:r>
          </a:p>
        </p:txBody>
      </p:sp>
      <p:sp>
        <p:nvSpPr>
          <p:cNvPr id="8" name="Rectangle 7">
            <a:extLst>
              <a:ext uri="{FF2B5EF4-FFF2-40B4-BE49-F238E27FC236}">
                <a16:creationId xmlns:a16="http://schemas.microsoft.com/office/drawing/2014/main" id="{33C0F2C4-7DB2-04CB-4769-D0E80D768E8D}"/>
              </a:ext>
            </a:extLst>
          </p:cNvPr>
          <p:cNvSpPr/>
          <p:nvPr/>
        </p:nvSpPr>
        <p:spPr>
          <a:xfrm>
            <a:off x="7496332" y="2001806"/>
            <a:ext cx="1376595" cy="65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 Dataset</a:t>
            </a:r>
          </a:p>
        </p:txBody>
      </p:sp>
      <p:sp>
        <p:nvSpPr>
          <p:cNvPr id="9" name="Rectangle 8">
            <a:extLst>
              <a:ext uri="{FF2B5EF4-FFF2-40B4-BE49-F238E27FC236}">
                <a16:creationId xmlns:a16="http://schemas.microsoft.com/office/drawing/2014/main" id="{CC330ABA-74B7-E377-361B-D4E02A4CB733}"/>
              </a:ext>
            </a:extLst>
          </p:cNvPr>
          <p:cNvSpPr/>
          <p:nvPr/>
        </p:nvSpPr>
        <p:spPr>
          <a:xfrm>
            <a:off x="7210270" y="4976734"/>
            <a:ext cx="1948720" cy="6570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Model Deploy</a:t>
            </a:r>
          </a:p>
        </p:txBody>
      </p:sp>
      <p:cxnSp>
        <p:nvCxnSpPr>
          <p:cNvPr id="12" name="Straight Connector 11">
            <a:extLst>
              <a:ext uri="{FF2B5EF4-FFF2-40B4-BE49-F238E27FC236}">
                <a16:creationId xmlns:a16="http://schemas.microsoft.com/office/drawing/2014/main" id="{2A065185-29C9-0258-1F59-C6E1162E2327}"/>
              </a:ext>
            </a:extLst>
          </p:cNvPr>
          <p:cNvCxnSpPr>
            <a:cxnSpLocks/>
            <a:stCxn id="4" idx="2"/>
          </p:cNvCxnSpPr>
          <p:nvPr/>
        </p:nvCxnSpPr>
        <p:spPr>
          <a:xfrm>
            <a:off x="5446426" y="1274165"/>
            <a:ext cx="0" cy="117422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AA7DDCF-1C8E-96AE-BBD4-0D342A258A8E}"/>
              </a:ext>
            </a:extLst>
          </p:cNvPr>
          <p:cNvCxnSpPr>
            <a:cxnSpLocks/>
            <a:stCxn id="5" idx="3"/>
          </p:cNvCxnSpPr>
          <p:nvPr/>
        </p:nvCxnSpPr>
        <p:spPr>
          <a:xfrm>
            <a:off x="3717560" y="2448392"/>
            <a:ext cx="3778772"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F96295E7-C725-0A0C-D6FA-D9CEB3C79272}"/>
              </a:ext>
            </a:extLst>
          </p:cNvPr>
          <p:cNvCxnSpPr>
            <a:stCxn id="5" idx="2"/>
            <a:endCxn id="6" idx="0"/>
          </p:cNvCxnSpPr>
          <p:nvPr/>
        </p:nvCxnSpPr>
        <p:spPr>
          <a:xfrm flipH="1">
            <a:off x="2870615" y="2776926"/>
            <a:ext cx="1" cy="92064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75B273A-FBCC-06FA-BA00-F15543EB9428}"/>
              </a:ext>
            </a:extLst>
          </p:cNvPr>
          <p:cNvCxnSpPr>
            <a:cxnSpLocks/>
            <a:stCxn id="6" idx="3"/>
          </p:cNvCxnSpPr>
          <p:nvPr/>
        </p:nvCxnSpPr>
        <p:spPr>
          <a:xfrm>
            <a:off x="4002372" y="4026108"/>
            <a:ext cx="3301585"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AEB86FF-3F25-BD5F-4243-5D2DE5AAC99F}"/>
              </a:ext>
            </a:extLst>
          </p:cNvPr>
          <p:cNvCxnSpPr>
            <a:stCxn id="7" idx="2"/>
            <a:endCxn id="9" idx="0"/>
          </p:cNvCxnSpPr>
          <p:nvPr/>
        </p:nvCxnSpPr>
        <p:spPr>
          <a:xfrm>
            <a:off x="8184629" y="4245961"/>
            <a:ext cx="1" cy="7307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5146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FFFBB-17D6-05AE-CE8F-7E37D1F690E0}"/>
              </a:ext>
            </a:extLst>
          </p:cNvPr>
          <p:cNvSpPr>
            <a:spLocks noGrp="1"/>
          </p:cNvSpPr>
          <p:nvPr>
            <p:ph type="title"/>
          </p:nvPr>
        </p:nvSpPr>
        <p:spPr>
          <a:xfrm>
            <a:off x="838200" y="365125"/>
            <a:ext cx="10515600" cy="774127"/>
          </a:xfrm>
        </p:spPr>
        <p:txBody>
          <a:bodyPr>
            <a:normAutofit/>
          </a:bodyPr>
          <a:lstStyle/>
          <a:p>
            <a:r>
              <a:rPr lang="en-US" sz="2400" b="1" u="sng" dirty="0">
                <a:solidFill>
                  <a:srgbClr val="000000"/>
                </a:solidFill>
                <a:effectLst/>
                <a:latin typeface="Arial" panose="020B0604020202020204" pitchFamily="34" charset="0"/>
                <a:cs typeface="Arial" panose="020B0604020202020204" pitchFamily="34" charset="0"/>
              </a:rPr>
              <a:t>PROPOSED SYSTEM PHASES</a:t>
            </a:r>
            <a:endParaRPr lang="en-US" sz="54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0A6F680-A21B-C110-283C-514A004E6E99}"/>
              </a:ext>
            </a:extLst>
          </p:cNvPr>
          <p:cNvSpPr>
            <a:spLocks noGrp="1"/>
          </p:cNvSpPr>
          <p:nvPr>
            <p:ph idx="1"/>
          </p:nvPr>
        </p:nvSpPr>
        <p:spPr>
          <a:xfrm>
            <a:off x="522514" y="1034321"/>
            <a:ext cx="10831286" cy="5142642"/>
          </a:xfrm>
        </p:spPr>
        <p:txBody>
          <a:bodyPr>
            <a:normAutofit fontScale="85000" lnSpcReduction="20000"/>
          </a:bodyPr>
          <a:lstStyle/>
          <a:p>
            <a:pPr marL="0" indent="0">
              <a:buNone/>
            </a:pPr>
            <a:r>
              <a:rPr lang="en-US" sz="3000" b="1" dirty="0">
                <a:effectLst/>
                <a:latin typeface="Arial" panose="020B0604020202020204" pitchFamily="34" charset="0"/>
                <a:cs typeface="Arial" panose="020B0604020202020204" pitchFamily="34" charset="0"/>
              </a:rPr>
              <a:t>Phase 1: Collection of data </a:t>
            </a:r>
            <a:endParaRPr lang="en-US" sz="3000" b="1" i="0" dirty="0">
              <a:solidFill>
                <a:srgbClr val="273239"/>
              </a:solidFill>
              <a:effectLst/>
              <a:highlight>
                <a:srgbClr val="FFFFFF"/>
              </a:highlight>
              <a:latin typeface="Nunito" pitchFamily="2" charset="0"/>
            </a:endParaRPr>
          </a:p>
          <a:p>
            <a:pPr marL="0" indent="0" algn="just" rtl="0" fontAlgn="base">
              <a:buNone/>
            </a:pPr>
            <a:r>
              <a:rPr lang="en-US" sz="3000" b="0" i="0" dirty="0">
                <a:effectLst/>
                <a:highlight>
                  <a:srgbClr val="FFFFFF"/>
                </a:highlight>
                <a:latin typeface="Arial" panose="020B0604020202020204" pitchFamily="34" charset="0"/>
                <a:cs typeface="Arial" panose="020B0604020202020204" pitchFamily="34" charset="0"/>
              </a:rPr>
              <a:t>The Dataset is from an ongoing cardiovascular study on residents of the town of Framingham, Massachusetts. The classification goal is to predict whether the patient has 10-year risk of future coronary heart disease (CHD). The dataset provides the patients’ information. It includes over </a:t>
            </a:r>
            <a:r>
              <a:rPr lang="en-US" sz="3300" b="0" i="0" dirty="0">
                <a:effectLst/>
                <a:highlight>
                  <a:srgbClr val="FFFFFF"/>
                </a:highlight>
                <a:latin typeface="Arial" panose="020B0604020202020204" pitchFamily="34" charset="0"/>
                <a:cs typeface="Arial" panose="020B0604020202020204" pitchFamily="34" charset="0"/>
              </a:rPr>
              <a:t>4240</a:t>
            </a:r>
            <a:r>
              <a:rPr lang="en-US" sz="3000" b="0" i="0" dirty="0">
                <a:solidFill>
                  <a:srgbClr val="000000"/>
                </a:solidFill>
                <a:effectLst/>
                <a:highlight>
                  <a:srgbClr val="FFFFFF"/>
                </a:highlight>
                <a:latin typeface="Helvetica Neue"/>
              </a:rPr>
              <a:t> </a:t>
            </a:r>
            <a:r>
              <a:rPr lang="en-US" sz="3000" b="0" i="0" dirty="0">
                <a:effectLst/>
                <a:highlight>
                  <a:srgbClr val="FFFFFF"/>
                </a:highlight>
                <a:latin typeface="Arial" panose="020B0604020202020204" pitchFamily="34" charset="0"/>
                <a:cs typeface="Arial" panose="020B0604020202020204" pitchFamily="34" charset="0"/>
              </a:rPr>
              <a:t>records and 15 attributes.</a:t>
            </a:r>
          </a:p>
          <a:p>
            <a:pPr marL="0" indent="0">
              <a:buNone/>
            </a:pPr>
            <a:r>
              <a:rPr lang="en-US" sz="3000" b="1" dirty="0">
                <a:effectLst/>
                <a:latin typeface="Arial" panose="020B0604020202020204" pitchFamily="34" charset="0"/>
                <a:cs typeface="Arial" panose="020B0604020202020204" pitchFamily="34" charset="0"/>
              </a:rPr>
              <a:t>Phase 2: Data preprocessing </a:t>
            </a:r>
            <a:endParaRPr lang="en-US" sz="4300" dirty="0">
              <a:latin typeface="Arial" panose="020B0604020202020204" pitchFamily="34" charset="0"/>
              <a:cs typeface="Arial" panose="020B0604020202020204" pitchFamily="34" charset="0"/>
            </a:endParaRPr>
          </a:p>
          <a:p>
            <a:pPr marL="0" indent="0" algn="just">
              <a:buNone/>
            </a:pPr>
            <a:r>
              <a:rPr lang="en-US" sz="3000" dirty="0">
                <a:effectLst/>
                <a:latin typeface="Arial" panose="020B0604020202020204" pitchFamily="34" charset="0"/>
                <a:cs typeface="Arial" panose="020B0604020202020204" pitchFamily="34" charset="0"/>
              </a:rPr>
              <a:t>Data preprocessing is the process of cleaning our data set. There might be missing values or </a:t>
            </a:r>
            <a:endParaRPr lang="en-US" sz="4300" dirty="0">
              <a:latin typeface="Arial" panose="020B0604020202020204" pitchFamily="34" charset="0"/>
              <a:cs typeface="Arial" panose="020B0604020202020204" pitchFamily="34" charset="0"/>
            </a:endParaRPr>
          </a:p>
          <a:p>
            <a:pPr marL="0" indent="0" algn="just">
              <a:buNone/>
            </a:pPr>
            <a:r>
              <a:rPr lang="en-US" sz="3000" dirty="0">
                <a:effectLst/>
                <a:latin typeface="Arial" panose="020B0604020202020204" pitchFamily="34" charset="0"/>
                <a:cs typeface="Arial" panose="020B0604020202020204" pitchFamily="34" charset="0"/>
              </a:rPr>
              <a:t>outliers in the dataset. These can be handled by data cleaning. If there are many missing </a:t>
            </a:r>
            <a:endParaRPr lang="en-US" sz="4300" dirty="0">
              <a:latin typeface="Arial" panose="020B0604020202020204" pitchFamily="34" charset="0"/>
              <a:cs typeface="Arial" panose="020B0604020202020204" pitchFamily="34" charset="0"/>
            </a:endParaRPr>
          </a:p>
          <a:p>
            <a:pPr marL="0" indent="0" algn="just">
              <a:buNone/>
            </a:pPr>
            <a:r>
              <a:rPr lang="en-US" sz="3000" dirty="0">
                <a:effectLst/>
                <a:latin typeface="Arial" panose="020B0604020202020204" pitchFamily="34" charset="0"/>
                <a:cs typeface="Arial" panose="020B0604020202020204" pitchFamily="34" charset="0"/>
              </a:rPr>
              <a:t>values in a variable we will drop those values or substitute it with the average value</a:t>
            </a:r>
            <a:r>
              <a:rPr lang="en-US" sz="3000" dirty="0">
                <a:solidFill>
                  <a:srgbClr val="000000"/>
                </a:solidFill>
                <a:effectLst/>
                <a:latin typeface="Times New Roman" panose="02020603050405020304" pitchFamily="18" charset="0"/>
              </a:rPr>
              <a:t>.</a:t>
            </a:r>
            <a:endParaRPr lang="en-US" sz="4300" b="0" i="0" dirty="0">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9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964F06-7B9C-FB59-C3BE-A4E0601CF839}"/>
              </a:ext>
            </a:extLst>
          </p:cNvPr>
          <p:cNvSpPr txBox="1"/>
          <p:nvPr/>
        </p:nvSpPr>
        <p:spPr>
          <a:xfrm>
            <a:off x="764498" y="363111"/>
            <a:ext cx="9188970" cy="6924973"/>
          </a:xfrm>
          <a:prstGeom prst="rect">
            <a:avLst/>
          </a:prstGeom>
          <a:noFill/>
        </p:spPr>
        <p:txBody>
          <a:bodyPr wrap="square">
            <a:spAutoFit/>
          </a:bodyPr>
          <a:lstStyle/>
          <a:p>
            <a:pPr algn="l"/>
            <a:r>
              <a:rPr lang="en-US" sz="2800" b="1" dirty="0">
                <a:effectLst/>
                <a:latin typeface="Arial" panose="020B0604020202020204" pitchFamily="34" charset="0"/>
                <a:cs typeface="Arial" panose="020B0604020202020204" pitchFamily="34" charset="0"/>
              </a:rPr>
              <a:t>Phase 3: Training</a:t>
            </a:r>
            <a:r>
              <a:rPr lang="en-US" sz="2800" b="1" i="0" dirty="0">
                <a:solidFill>
                  <a:srgbClr val="0D0D0D"/>
                </a:solidFill>
                <a:effectLst/>
                <a:highlight>
                  <a:srgbClr val="FFFFFF"/>
                </a:highlight>
                <a:latin typeface="Arial" panose="020B0604020202020204" pitchFamily="34" charset="0"/>
                <a:cs typeface="Arial" panose="020B0604020202020204" pitchFamily="34" charset="0"/>
              </a:rPr>
              <a:t> Model :</a:t>
            </a: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Split the dataset into training and testing sets.</a:t>
            </a: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Train a logistic regression model on the training data.</a:t>
            </a: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Tune hyperparameters (like the regularization strength) to optimize performance.</a:t>
            </a:r>
          </a:p>
          <a:p>
            <a:pPr algn="l"/>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r>
              <a:rPr lang="en-US" sz="2800" b="1" dirty="0">
                <a:effectLst/>
                <a:latin typeface="Arial" panose="020B0604020202020204" pitchFamily="34" charset="0"/>
                <a:cs typeface="Arial" panose="020B0604020202020204" pitchFamily="34" charset="0"/>
              </a:rPr>
              <a:t>Phase 4: Testing </a:t>
            </a:r>
            <a:endParaRPr lang="en-US" sz="4000" dirty="0">
              <a:latin typeface="Arial" panose="020B0604020202020204" pitchFamily="34" charset="0"/>
              <a:cs typeface="Arial" panose="020B0604020202020204" pitchFamily="34" charset="0"/>
            </a:endParaRPr>
          </a:p>
          <a:p>
            <a:r>
              <a:rPr lang="en-US" sz="2800" dirty="0">
                <a:effectLst/>
                <a:latin typeface="Arial" panose="020B0604020202020204" pitchFamily="34" charset="0"/>
                <a:cs typeface="Arial" panose="020B0604020202020204" pitchFamily="34" charset="0"/>
              </a:rPr>
              <a:t>The trained model is applied to test dataset and heart disease are predicted.</a:t>
            </a:r>
          </a:p>
          <a:p>
            <a:pPr algn="l"/>
            <a:r>
              <a:rPr lang="en-US" sz="2800" b="1" dirty="0">
                <a:solidFill>
                  <a:srgbClr val="0D0D0D"/>
                </a:solidFill>
                <a:highlight>
                  <a:srgbClr val="FFFFFF"/>
                </a:highlight>
                <a:latin typeface="Arial" panose="020B0604020202020204" pitchFamily="34" charset="0"/>
                <a:cs typeface="Arial" panose="020B0604020202020204" pitchFamily="34" charset="0"/>
              </a:rPr>
              <a:t>phase</a:t>
            </a:r>
            <a:r>
              <a:rPr lang="en-US" sz="4000" b="1" i="0" dirty="0">
                <a:solidFill>
                  <a:srgbClr val="0D0D0D"/>
                </a:solidFill>
                <a:effectLst/>
                <a:highlight>
                  <a:srgbClr val="FFFFFF"/>
                </a:highlight>
                <a:latin typeface="Arial" panose="020B0604020202020204" pitchFamily="34" charset="0"/>
                <a:cs typeface="Arial" panose="020B0604020202020204" pitchFamily="34" charset="0"/>
              </a:rPr>
              <a:t> </a:t>
            </a:r>
            <a:r>
              <a:rPr lang="en-US" sz="2800" b="1" i="0" dirty="0">
                <a:solidFill>
                  <a:srgbClr val="0D0D0D"/>
                </a:solidFill>
                <a:effectLst/>
                <a:highlight>
                  <a:srgbClr val="FFFFFF"/>
                </a:highlight>
                <a:latin typeface="Arial" panose="020B0604020202020204" pitchFamily="34" charset="0"/>
                <a:cs typeface="Arial" panose="020B0604020202020204" pitchFamily="34" charset="0"/>
              </a:rPr>
              <a:t>5: Model Evaluation:</a:t>
            </a: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Evaluate the model using the testing set.</a:t>
            </a:r>
          </a:p>
          <a:p>
            <a:pPr>
              <a:buFont typeface="Arial" panose="020B0604020202020204" pitchFamily="34" charset="0"/>
              <a:buChar char="•"/>
            </a:pPr>
            <a:r>
              <a:rPr lang="en-US" sz="2800" b="0" i="0" dirty="0">
                <a:solidFill>
                  <a:srgbClr val="0D0D0D"/>
                </a:solidFill>
                <a:effectLst/>
                <a:highlight>
                  <a:srgbClr val="FFFFFF"/>
                </a:highlight>
                <a:latin typeface="Arial" panose="020B0604020202020204" pitchFamily="34" charset="0"/>
                <a:cs typeface="Arial" panose="020B0604020202020204" pitchFamily="34" charset="0"/>
              </a:rPr>
              <a:t>Use metrics such as accuracy, precision, recall, and F1-score to assess performance</a:t>
            </a:r>
            <a:r>
              <a:rPr lang="en-US" sz="2800" b="0" i="0" dirty="0">
                <a:solidFill>
                  <a:srgbClr val="0D0D0D"/>
                </a:solidFill>
                <a:effectLst/>
                <a:highlight>
                  <a:srgbClr val="FFFFFF"/>
                </a:highlight>
                <a:latin typeface="Söhne"/>
              </a:rPr>
              <a:t>.</a:t>
            </a:r>
          </a:p>
          <a:p>
            <a:pPr algn="l">
              <a:buFont typeface="Arial" panose="020B0604020202020204" pitchFamily="34" charset="0"/>
              <a:buChar char="•"/>
            </a:pPr>
            <a:endParaRPr lang="en-US" sz="2800"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sz="4000" b="0" i="0" dirty="0">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312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129</TotalTime>
  <Words>853</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Google Sans</vt:lpstr>
      <vt:lpstr>Helvetica Neue</vt:lpstr>
      <vt:lpstr>Nunito</vt:lpstr>
      <vt:lpstr>Söhne</vt:lpstr>
      <vt:lpstr>Times New Roman</vt:lpstr>
      <vt:lpstr>Trebuchet MS</vt:lpstr>
      <vt:lpstr>Wingdings 3</vt:lpstr>
      <vt:lpstr>Facet</vt:lpstr>
      <vt:lpstr>PowerPoint Presentation</vt:lpstr>
      <vt:lpstr>PowerPoint Presentation</vt:lpstr>
      <vt:lpstr>PowerPoint Presentation</vt:lpstr>
      <vt:lpstr>PowerPoint Presentation</vt:lpstr>
      <vt:lpstr>DECLARATION :</vt:lpstr>
      <vt:lpstr>PowerPoint Presentation</vt:lpstr>
      <vt:lpstr>PowerPoint Presentation</vt:lpstr>
      <vt:lpstr>PROPOSED SYSTEM PHASES</vt:lpstr>
      <vt:lpstr>PowerPoint Presentation</vt:lpstr>
      <vt:lpstr>PowerPoint Presentation</vt:lpstr>
      <vt:lpstr>Algorithm:</vt:lpstr>
      <vt:lpstr>No of patients affected with coronary heart disease (CHD) </vt:lpstr>
      <vt:lpstr>Heatmap</vt:lpstr>
      <vt:lpstr>Confusion Matrix</vt:lpstr>
      <vt:lpstr>Model Accuracy</vt:lpstr>
      <vt:lpstr>Acknowledgements: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hasnain muhammad</dc:creator>
  <cp:lastModifiedBy>hasnain muhammad</cp:lastModifiedBy>
  <cp:revision>2</cp:revision>
  <dcterms:created xsi:type="dcterms:W3CDTF">2024-05-04T21:41:03Z</dcterms:created>
  <dcterms:modified xsi:type="dcterms:W3CDTF">2024-05-04T23:50:38Z</dcterms:modified>
</cp:coreProperties>
</file>