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61" r:id="rId4"/>
    <p:sldId id="262" r:id="rId5"/>
    <p:sldId id="273" r:id="rId6"/>
    <p:sldId id="269" r:id="rId7"/>
    <p:sldId id="264" r:id="rId8"/>
    <p:sldId id="267" r:id="rId9"/>
    <p:sldId id="271" r:id="rId10"/>
    <p:sldId id="270" r:id="rId11"/>
    <p:sldId id="272" r:id="rId12"/>
    <p:sldId id="268" r:id="rId13"/>
    <p:sldId id="274" r:id="rId14"/>
    <p:sldId id="275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0D81"/>
    <a:srgbClr val="150550"/>
    <a:srgbClr val="32065B"/>
    <a:srgbClr val="220555"/>
    <a:srgbClr val="270657"/>
    <a:srgbClr val="8B08AE"/>
    <a:srgbClr val="FB9CAD"/>
    <a:srgbClr val="300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636D-AA00-4C4B-9BF3-F346407D94D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72A2-BC0B-463D-8A1D-243E59F64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0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636D-AA00-4C4B-9BF3-F346407D94D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72A2-BC0B-463D-8A1D-243E59F64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9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636D-AA00-4C4B-9BF3-F346407D94D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72A2-BC0B-463D-8A1D-243E59F64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54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636D-AA00-4C4B-9BF3-F346407D94D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72A2-BC0B-463D-8A1D-243E59F64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9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636D-AA00-4C4B-9BF3-F346407D94D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72A2-BC0B-463D-8A1D-243E59F64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88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636D-AA00-4C4B-9BF3-F346407D94D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72A2-BC0B-463D-8A1D-243E59F64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41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636D-AA00-4C4B-9BF3-F346407D94D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72A2-BC0B-463D-8A1D-243E59F64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39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636D-AA00-4C4B-9BF3-F346407D94D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72A2-BC0B-463D-8A1D-243E59F64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86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636D-AA00-4C4B-9BF3-F346407D94D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72A2-BC0B-463D-8A1D-243E59F64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636D-AA00-4C4B-9BF3-F346407D94D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CA472A2-BC0B-463D-8A1D-243E59F64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8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636D-AA00-4C4B-9BF3-F346407D94D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72A2-BC0B-463D-8A1D-243E59F64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8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636D-AA00-4C4B-9BF3-F346407D94D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72A2-BC0B-463D-8A1D-243E59F64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6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636D-AA00-4C4B-9BF3-F346407D94D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72A2-BC0B-463D-8A1D-243E59F64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9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636D-AA00-4C4B-9BF3-F346407D94D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72A2-BC0B-463D-8A1D-243E59F64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6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636D-AA00-4C4B-9BF3-F346407D94D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72A2-BC0B-463D-8A1D-243E59F64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7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636D-AA00-4C4B-9BF3-F346407D94D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72A2-BC0B-463D-8A1D-243E59F64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5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636D-AA00-4C4B-9BF3-F346407D94D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72A2-BC0B-463D-8A1D-243E59F64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2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E1636D-AA00-4C4B-9BF3-F346407D94D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A472A2-BC0B-463D-8A1D-243E59F64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8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ziya07/financial-transaction-for-fraud-detection-research/data?select=financial_fraud_dataset.csv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8634A5-2BE7-443D-93B8-3362E3FAC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722"/>
            <a:ext cx="12185719" cy="6099142"/>
          </a:xfrm>
          <a:prstGeom prst="rect">
            <a:avLst/>
          </a:prstGeom>
          <a:ln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B603007-92E8-4659-9B98-C6B6F9B11031}"/>
              </a:ext>
            </a:extLst>
          </p:cNvPr>
          <p:cNvGrpSpPr/>
          <p:nvPr/>
        </p:nvGrpSpPr>
        <p:grpSpPr>
          <a:xfrm>
            <a:off x="226242" y="1668544"/>
            <a:ext cx="5986021" cy="3978112"/>
            <a:chOff x="-6281" y="1807590"/>
            <a:chExt cx="5138102" cy="337715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6C1F022-0B99-4C1F-AD09-940162CE08BF}"/>
                </a:ext>
              </a:extLst>
            </p:cNvPr>
            <p:cNvSpPr/>
            <p:nvPr/>
          </p:nvSpPr>
          <p:spPr>
            <a:xfrm>
              <a:off x="-6281" y="1807590"/>
              <a:ext cx="5138102" cy="3304095"/>
            </a:xfrm>
            <a:prstGeom prst="roundRect">
              <a:avLst>
                <a:gd name="adj" fmla="val 23286"/>
              </a:avLst>
            </a:prstGeom>
            <a:solidFill>
              <a:srgbClr val="1505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C6CEED0-91A4-43C0-81E2-9E283EBC1A74}"/>
                </a:ext>
              </a:extLst>
            </p:cNvPr>
            <p:cNvSpPr/>
            <p:nvPr/>
          </p:nvSpPr>
          <p:spPr>
            <a:xfrm>
              <a:off x="288940" y="2092750"/>
              <a:ext cx="4842881" cy="3091992"/>
            </a:xfrm>
            <a:prstGeom prst="roundRect">
              <a:avLst/>
            </a:prstGeom>
            <a:solidFill>
              <a:srgbClr val="30065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b="1" dirty="0"/>
                <a:t>Financial Transaction Fraud Analysis </a:t>
              </a:r>
              <a:endParaRPr lang="en-US" sz="1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i="1" dirty="0"/>
                <a:t>Predicting the Financial Fraud using machine learning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63FA83B-BB92-4AD5-A10F-5BE45E0628EE}"/>
              </a:ext>
            </a:extLst>
          </p:cNvPr>
          <p:cNvSpPr/>
          <p:nvPr/>
        </p:nvSpPr>
        <p:spPr>
          <a:xfrm>
            <a:off x="0" y="6440865"/>
            <a:ext cx="12198282" cy="417135"/>
          </a:xfrm>
          <a:prstGeom prst="rect">
            <a:avLst/>
          </a:prstGeom>
          <a:ln>
            <a:solidFill>
              <a:srgbClr val="420D8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4BFC7E-8659-4907-A5EC-D27AB646FDB9}"/>
              </a:ext>
            </a:extLst>
          </p:cNvPr>
          <p:cNvSpPr/>
          <p:nvPr/>
        </p:nvSpPr>
        <p:spPr>
          <a:xfrm>
            <a:off x="0" y="0"/>
            <a:ext cx="12192000" cy="341722"/>
          </a:xfrm>
          <a:prstGeom prst="rect">
            <a:avLst/>
          </a:prstGeom>
          <a:ln>
            <a:solidFill>
              <a:srgbClr val="22055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A2B43A3A-69D8-4A3B-AB2D-4D0C7F1D865C}"/>
              </a:ext>
            </a:extLst>
          </p:cNvPr>
          <p:cNvSpPr/>
          <p:nvPr/>
        </p:nvSpPr>
        <p:spPr>
          <a:xfrm>
            <a:off x="3846137" y="4935080"/>
            <a:ext cx="1847654" cy="508752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1505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Presented By</a:t>
            </a:r>
          </a:p>
          <a:p>
            <a:pPr algn="ctr"/>
            <a:r>
              <a:rPr lang="en-US" b="1" dirty="0"/>
              <a:t>Mr. XZY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24719C-9411-43FB-BE40-A446E2C61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307" y="5325958"/>
            <a:ext cx="1323474" cy="132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07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EE72-8FE2-4743-8834-684A3992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628279"/>
            <a:ext cx="9398000" cy="6018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GB" sz="3200" b="1" dirty="0"/>
              <a:t>Fraud </a:t>
            </a:r>
            <a:r>
              <a:rPr lang="en-US" sz="3200" b="1" dirty="0"/>
              <a:t>Transactions by Customer 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FA1A55-0D70-48DB-BF8C-AEF42607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864" y="-3467"/>
            <a:ext cx="1865376" cy="18653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58B185-A1F5-4D39-9C2F-C90D323EEB5D}"/>
              </a:ext>
            </a:extLst>
          </p:cNvPr>
          <p:cNvSpPr/>
          <p:nvPr/>
        </p:nvSpPr>
        <p:spPr>
          <a:xfrm>
            <a:off x="335280" y="2076201"/>
            <a:ext cx="5191760" cy="4560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0" dirty="0">
                <a:solidFill>
                  <a:srgbClr val="420D81"/>
                </a:solidFill>
                <a:effectLst/>
                <a:latin typeface="Consolas" panose="020B0609020204030204" pitchFamily="49" charset="0"/>
              </a:rPr>
              <a:t>Fraud incidents were observed across nearly all age groups, indicating a relatively widespread risk profile.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b="0" dirty="0">
              <a:solidFill>
                <a:srgbClr val="420D81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0" dirty="0">
                <a:solidFill>
                  <a:srgbClr val="420D81"/>
                </a:solidFill>
                <a:effectLst/>
                <a:latin typeface="Consolas" panose="020B0609020204030204" pitchFamily="49" charset="0"/>
              </a:rPr>
              <a:t>The concentration of fraudulent activity was noticeably higher among customers aged 52 to 68 years.</a:t>
            </a:r>
          </a:p>
          <a:p>
            <a:endParaRPr lang="en-GB" b="0" dirty="0">
              <a:solidFill>
                <a:srgbClr val="420D81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0" dirty="0">
                <a:solidFill>
                  <a:srgbClr val="420D81"/>
                </a:solidFill>
                <a:effectLst/>
                <a:latin typeface="Consolas" panose="020B0609020204030204" pitchFamily="49" charset="0"/>
              </a:rPr>
              <a:t>Outside this range, fraud cases were more sporadic and did not exhibit a strong clustering pattern.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b="0" dirty="0">
              <a:solidFill>
                <a:srgbClr val="420D81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Provide awareness campaigns tailored to customers aged 52–68, focusing on common fraud tactics.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CA2533-EAF2-44B4-8E38-C6CC9C6E8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619" y="2076201"/>
            <a:ext cx="6328369" cy="456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16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EE72-8FE2-4743-8834-684A3992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53245"/>
            <a:ext cx="9398000" cy="6018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/>
              <a:t>CORRELATION MATRIX HEATMAP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58B185-A1F5-4D39-9C2F-C90D323EEB5D}"/>
              </a:ext>
            </a:extLst>
          </p:cNvPr>
          <p:cNvSpPr/>
          <p:nvPr/>
        </p:nvSpPr>
        <p:spPr>
          <a:xfrm>
            <a:off x="6933568" y="1736204"/>
            <a:ext cx="5152384" cy="5063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b="0" dirty="0">
                <a:solidFill>
                  <a:srgbClr val="420D8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Weak correlations overall: Most features have very low correlation values, indicating that fraud is spread across different conditions and no single feature strongly predicts it.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600" b="0" dirty="0">
              <a:solidFill>
                <a:srgbClr val="420D8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b="0" dirty="0">
                <a:solidFill>
                  <a:srgbClr val="420D8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Amount-related patterns: amount has slight positive correlations with year, day_of_week, and is_weekend, suggesting fraud amounts are slightly higher on certain days or in recent years.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600" b="0" dirty="0">
              <a:solidFill>
                <a:srgbClr val="420D8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b="0" dirty="0">
                <a:solidFill>
                  <a:srgbClr val="420D8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Time and categorical features: hour, month, merchant_category, customer_location, and device_type all show minimal correlation with other features, meaning fraud occurs across various times, categories, and locations.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600" dirty="0">
              <a:solidFill>
                <a:srgbClr val="420D8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b="0" dirty="0">
                <a:solidFill>
                  <a:srgbClr val="420D8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Expected strong link: day_of_week and is_weekend are strongly correlated (0.776) as weekends correspond to specific days, but other features remain largely independent.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222FA1-7F3E-484D-B66E-A0885E725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8" y="716518"/>
            <a:ext cx="6821808" cy="60933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FA1A55-0D70-48DB-BF8C-AEF426078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864" y="-3467"/>
            <a:ext cx="1865376" cy="186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59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EE72-8FE2-4743-8834-684A3992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128613"/>
            <a:ext cx="9974920" cy="6018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/>
              <a:t>Fraud Transactions vs Predicted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FA1A55-0D70-48DB-BF8C-AEF42607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864" y="-3467"/>
            <a:ext cx="1865376" cy="18653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58B185-A1F5-4D39-9C2F-C90D323EEB5D}"/>
              </a:ext>
            </a:extLst>
          </p:cNvPr>
          <p:cNvSpPr/>
          <p:nvPr/>
        </p:nvSpPr>
        <p:spPr>
          <a:xfrm>
            <a:off x="111760" y="818548"/>
            <a:ext cx="9974920" cy="22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0" dirty="0">
                <a:solidFill>
                  <a:srgbClr val="420D81"/>
                </a:solidFill>
                <a:effectLst/>
                <a:latin typeface="Consolas" panose="020B0609020204030204" pitchFamily="49" charset="0"/>
              </a:rPr>
              <a:t>Actual vs Predicted: Left 20 transactions show actual fraud (blue), right 20 show model predictions (red).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0" dirty="0">
                <a:solidFill>
                  <a:srgbClr val="420D81"/>
                </a:solidFill>
                <a:effectLst/>
                <a:latin typeface="Consolas" panose="020B0609020204030204" pitchFamily="49" charset="0"/>
              </a:rPr>
              <a:t>Y-axis: 0 = Non-Fraud, 1 = Fraud; most transactions are non-fraud.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0" dirty="0">
                <a:solidFill>
                  <a:srgbClr val="420D81"/>
                </a:solidFill>
                <a:effectLst/>
                <a:latin typeface="Consolas" panose="020B0609020204030204" pitchFamily="49" charset="0"/>
              </a:rPr>
              <a:t>Predictions: Few red points at 1 indicate the model flags limited transactions as fraud.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0" dirty="0">
                <a:solidFill>
                  <a:srgbClr val="420D81"/>
                </a:solidFill>
                <a:effectLst/>
                <a:latin typeface="Consolas" panose="020B0609020204030204" pitchFamily="49" charset="0"/>
              </a:rPr>
              <a:t>Date Pattern: X-axis shows transaction dates; any clustering of predicted frauds may indicate suspicious periods.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29A37B3-776D-46D3-8418-943084A0A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" y="3105884"/>
            <a:ext cx="11752291" cy="368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38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3E0B99D-F83C-4A85-80BC-9302624A6A10}"/>
              </a:ext>
            </a:extLst>
          </p:cNvPr>
          <p:cNvSpPr/>
          <p:nvPr/>
        </p:nvSpPr>
        <p:spPr>
          <a:xfrm>
            <a:off x="289367" y="590313"/>
            <a:ext cx="11586258" cy="5914659"/>
          </a:xfrm>
          <a:prstGeom prst="roundRect">
            <a:avLst>
              <a:gd name="adj" fmla="val 179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Overall Fraud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were a total of 10,000 transactions, of which </a:t>
            </a:r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188 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transactions </a:t>
            </a:r>
          </a:p>
          <a:p>
            <a:r>
              <a:rPr lang="en-GB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(</a:t>
            </a:r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1.88%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were fraudulent.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Out of a total transaction amount of $977,499.72, about </a:t>
            </a:r>
          </a:p>
          <a:p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GB" b="0" i="0" u="sng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$16,663.49</a:t>
            </a:r>
            <a:r>
              <a:rPr lang="en-GB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was fraudulent</a:t>
            </a:r>
            <a:endParaRPr lang="en-GB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average fraud amount was </a:t>
            </a:r>
            <a:r>
              <a:rPr lang="en-GB" u="sng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$88.64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GB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Fraud by Merchant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Fraudulent transactions were most frequent in the electronics category, totalling </a:t>
            </a:r>
            <a:r>
              <a:rPr lang="en-GB" u="sng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$5,264.33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followed by fuel (</a:t>
            </a:r>
            <a:r>
              <a:rPr lang="en-GB" u="sng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$3,016.93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entertainment ($3,000.72), fashion ($2,951.08), and grocery ($2,430.43). Electronics clearly accounted for the largest portion of total fraud amount.</a:t>
            </a:r>
          </a:p>
          <a:p>
            <a:endParaRPr lang="en-GB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 Age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Fraud occurred across a wide range of ages, from 18 to 69 years, with the average age of fraud victims being </a:t>
            </a:r>
            <a:r>
              <a:rPr lang="en-GB" u="sng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43.7 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years.</a:t>
            </a:r>
          </a:p>
          <a:p>
            <a:endParaRPr lang="en-GB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Fraud by Hour of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Fraud cases were observed throughout the day. Peak fraud occurred at 1 PM (14 cases), with other notable spikes at 6 AM, 6 PM, and 8 PM (12 cases each). The fewest fraud cases occurred around 9 AM (3 cases).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FA1A55-0D70-48DB-BF8C-AEF42607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864" y="0"/>
            <a:ext cx="1865376" cy="18653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898411-03D3-4EF5-893E-AAD26873B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458" y="785470"/>
            <a:ext cx="2016827" cy="1905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ED9B24-8CC5-4E34-89CB-3393130CF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128613"/>
            <a:ext cx="9974919" cy="6018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/>
              <a:t>OVER ALL INSIGHTS</a:t>
            </a:r>
          </a:p>
        </p:txBody>
      </p:sp>
    </p:spTree>
    <p:extLst>
      <p:ext uri="{BB962C8B-B14F-4D97-AF65-F5344CB8AC3E}">
        <p14:creationId xmlns:p14="http://schemas.microsoft.com/office/powerpoint/2010/main" val="452879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3E0B99D-F83C-4A85-80BC-9302624A6A10}"/>
              </a:ext>
            </a:extLst>
          </p:cNvPr>
          <p:cNvSpPr/>
          <p:nvPr/>
        </p:nvSpPr>
        <p:spPr>
          <a:xfrm>
            <a:off x="289367" y="590313"/>
            <a:ext cx="11586258" cy="5914659"/>
          </a:xfrm>
          <a:prstGeom prst="roundRect">
            <a:avLst>
              <a:gd name="adj" fmla="val 179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Fraud by Day of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Friday saw the highest number of fraud cases (35 cases, $3,245.60), followed by Tuesday (31 cases, $2,870.45), Monday (30 cases, $2,795.20), Sunday (32 cases, $2,998.10), Wednesday (24 cases, $2,150.75), Thursday (19 cases, $1,712.30), and Saturday (17 cases, $1,591.50). Overall, fraud was more common on weekdays (139 cases, $11,873.90) than weekends (49 cases, $4,589.10).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Fraud by Device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Fraud was most frequently conducted via tablets (71 cases, $6,120.50), followed by desktops (60 cases, $5,210.30) and mobile devices (57 cases, $5,332.69).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Fraud by Previous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Customers with </a:t>
            </a:r>
            <a:r>
              <a:rPr lang="en-GB" u="sng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previous transactions 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exhibited the highest fraud occurrence (54 cases). Customers with 2 or 4 previous transactions also showed notable fraud (35 cases each), while those with 0 or 7 previous transactions had the fewest fraud cases.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FA1A55-0D70-48DB-BF8C-AEF42607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864" y="0"/>
            <a:ext cx="1865376" cy="186537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AF94600-C138-4F83-A0AB-6E78636DE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128613"/>
            <a:ext cx="9974919" cy="6018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/>
              <a:t>OVER ALL INSIGHTS</a:t>
            </a:r>
          </a:p>
        </p:txBody>
      </p:sp>
    </p:spTree>
    <p:extLst>
      <p:ext uri="{BB962C8B-B14F-4D97-AF65-F5344CB8AC3E}">
        <p14:creationId xmlns:p14="http://schemas.microsoft.com/office/powerpoint/2010/main" val="2895161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3E0B99D-F83C-4A85-80BC-9302624A6A10}"/>
              </a:ext>
            </a:extLst>
          </p:cNvPr>
          <p:cNvSpPr/>
          <p:nvPr/>
        </p:nvSpPr>
        <p:spPr>
          <a:xfrm>
            <a:off x="289367" y="590313"/>
            <a:ext cx="11586258" cy="5914659"/>
          </a:xfrm>
          <a:prstGeom prst="roundRect">
            <a:avLst>
              <a:gd name="adj" fmla="val 179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Deploy real-time monitoring for suspicious transactions and focus on high-risk categories like</a:t>
            </a:r>
          </a:p>
          <a:p>
            <a:r>
              <a:rPr lang="en-GB" dirty="0"/>
              <a:t>       electronics and fuel; update fraud detection rules regularly.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Extra verification for customers aged 43–68 and close monitoring of repeat customers with 2–4 prior transactions.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Stricter monitoring and amount thresholds for electronics/fuel merchants; dynamic alerts for unusually high transactions; encourage multi-factor authentication.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Heightened scrutiny during 9 AM–3 PM and 6–8 PM; extra verification on Fridays; batch-check low-risk hours (midnight–5 AM).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Use device fingerprinting and two-factor authentication for tablets/mobiles; monitor IP/geolocation anomalies; encourage device and app updates.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FA1A55-0D70-48DB-BF8C-AEF42607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864" y="0"/>
            <a:ext cx="1865376" cy="186537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ED9B24-8CC5-4E34-89CB-3393130CF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03" y="742071"/>
            <a:ext cx="9715146" cy="6018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504618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3E0B99D-F83C-4A85-80BC-9302624A6A10}"/>
              </a:ext>
            </a:extLst>
          </p:cNvPr>
          <p:cNvSpPr/>
          <p:nvPr/>
        </p:nvSpPr>
        <p:spPr>
          <a:xfrm>
            <a:off x="289367" y="590313"/>
            <a:ext cx="11586258" cy="5914659"/>
          </a:xfrm>
          <a:prstGeom prst="roundRect">
            <a:avLst>
              <a:gd name="adj" fmla="val 179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Use ML models with features like amount, merchant, hour, device, and previous transactions; retrain regularly and visualize trends via dashboards.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Apply transaction limits and velocity checks for high-risk customers or categories; train staff and merchants on fraud awareness; notify customers for unusual transactions; conduct post-mortem audits.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Assign risk scores per transaction; implement anomaly detection for emerging patterns; create feedback loops with confirmed fraud cases; use fraud heatmaps for time, location, and device type.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Key takeaways: Fraud is concentrated in electronics/fuel, certain age groups, and specific hours/days; device type and previous transactions are strong indicators; combining ML, real-time monitoring, and policy interventions yields highest impact; continuous data-driven evaluation ensures adaptive fraud prevention.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FA1A55-0D70-48DB-BF8C-AEF42607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864" y="0"/>
            <a:ext cx="1865376" cy="186537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ED9B24-8CC5-4E34-89CB-3393130CF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76" y="742072"/>
            <a:ext cx="9691997" cy="6018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530332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8634A5-2BE7-443D-93B8-3362E3FAC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722"/>
            <a:ext cx="12185719" cy="6099142"/>
          </a:xfrm>
          <a:prstGeom prst="rect">
            <a:avLst/>
          </a:prstGeom>
          <a:ln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B603007-92E8-4659-9B98-C6B6F9B11031}"/>
              </a:ext>
            </a:extLst>
          </p:cNvPr>
          <p:cNvGrpSpPr/>
          <p:nvPr/>
        </p:nvGrpSpPr>
        <p:grpSpPr>
          <a:xfrm>
            <a:off x="-6282" y="1668544"/>
            <a:ext cx="6218546" cy="3978112"/>
            <a:chOff x="-6281" y="1807590"/>
            <a:chExt cx="5138102" cy="337715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6C1F022-0B99-4C1F-AD09-940162CE08BF}"/>
                </a:ext>
              </a:extLst>
            </p:cNvPr>
            <p:cNvSpPr/>
            <p:nvPr/>
          </p:nvSpPr>
          <p:spPr>
            <a:xfrm>
              <a:off x="-6281" y="1807590"/>
              <a:ext cx="5138102" cy="3304095"/>
            </a:xfrm>
            <a:prstGeom prst="roundRect">
              <a:avLst>
                <a:gd name="adj" fmla="val 23286"/>
              </a:avLst>
            </a:prstGeom>
            <a:solidFill>
              <a:srgbClr val="1505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C6CEED0-91A4-43C0-81E2-9E283EBC1A74}"/>
                </a:ext>
              </a:extLst>
            </p:cNvPr>
            <p:cNvSpPr/>
            <p:nvPr/>
          </p:nvSpPr>
          <p:spPr>
            <a:xfrm>
              <a:off x="288940" y="2092750"/>
              <a:ext cx="4842881" cy="3091992"/>
            </a:xfrm>
            <a:prstGeom prst="roundRect">
              <a:avLst/>
            </a:prstGeom>
            <a:solidFill>
              <a:srgbClr val="30065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b="1" dirty="0">
                  <a:latin typeface="Arial" panose="020B0604020202020204" pitchFamily="34" charset="0"/>
                  <a:cs typeface="Arial" panose="020B0604020202020204" pitchFamily="34" charset="0"/>
                </a:rPr>
                <a:t>THANK YOU</a:t>
              </a:r>
            </a:p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2600" b="1" dirty="0"/>
                <a:t>Financial Transaction Fraud Analysis </a:t>
              </a:r>
              <a:endParaRPr lang="en-US" sz="2000" b="1" dirty="0"/>
            </a:p>
            <a:p>
              <a:pPr algn="ctr"/>
              <a:r>
                <a:rPr lang="en-US" i="1" dirty="0"/>
                <a:t>Predicting the Financial Fraud using machine learning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63FA83B-BB92-4AD5-A10F-5BE45E0628EE}"/>
              </a:ext>
            </a:extLst>
          </p:cNvPr>
          <p:cNvSpPr/>
          <p:nvPr/>
        </p:nvSpPr>
        <p:spPr>
          <a:xfrm>
            <a:off x="0" y="6440865"/>
            <a:ext cx="12198282" cy="417135"/>
          </a:xfrm>
          <a:prstGeom prst="rect">
            <a:avLst/>
          </a:prstGeom>
          <a:ln>
            <a:solidFill>
              <a:srgbClr val="420D8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4BFC7E-8659-4907-A5EC-D27AB646FDB9}"/>
              </a:ext>
            </a:extLst>
          </p:cNvPr>
          <p:cNvSpPr/>
          <p:nvPr/>
        </p:nvSpPr>
        <p:spPr>
          <a:xfrm>
            <a:off x="0" y="0"/>
            <a:ext cx="12192000" cy="341722"/>
          </a:xfrm>
          <a:prstGeom prst="rect">
            <a:avLst/>
          </a:prstGeom>
          <a:ln>
            <a:solidFill>
              <a:srgbClr val="22055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A2B43A3A-69D8-4A3B-AB2D-4D0C7F1D865C}"/>
              </a:ext>
            </a:extLst>
          </p:cNvPr>
          <p:cNvSpPr/>
          <p:nvPr/>
        </p:nvSpPr>
        <p:spPr>
          <a:xfrm>
            <a:off x="3846137" y="4935080"/>
            <a:ext cx="1847654" cy="508752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1505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Presented By</a:t>
            </a:r>
          </a:p>
          <a:p>
            <a:pPr algn="ctr"/>
            <a:r>
              <a:rPr lang="en-US" b="1" dirty="0"/>
              <a:t>Mr. XZY</a:t>
            </a:r>
          </a:p>
        </p:txBody>
      </p:sp>
    </p:spTree>
    <p:extLst>
      <p:ext uri="{BB962C8B-B14F-4D97-AF65-F5344CB8AC3E}">
        <p14:creationId xmlns:p14="http://schemas.microsoft.com/office/powerpoint/2010/main" val="212745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EE72-8FE2-4743-8834-684A3992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535255"/>
            <a:ext cx="10018713" cy="652806"/>
          </a:xfrm>
        </p:spPr>
        <p:txBody>
          <a:bodyPr>
            <a:noAutofit/>
          </a:bodyPr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D01D3-BAAF-4FD1-AC60-24932EFC3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3" y="1379805"/>
            <a:ext cx="10018713" cy="4949071"/>
          </a:xfrm>
          <a:prstGeom prst="roundRect">
            <a:avLst>
              <a:gd name="adj" fmla="val 8286"/>
            </a:avLst>
          </a:prstGeom>
          <a:ln w="5715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Content: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Objective: </a:t>
            </a:r>
            <a:r>
              <a:rPr lang="en-GB" sz="2200" dirty="0"/>
              <a:t>Use exploratory data analysis (EDA) to understand transaction patterns, identify how fraudulent transactions differ from normal activity, and establish a foundation for effective fraud detection.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Problem: </a:t>
            </a:r>
            <a:r>
              <a:rPr lang="en-GB" sz="2200" dirty="0"/>
              <a:t>Fraudulent transactions often resemble genuine ones, making them difficult to detect in real-world financial data, and manual checks are not feasible at scale..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Goal: </a:t>
            </a:r>
            <a:r>
              <a:rPr lang="en-GB" sz="2200" dirty="0"/>
              <a:t>Explore the data, find patterns linked to fraud, and then train models that can predict and flag suspicious transactions for future use.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FA1A55-0D70-48DB-BF8C-AEF42607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557" y="0"/>
            <a:ext cx="1865376" cy="186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162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EE72-8FE2-4743-8834-684A3992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567353"/>
            <a:ext cx="10018713" cy="652806"/>
          </a:xfrm>
        </p:spPr>
        <p:txBody>
          <a:bodyPr>
            <a:noAutofit/>
          </a:bodyPr>
          <a:lstStyle/>
          <a:p>
            <a:r>
              <a:rPr lang="en-US" b="1" dirty="0"/>
              <a:t>Project Process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FA1A55-0D70-48DB-BF8C-AEF42607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557" y="0"/>
            <a:ext cx="1865376" cy="186537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B049E6-1DA1-40E0-91DD-8A102008BFA8}"/>
              </a:ext>
            </a:extLst>
          </p:cNvPr>
          <p:cNvSpPr/>
          <p:nvPr/>
        </p:nvSpPr>
        <p:spPr>
          <a:xfrm>
            <a:off x="507606" y="1995559"/>
            <a:ext cx="3313934" cy="3968685"/>
          </a:xfrm>
          <a:prstGeom prst="round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2400" b="1" dirty="0">
                <a:latin typeface="+mj-lt"/>
              </a:rPr>
              <a:t>Data Sources: </a:t>
            </a:r>
          </a:p>
          <a:p>
            <a:pPr marL="0" indent="0">
              <a:buNone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We used the Financial Transaction Fraud Detection dataset from </a:t>
            </a:r>
            <a:r>
              <a:rPr lang="en-GB" dirty="0">
                <a:hlinkClick r:id="rId3"/>
              </a:rPr>
              <a:t>Kaggle</a:t>
            </a:r>
            <a:r>
              <a:rPr lang="en-GB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It includes transaction details like time, amount, customer info, merchant category, device type, and whether the transaction was fraudulent.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2F54C07-34BF-4D6F-AD15-C14960A5958E}"/>
              </a:ext>
            </a:extLst>
          </p:cNvPr>
          <p:cNvSpPr/>
          <p:nvPr/>
        </p:nvSpPr>
        <p:spPr>
          <a:xfrm>
            <a:off x="4439033" y="1992632"/>
            <a:ext cx="3313934" cy="3968685"/>
          </a:xfrm>
          <a:prstGeom prst="round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2400" b="1" dirty="0">
                <a:latin typeface="+mj-lt"/>
              </a:rPr>
              <a:t>Data Cleaning &amp; Preprocessing: </a:t>
            </a:r>
          </a:p>
          <a:p>
            <a:pPr marL="0" indent="0">
              <a:buNone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We ensured timestamps were readable and categories well-</a:t>
            </a:r>
            <a:r>
              <a:rPr lang="en-GB" dirty="0" err="1"/>
              <a:t>labeled</a:t>
            </a:r>
            <a:r>
              <a:rPr lang="en-GB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The data was cleaned and </a:t>
            </a:r>
            <a:r>
              <a:rPr lang="en-GB" dirty="0" err="1"/>
              <a:t>analyzed</a:t>
            </a:r>
            <a:r>
              <a:rPr lang="en-GB" dirty="0"/>
              <a:t> in Python for smooth use.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C89E48D-2E15-423A-AB02-8AF651C65D48}"/>
              </a:ext>
            </a:extLst>
          </p:cNvPr>
          <p:cNvSpPr/>
          <p:nvPr/>
        </p:nvSpPr>
        <p:spPr>
          <a:xfrm>
            <a:off x="8370460" y="1995557"/>
            <a:ext cx="3313934" cy="3968685"/>
          </a:xfrm>
          <a:prstGeom prst="round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2400" b="1" dirty="0">
                <a:latin typeface="+mj-lt"/>
              </a:rPr>
              <a:t>Data Visualization: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Used Matplotlib and Seaborn in Python to explore patterns.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Interactive dashboards were built in Power BI for deeper insights.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456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EE72-8FE2-4743-8834-684A3992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128613"/>
            <a:ext cx="7062038" cy="6018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/>
              <a:t>Monthly &amp; Yearly Fraud Transactions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FA1A55-0D70-48DB-BF8C-AEF42607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864" y="-3467"/>
            <a:ext cx="1865376" cy="18653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449ABF-1363-4512-BBA6-8C5C9B3BA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" y="3106754"/>
            <a:ext cx="6451974" cy="35838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58B185-A1F5-4D39-9C2F-C90D323EEB5D}"/>
              </a:ext>
            </a:extLst>
          </p:cNvPr>
          <p:cNvSpPr/>
          <p:nvPr/>
        </p:nvSpPr>
        <p:spPr>
          <a:xfrm>
            <a:off x="111760" y="826426"/>
            <a:ext cx="9926320" cy="2130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0" dirty="0">
                <a:solidFill>
                  <a:srgbClr val="420D81"/>
                </a:solidFill>
                <a:effectLst/>
                <a:latin typeface="Consolas" panose="020B0609020204030204" pitchFamily="49" charset="0"/>
              </a:rPr>
              <a:t>Fraud cases peaked in 2022, with the next highest in 2024.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0" dirty="0">
                <a:solidFill>
                  <a:srgbClr val="420D81"/>
                </a:solidFill>
                <a:effectLst/>
                <a:latin typeface="Consolas" panose="020B0609020204030204" pitchFamily="49" charset="0"/>
              </a:rPr>
              <a:t>By month, April had the most fraud cases, followed by June, October, and December.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0" dirty="0">
                <a:solidFill>
                  <a:srgbClr val="420D81"/>
                </a:solidFill>
                <a:effectLst/>
                <a:latin typeface="Consolas" panose="020B0609020204030204" pitchFamily="49" charset="0"/>
              </a:rPr>
              <a:t>November recorded the lowest fraud cases.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0" dirty="0">
                <a:solidFill>
                  <a:srgbClr val="420D81"/>
                </a:solidFill>
                <a:effectLst/>
                <a:latin typeface="Consolas" panose="020B0609020204030204" pitchFamily="49" charset="0"/>
              </a:rPr>
              <a:t>July, August, and September had fairly constant fraud activity.</a:t>
            </a:r>
          </a:p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518D86-40EC-4503-B995-2A89B48F3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734" y="3106754"/>
            <a:ext cx="5516506" cy="358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16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EE72-8FE2-4743-8834-684A3992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128613"/>
            <a:ext cx="5316766" cy="6018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/>
              <a:t>Weekly Fraud Transactions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FA1A55-0D70-48DB-BF8C-AEF42607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864" y="-3467"/>
            <a:ext cx="1865376" cy="18653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1975FA-FB27-4F53-B16B-9B8AAD4FD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198" y="2530476"/>
            <a:ext cx="7047604" cy="41989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58B185-A1F5-4D39-9C2F-C90D323EEB5D}"/>
              </a:ext>
            </a:extLst>
          </p:cNvPr>
          <p:cNvSpPr/>
          <p:nvPr/>
        </p:nvSpPr>
        <p:spPr>
          <a:xfrm>
            <a:off x="111760" y="810706"/>
            <a:ext cx="9974920" cy="1691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GB" b="0" dirty="0">
              <a:solidFill>
                <a:srgbClr val="420D81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0" dirty="0">
                <a:solidFill>
                  <a:srgbClr val="420D81"/>
                </a:solidFill>
                <a:effectLst/>
                <a:latin typeface="Consolas" panose="020B0609020204030204" pitchFamily="49" charset="0"/>
              </a:rPr>
              <a:t>The median fraud amount was highest on Fridays, indicating peak fraudulent activity.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0" dirty="0">
                <a:solidFill>
                  <a:srgbClr val="420D81"/>
                </a:solidFill>
                <a:effectLst/>
                <a:latin typeface="Consolas" panose="020B0609020204030204" pitchFamily="49" charset="0"/>
              </a:rPr>
              <a:t>Saturday had the lowest median and smallest interquartile range, reflecting minimal fraud.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0" dirty="0">
                <a:solidFill>
                  <a:srgbClr val="420D81"/>
                </a:solidFill>
                <a:effectLst/>
                <a:latin typeface="Consolas" panose="020B0609020204030204" pitchFamily="49" charset="0"/>
              </a:rPr>
              <a:t>Fraud cases generally decreased from Tuesday to Thursday.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0" dirty="0">
                <a:solidFill>
                  <a:srgbClr val="420D81"/>
                </a:solidFill>
                <a:effectLst/>
                <a:latin typeface="Consolas" panose="020B0609020204030204" pitchFamily="49" charset="0"/>
              </a:rPr>
              <a:t>Overall, fraud was more common on weekdays than weekends.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0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EE72-8FE2-4743-8834-684A3992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628279"/>
            <a:ext cx="9398000" cy="6018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GB" sz="3200" b="1" dirty="0"/>
              <a:t>Hourly Fraud Transactions</a:t>
            </a:r>
            <a:endParaRPr lang="en-US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FA1A55-0D70-48DB-BF8C-AEF42607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864" y="-3467"/>
            <a:ext cx="1865376" cy="18653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58B185-A1F5-4D39-9C2F-C90D323EEB5D}"/>
              </a:ext>
            </a:extLst>
          </p:cNvPr>
          <p:cNvSpPr/>
          <p:nvPr/>
        </p:nvSpPr>
        <p:spPr>
          <a:xfrm>
            <a:off x="316425" y="1480008"/>
            <a:ext cx="5622461" cy="514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0" dirty="0">
                <a:solidFill>
                  <a:srgbClr val="420D81"/>
                </a:solidFill>
                <a:effectLst/>
                <a:latin typeface="Consolas" panose="020B0609020204030204" pitchFamily="49" charset="0"/>
              </a:rPr>
              <a:t>Fraud peaked at 13:00 (1 PM), followed by spikes at 18:00 (6 PM), 20:00 (8 PM), and 06:00 (6 AM).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b="0" dirty="0">
              <a:solidFill>
                <a:srgbClr val="420D81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0" dirty="0">
                <a:solidFill>
                  <a:srgbClr val="420D81"/>
                </a:solidFill>
                <a:effectLst/>
                <a:latin typeface="Consolas" panose="020B0609020204030204" pitchFamily="49" charset="0"/>
              </a:rPr>
              <a:t>In general, fraud activity was higher between 9 AM – 3 PM and again during evening hours.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b="0" dirty="0">
              <a:solidFill>
                <a:srgbClr val="420D81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0" dirty="0">
                <a:solidFill>
                  <a:srgbClr val="420D81"/>
                </a:solidFill>
                <a:effectLst/>
                <a:latin typeface="Consolas" panose="020B0609020204030204" pitchFamily="49" charset="0"/>
              </a:rPr>
              <a:t>Lowest fraud occurred during midnight to 5 AM.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b="0" dirty="0">
              <a:solidFill>
                <a:srgbClr val="420D81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Apply stricter real-time monitoring during peak hours, especially 1 PM and evening periods.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b="0" dirty="0">
              <a:solidFill>
                <a:schemeClr val="bg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Reallocate fraud investigation resources to cover high-risk periods.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7DD8E0-AB22-4655-BD50-E63EC58D7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927" y="1897500"/>
            <a:ext cx="5837647" cy="472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4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EE72-8FE2-4743-8834-684A3992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128613"/>
            <a:ext cx="8585200" cy="6018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/>
              <a:t>Fraud Transaction among Merchant Category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FA1A55-0D70-48DB-BF8C-AEF42607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864" y="-3467"/>
            <a:ext cx="1865376" cy="1865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C2F0A1-36B9-45CC-8211-53B7D3853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989" y="2573517"/>
            <a:ext cx="5747942" cy="41383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58B185-A1F5-4D39-9C2F-C90D323EEB5D}"/>
              </a:ext>
            </a:extLst>
          </p:cNvPr>
          <p:cNvSpPr/>
          <p:nvPr/>
        </p:nvSpPr>
        <p:spPr>
          <a:xfrm>
            <a:off x="111760" y="845280"/>
            <a:ext cx="9890079" cy="1728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0" dirty="0">
                <a:solidFill>
                  <a:srgbClr val="420D81"/>
                </a:solidFill>
                <a:effectLst/>
                <a:latin typeface="Consolas" panose="020B0609020204030204" pitchFamily="49" charset="0"/>
              </a:rPr>
              <a:t>Fraud cases were highest in the Electronics category, accounting for the largest share of fraudulent transactions.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0" dirty="0">
                <a:solidFill>
                  <a:srgbClr val="420D81"/>
                </a:solidFill>
                <a:effectLst/>
                <a:latin typeface="Consolas" panose="020B0609020204030204" pitchFamily="49" charset="0"/>
              </a:rPr>
              <a:t>The Fuel category ranked second, while categories such as Fashion and Grocery showed comparatively lower fraud activity.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0" dirty="0">
                <a:solidFill>
                  <a:srgbClr val="420D81"/>
                </a:solidFill>
                <a:effectLst/>
                <a:latin typeface="Consolas" panose="020B0609020204030204" pitchFamily="49" charset="0"/>
              </a:rPr>
              <a:t>A total of $52,000 in fraudulent transactions was recorded in Electronics products alone.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CB6838-0DA9-4BCA-85FB-A5083F642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578" y="2600814"/>
            <a:ext cx="4100149" cy="412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31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EE72-8FE2-4743-8834-684A3992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628279"/>
            <a:ext cx="9398000" cy="6018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GB" sz="3200" b="1" dirty="0"/>
              <a:t>Fraud </a:t>
            </a:r>
            <a:r>
              <a:rPr lang="en-US" sz="3200" b="1" dirty="0"/>
              <a:t>Transactions by Customer 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FA1A55-0D70-48DB-BF8C-AEF42607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864" y="-3467"/>
            <a:ext cx="1865376" cy="18653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58B185-A1F5-4D39-9C2F-C90D323EEB5D}"/>
              </a:ext>
            </a:extLst>
          </p:cNvPr>
          <p:cNvSpPr/>
          <p:nvPr/>
        </p:nvSpPr>
        <p:spPr>
          <a:xfrm>
            <a:off x="335280" y="2076201"/>
            <a:ext cx="5191760" cy="4560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0" dirty="0">
                <a:solidFill>
                  <a:srgbClr val="420D81"/>
                </a:solidFill>
                <a:effectLst/>
                <a:latin typeface="Consolas" panose="020B0609020204030204" pitchFamily="49" charset="0"/>
              </a:rPr>
              <a:t>Fraud incidents were observed across nearly all age groups, indicating a relatively widespread risk profile.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b="0" dirty="0">
              <a:solidFill>
                <a:srgbClr val="420D81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0" dirty="0">
                <a:solidFill>
                  <a:srgbClr val="420D81"/>
                </a:solidFill>
                <a:effectLst/>
                <a:latin typeface="Consolas" panose="020B0609020204030204" pitchFamily="49" charset="0"/>
              </a:rPr>
              <a:t>The concentration of fraudulent activity was noticeably higher among customers aged 52 to 68 years.</a:t>
            </a:r>
          </a:p>
          <a:p>
            <a:endParaRPr lang="en-GB" b="0" dirty="0">
              <a:solidFill>
                <a:srgbClr val="420D81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0" dirty="0">
                <a:solidFill>
                  <a:srgbClr val="420D81"/>
                </a:solidFill>
                <a:effectLst/>
                <a:latin typeface="Consolas" panose="020B0609020204030204" pitchFamily="49" charset="0"/>
              </a:rPr>
              <a:t>Outside this range, fraud cases were more sporadic and did not exhibit a strong clustering pattern.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b="0" dirty="0">
              <a:solidFill>
                <a:srgbClr val="420D81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Provide awareness campaigns tailored to customers aged 52–68, focusing on common fraud tactics.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CA2533-EAF2-44B4-8E38-C6CC9C6E8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619" y="2076201"/>
            <a:ext cx="6328369" cy="456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04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EE72-8FE2-4743-8834-684A3992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628279"/>
            <a:ext cx="9398000" cy="6018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GB" sz="3200" b="1" dirty="0"/>
              <a:t>Fraud </a:t>
            </a:r>
            <a:r>
              <a:rPr lang="en-US" sz="3200" b="1" dirty="0"/>
              <a:t>Transactions by Previous Transactions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FA1A55-0D70-48DB-BF8C-AEF42607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864" y="-3467"/>
            <a:ext cx="1865376" cy="18653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58B185-A1F5-4D39-9C2F-C90D323EEB5D}"/>
              </a:ext>
            </a:extLst>
          </p:cNvPr>
          <p:cNvSpPr/>
          <p:nvPr/>
        </p:nvSpPr>
        <p:spPr>
          <a:xfrm>
            <a:off x="316426" y="1621410"/>
            <a:ext cx="5424498" cy="50022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0" dirty="0">
                <a:solidFill>
                  <a:srgbClr val="420D81"/>
                </a:solidFill>
                <a:effectLst/>
                <a:latin typeface="Consolas" panose="020B0609020204030204" pitchFamily="49" charset="0"/>
              </a:rPr>
              <a:t>Analysis of previous transaction history shows that customers with 3 prior transactions exhibited the highest incidence of fraud, indicating that fraudsters may target accounts with some activity but still relatively new.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b="0" dirty="0">
              <a:solidFill>
                <a:srgbClr val="420D81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0" dirty="0">
                <a:solidFill>
                  <a:srgbClr val="420D81"/>
                </a:solidFill>
                <a:effectLst/>
                <a:latin typeface="Consolas" panose="020B0609020204030204" pitchFamily="49" charset="0"/>
              </a:rPr>
              <a:t>Fraud risk does not increase linearly with transaction history, indicating that experience alone is not a reliable predictor of fraud.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b="0" dirty="0">
              <a:solidFill>
                <a:srgbClr val="420D81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 behavioural analytics rather than relying solely on transaction count; flag anomalies even for experienced accounts.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A0A860-869F-4D96-9219-DBC1EA3E1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673" y="1981085"/>
            <a:ext cx="5877256" cy="464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09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488</TotalTime>
  <Words>1514</Words>
  <Application>Microsoft Office PowerPoint</Application>
  <PresentationFormat>Widescreen</PresentationFormat>
  <Paragraphs>154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Corbel</vt:lpstr>
      <vt:lpstr>Courier New</vt:lpstr>
      <vt:lpstr>Wingdings</vt:lpstr>
      <vt:lpstr>Parallax</vt:lpstr>
      <vt:lpstr>PowerPoint Presentation</vt:lpstr>
      <vt:lpstr>Introduction</vt:lpstr>
      <vt:lpstr>Project Process</vt:lpstr>
      <vt:lpstr>Monthly &amp; Yearly Fraud Transactions</vt:lpstr>
      <vt:lpstr>Weekly Fraud Transactions</vt:lpstr>
      <vt:lpstr>Hourly Fraud Transactions</vt:lpstr>
      <vt:lpstr>Fraud Transaction among Merchant Category</vt:lpstr>
      <vt:lpstr>Fraud Transactions by Customer Age</vt:lpstr>
      <vt:lpstr>Fraud Transactions by Previous Transactions</vt:lpstr>
      <vt:lpstr>Fraud Transactions by Customer Age</vt:lpstr>
      <vt:lpstr>CORRELATION MATRIX HEATMAP</vt:lpstr>
      <vt:lpstr>Fraud Transactions vs Predicted</vt:lpstr>
      <vt:lpstr>OVER ALL INSIGHTS</vt:lpstr>
      <vt:lpstr>OVER ALL INSIGHTS</vt:lpstr>
      <vt:lpstr>RECOMMENDATIONS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INDN</dc:creator>
  <cp:lastModifiedBy>M INDN</cp:lastModifiedBy>
  <cp:revision>48</cp:revision>
  <dcterms:created xsi:type="dcterms:W3CDTF">2025-09-11T17:28:07Z</dcterms:created>
  <dcterms:modified xsi:type="dcterms:W3CDTF">2025-09-13T05:01:07Z</dcterms:modified>
</cp:coreProperties>
</file>